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4"/>
    <p:sldMasterId id="2147483684" r:id="rId5"/>
  </p:sldMasterIdLst>
  <p:notesMasterIdLst>
    <p:notesMasterId r:id="rId116"/>
  </p:notesMasterIdLst>
  <p:sldIdLst>
    <p:sldId id="330" r:id="rId6"/>
    <p:sldId id="496" r:id="rId7"/>
    <p:sldId id="465" r:id="rId8"/>
    <p:sldId id="501" r:id="rId9"/>
    <p:sldId id="257" r:id="rId10"/>
    <p:sldId id="498" r:id="rId11"/>
    <p:sldId id="499" r:id="rId12"/>
    <p:sldId id="502" r:id="rId13"/>
    <p:sldId id="504" r:id="rId14"/>
    <p:sldId id="509" r:id="rId15"/>
    <p:sldId id="511" r:id="rId16"/>
    <p:sldId id="349" r:id="rId17"/>
    <p:sldId id="591" r:id="rId18"/>
    <p:sldId id="500" r:id="rId19"/>
    <p:sldId id="510" r:id="rId20"/>
    <p:sldId id="522" r:id="rId21"/>
    <p:sldId id="256" r:id="rId22"/>
    <p:sldId id="276" r:id="rId23"/>
    <p:sldId id="497" r:id="rId24"/>
    <p:sldId id="505" r:id="rId25"/>
    <p:sldId id="506" r:id="rId26"/>
    <p:sldId id="507" r:id="rId27"/>
    <p:sldId id="512" r:id="rId28"/>
    <p:sldId id="513" r:id="rId29"/>
    <p:sldId id="508" r:id="rId30"/>
    <p:sldId id="514" r:id="rId31"/>
    <p:sldId id="515" r:id="rId32"/>
    <p:sldId id="516" r:id="rId33"/>
    <p:sldId id="517" r:id="rId34"/>
    <p:sldId id="518" r:id="rId35"/>
    <p:sldId id="519" r:id="rId36"/>
    <p:sldId id="520" r:id="rId37"/>
    <p:sldId id="521" r:id="rId38"/>
    <p:sldId id="523" r:id="rId39"/>
    <p:sldId id="524" r:id="rId40"/>
    <p:sldId id="525" r:id="rId41"/>
    <p:sldId id="526" r:id="rId42"/>
    <p:sldId id="530" r:id="rId43"/>
    <p:sldId id="527" r:id="rId44"/>
    <p:sldId id="528" r:id="rId45"/>
    <p:sldId id="531" r:id="rId46"/>
    <p:sldId id="532" r:id="rId47"/>
    <p:sldId id="533" r:id="rId48"/>
    <p:sldId id="535" r:id="rId49"/>
    <p:sldId id="536" r:id="rId50"/>
    <p:sldId id="537" r:id="rId51"/>
    <p:sldId id="534" r:id="rId52"/>
    <p:sldId id="538" r:id="rId53"/>
    <p:sldId id="539" r:id="rId54"/>
    <p:sldId id="540" r:id="rId55"/>
    <p:sldId id="541" r:id="rId56"/>
    <p:sldId id="542" r:id="rId57"/>
    <p:sldId id="543" r:id="rId58"/>
    <p:sldId id="545" r:id="rId59"/>
    <p:sldId id="546" r:id="rId60"/>
    <p:sldId id="548" r:id="rId61"/>
    <p:sldId id="549" r:id="rId62"/>
    <p:sldId id="550" r:id="rId63"/>
    <p:sldId id="551" r:id="rId64"/>
    <p:sldId id="552" r:id="rId65"/>
    <p:sldId id="553" r:id="rId66"/>
    <p:sldId id="554" r:id="rId67"/>
    <p:sldId id="555" r:id="rId68"/>
    <p:sldId id="556" r:id="rId69"/>
    <p:sldId id="557" r:id="rId70"/>
    <p:sldId id="558" r:id="rId71"/>
    <p:sldId id="559" r:id="rId72"/>
    <p:sldId id="560" r:id="rId73"/>
    <p:sldId id="561" r:id="rId74"/>
    <p:sldId id="562" r:id="rId75"/>
    <p:sldId id="563" r:id="rId76"/>
    <p:sldId id="564" r:id="rId77"/>
    <p:sldId id="565" r:id="rId78"/>
    <p:sldId id="566" r:id="rId79"/>
    <p:sldId id="567" r:id="rId80"/>
    <p:sldId id="568" r:id="rId81"/>
    <p:sldId id="569" r:id="rId82"/>
    <p:sldId id="570" r:id="rId83"/>
    <p:sldId id="571" r:id="rId84"/>
    <p:sldId id="572" r:id="rId85"/>
    <p:sldId id="573" r:id="rId86"/>
    <p:sldId id="574" r:id="rId87"/>
    <p:sldId id="547" r:id="rId88"/>
    <p:sldId id="575" r:id="rId89"/>
    <p:sldId id="577" r:id="rId90"/>
    <p:sldId id="579" r:id="rId91"/>
    <p:sldId id="580" r:id="rId92"/>
    <p:sldId id="581" r:id="rId93"/>
    <p:sldId id="582" r:id="rId94"/>
    <p:sldId id="583" r:id="rId95"/>
    <p:sldId id="584" r:id="rId96"/>
    <p:sldId id="585" r:id="rId97"/>
    <p:sldId id="586" r:id="rId98"/>
    <p:sldId id="587" r:id="rId99"/>
    <p:sldId id="588" r:id="rId100"/>
    <p:sldId id="589" r:id="rId101"/>
    <p:sldId id="590" r:id="rId102"/>
    <p:sldId id="592" r:id="rId103"/>
    <p:sldId id="593" r:id="rId104"/>
    <p:sldId id="594" r:id="rId105"/>
    <p:sldId id="595" r:id="rId106"/>
    <p:sldId id="601" r:id="rId107"/>
    <p:sldId id="598" r:id="rId108"/>
    <p:sldId id="599" r:id="rId109"/>
    <p:sldId id="596" r:id="rId110"/>
    <p:sldId id="600" r:id="rId111"/>
    <p:sldId id="603" r:id="rId112"/>
    <p:sldId id="604" r:id="rId113"/>
    <p:sldId id="486" r:id="rId114"/>
    <p:sldId id="271" r:id="rId1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A3E7FF"/>
    <a:srgbClr val="C1EFFF"/>
    <a:srgbClr val="FFFF99"/>
    <a:srgbClr val="13B117"/>
    <a:srgbClr val="EAEAEA"/>
    <a:srgbClr val="8593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7" autoAdjust="0"/>
    <p:restoredTop sz="94718"/>
  </p:normalViewPr>
  <p:slideViewPr>
    <p:cSldViewPr snapToGrid="0">
      <p:cViewPr varScale="1">
        <p:scale>
          <a:sx n="69" d="100"/>
          <a:sy n="69" d="100"/>
        </p:scale>
        <p:origin x="666" y="48"/>
      </p:cViewPr>
      <p:guideLst>
        <p:guide orient="horz" pos="2160"/>
        <p:guide pos="3840"/>
      </p:guideLst>
    </p:cSldViewPr>
  </p:slideViewPr>
  <p:notesTextViewPr>
    <p:cViewPr>
      <p:scale>
        <a:sx n="1" d="1"/>
        <a:sy n="1" d="1"/>
      </p:scale>
      <p:origin x="0" y="0"/>
    </p:cViewPr>
  </p:notesTextViewPr>
  <p:sorterViewPr>
    <p:cViewPr>
      <p:scale>
        <a:sx n="126" d="100"/>
        <a:sy n="12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commentAuthors" Target="commentAuthor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presProps" Target="pres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12" Type="http://schemas.microsoft.com/office/2018/10/relationships/authors" Target="authors.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viewProps" Target="viewProps.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87ADD9-2083-264C-A652-8D52D02F7E72}" type="datetimeFigureOut">
              <a:rPr lang="en-US" smtClean="0"/>
              <a:t>5/4/2023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7DC217-DF71-1A49-B3EA-559F1F43B0FF}" type="slidenum">
              <a:rPr lang="en-US" smtClean="0"/>
              <a:t>‹#›</a:t>
            </a:fld>
            <a:endParaRPr lang="en-US" dirty="0"/>
          </a:p>
        </p:txBody>
      </p:sp>
    </p:spTree>
    <p:extLst>
      <p:ext uri="{BB962C8B-B14F-4D97-AF65-F5344CB8AC3E}">
        <p14:creationId xmlns:p14="http://schemas.microsoft.com/office/powerpoint/2010/main" val="2846425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sz="2800" dirty="0" smtClean="0">
                <a:solidFill>
                  <a:schemeClr val="tx1"/>
                </a:solidFill>
              </a:rPr>
              <a:t>فقط به زمان آلودگی هوا </a:t>
            </a:r>
            <a:r>
              <a:rPr lang="ar-SA" sz="1200" dirty="0" smtClean="0">
                <a:solidFill>
                  <a:schemeClr val="tx1"/>
                </a:solidFill>
              </a:rPr>
              <a:t>اختصاص ندارد و در هر زمانی باید این توصیه‌ها را رعایت كرد؛ اما برای حفظ سلامتی بدن در زمان آلودگی هوا، از اهمیت ویژه‌ای برخوردار است</a:t>
            </a:r>
            <a:endParaRPr lang="en-US" dirty="0"/>
          </a:p>
        </p:txBody>
      </p:sp>
      <p:sp>
        <p:nvSpPr>
          <p:cNvPr id="4" name="Slide Number Placeholder 3"/>
          <p:cNvSpPr>
            <a:spLocks noGrp="1"/>
          </p:cNvSpPr>
          <p:nvPr>
            <p:ph type="sldNum" sz="quarter" idx="10"/>
          </p:nvPr>
        </p:nvSpPr>
        <p:spPr/>
        <p:txBody>
          <a:bodyPr/>
          <a:lstStyle/>
          <a:p>
            <a:fld id="{F97DC217-DF71-1A49-B3EA-559F1F43B0FF}" type="slidenum">
              <a:rPr lang="en-US" smtClean="0"/>
              <a:t>35</a:t>
            </a:fld>
            <a:endParaRPr lang="en-US" dirty="0"/>
          </a:p>
        </p:txBody>
      </p:sp>
    </p:spTree>
    <p:extLst>
      <p:ext uri="{BB962C8B-B14F-4D97-AF65-F5344CB8AC3E}">
        <p14:creationId xmlns:p14="http://schemas.microsoft.com/office/powerpoint/2010/main" val="3811476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97DC217-DF71-1A49-B3EA-559F1F43B0FF}" type="slidenum">
              <a:rPr lang="en-US" smtClean="0"/>
              <a:t>64</a:t>
            </a:fld>
            <a:endParaRPr lang="en-US" dirty="0"/>
          </a:p>
        </p:txBody>
      </p:sp>
    </p:spTree>
    <p:extLst>
      <p:ext uri="{BB962C8B-B14F-4D97-AF65-F5344CB8AC3E}">
        <p14:creationId xmlns:p14="http://schemas.microsoft.com/office/powerpoint/2010/main" val="1898276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97DC217-DF71-1A49-B3EA-559F1F43B0FF}" type="slidenum">
              <a:rPr lang="en-US" smtClean="0"/>
              <a:t>65</a:t>
            </a:fld>
            <a:endParaRPr lang="en-US" dirty="0"/>
          </a:p>
        </p:txBody>
      </p:sp>
    </p:spTree>
    <p:extLst>
      <p:ext uri="{BB962C8B-B14F-4D97-AF65-F5344CB8AC3E}">
        <p14:creationId xmlns:p14="http://schemas.microsoft.com/office/powerpoint/2010/main" val="1019855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b="1" dirty="0" smtClean="0">
                <a:solidFill>
                  <a:schemeClr val="tx1"/>
                </a:solidFill>
              </a:rPr>
              <a:t>به‌طور كلى در زمان تمرين و مسابقه نياز غذايى ورزشكاران ممكن است تا دو برابر نياز غذايى افراد عادى افزايش يابد. اين بدان معنا نيست كه اين نياز فوق‏العاده در خارج از ايام فعاليت‌هاى شديد بدنى همچنان ادامه می‌يابد. یعنی اگر به همان روش قبلی از غذاها استفاده كنند، به زودی دچار بیماری می‌شوند. </a:t>
            </a:r>
            <a:endParaRPr lang="en-US" dirty="0"/>
          </a:p>
        </p:txBody>
      </p:sp>
      <p:sp>
        <p:nvSpPr>
          <p:cNvPr id="4" name="Slide Number Placeholder 3"/>
          <p:cNvSpPr>
            <a:spLocks noGrp="1"/>
          </p:cNvSpPr>
          <p:nvPr>
            <p:ph type="sldNum" sz="quarter" idx="10"/>
          </p:nvPr>
        </p:nvSpPr>
        <p:spPr/>
        <p:txBody>
          <a:bodyPr/>
          <a:lstStyle/>
          <a:p>
            <a:fld id="{F97DC217-DF71-1A49-B3EA-559F1F43B0FF}" type="slidenum">
              <a:rPr lang="en-US" smtClean="0"/>
              <a:t>79</a:t>
            </a:fld>
            <a:endParaRPr lang="en-US" dirty="0"/>
          </a:p>
        </p:txBody>
      </p:sp>
    </p:spTree>
    <p:extLst>
      <p:ext uri="{BB962C8B-B14F-4D97-AF65-F5344CB8AC3E}">
        <p14:creationId xmlns:p14="http://schemas.microsoft.com/office/powerpoint/2010/main" val="3350900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10"/>
          </p:nvPr>
        </p:nvSpPr>
        <p:spPr/>
        <p:txBody>
          <a:bodyPr/>
          <a:lstStyle/>
          <a:p>
            <a:fld id="{F97DC217-DF71-1A49-B3EA-559F1F43B0FF}" type="slidenum">
              <a:rPr lang="en-US" smtClean="0"/>
              <a:t>82</a:t>
            </a:fld>
            <a:endParaRPr lang="en-US" dirty="0"/>
          </a:p>
        </p:txBody>
      </p:sp>
    </p:spTree>
    <p:extLst>
      <p:ext uri="{BB962C8B-B14F-4D97-AF65-F5344CB8AC3E}">
        <p14:creationId xmlns:p14="http://schemas.microsoft.com/office/powerpoint/2010/main" val="1870751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10"/>
          </p:nvPr>
        </p:nvSpPr>
        <p:spPr/>
        <p:txBody>
          <a:bodyPr/>
          <a:lstStyle/>
          <a:p>
            <a:fld id="{F97DC217-DF71-1A49-B3EA-559F1F43B0FF}" type="slidenum">
              <a:rPr lang="en-US" smtClean="0"/>
              <a:t>84</a:t>
            </a:fld>
            <a:endParaRPr lang="en-US" dirty="0"/>
          </a:p>
        </p:txBody>
      </p:sp>
    </p:spTree>
    <p:extLst>
      <p:ext uri="{BB962C8B-B14F-4D97-AF65-F5344CB8AC3E}">
        <p14:creationId xmlns:p14="http://schemas.microsoft.com/office/powerpoint/2010/main" val="2704640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b="1" dirty="0" smtClean="0">
                <a:solidFill>
                  <a:schemeClr val="tx1"/>
                </a:solidFill>
              </a:rPr>
              <a:t>اگر میزان سموم وارد شده به بدن کم باشد و بدن نیز قوی باشد، معمولا با چند مرتبه اسهال و استفراغ خفیف و در طول چند ساعت، مشکل برطرف می‌شود؛ بدون اینکه بیمار آب زیادی از دست بدهد. </a:t>
            </a:r>
            <a:endParaRPr lang="en-US" dirty="0"/>
          </a:p>
        </p:txBody>
      </p:sp>
      <p:sp>
        <p:nvSpPr>
          <p:cNvPr id="4" name="Slide Number Placeholder 3"/>
          <p:cNvSpPr>
            <a:spLocks noGrp="1"/>
          </p:cNvSpPr>
          <p:nvPr>
            <p:ph type="sldNum" sz="quarter" idx="10"/>
          </p:nvPr>
        </p:nvSpPr>
        <p:spPr/>
        <p:txBody>
          <a:bodyPr/>
          <a:lstStyle/>
          <a:p>
            <a:fld id="{F97DC217-DF71-1A49-B3EA-559F1F43B0FF}" type="slidenum">
              <a:rPr lang="en-US" smtClean="0"/>
              <a:t>85</a:t>
            </a:fld>
            <a:endParaRPr lang="en-US" dirty="0"/>
          </a:p>
        </p:txBody>
      </p:sp>
    </p:spTree>
    <p:extLst>
      <p:ext uri="{BB962C8B-B14F-4D97-AF65-F5344CB8AC3E}">
        <p14:creationId xmlns:p14="http://schemas.microsoft.com/office/powerpoint/2010/main" val="3405894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kern="1200" dirty="0" smtClean="0">
                <a:solidFill>
                  <a:schemeClr val="tx1"/>
                </a:solidFill>
                <a:effectLst/>
                <a:latin typeface="+mn-lt"/>
                <a:ea typeface="+mn-ea"/>
                <a:cs typeface="+mn-cs"/>
              </a:rPr>
              <a:t>بعضی افراد </a:t>
            </a:r>
            <a:r>
              <a:rPr lang="ar-SA" sz="1200" kern="1200" dirty="0" smtClean="0">
                <a:solidFill>
                  <a:schemeClr val="tx1"/>
                </a:solidFill>
                <a:effectLst/>
                <a:latin typeface="+mn-lt"/>
                <a:ea typeface="+mn-ea"/>
                <a:cs typeface="+mn-cs"/>
              </a:rPr>
              <a:t>از افراد با بروز اولین آبریزش بینی، بدون صلاحدید پزشک تقاضای تجویز و دریافت پنی سیلین یا سایر آنتی بیوتیک‌ها را دارند. غافل از این‌که مصرف دارو در این حالت می‌تواند باعث مقاوم شدن بدن به این داروها در زمان بروز عفونت واقعی شود.</a:t>
            </a:r>
            <a:endParaRPr lang="en-US" dirty="0"/>
          </a:p>
        </p:txBody>
      </p:sp>
      <p:sp>
        <p:nvSpPr>
          <p:cNvPr id="4" name="Slide Number Placeholder 3"/>
          <p:cNvSpPr>
            <a:spLocks noGrp="1"/>
          </p:cNvSpPr>
          <p:nvPr>
            <p:ph type="sldNum" sz="quarter" idx="10"/>
          </p:nvPr>
        </p:nvSpPr>
        <p:spPr/>
        <p:txBody>
          <a:bodyPr/>
          <a:lstStyle/>
          <a:p>
            <a:fld id="{F97DC217-DF71-1A49-B3EA-559F1F43B0FF}" type="slidenum">
              <a:rPr lang="en-US" smtClean="0"/>
              <a:t>86</a:t>
            </a:fld>
            <a:endParaRPr lang="en-US" dirty="0"/>
          </a:p>
        </p:txBody>
      </p:sp>
    </p:spTree>
    <p:extLst>
      <p:ext uri="{BB962C8B-B14F-4D97-AF65-F5344CB8AC3E}">
        <p14:creationId xmlns:p14="http://schemas.microsoft.com/office/powerpoint/2010/main" val="1150191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10"/>
          </p:nvPr>
        </p:nvSpPr>
        <p:spPr/>
        <p:txBody>
          <a:bodyPr/>
          <a:lstStyle/>
          <a:p>
            <a:fld id="{F97DC217-DF71-1A49-B3EA-559F1F43B0FF}" type="slidenum">
              <a:rPr lang="en-US" smtClean="0"/>
              <a:t>87</a:t>
            </a:fld>
            <a:endParaRPr lang="en-US" dirty="0"/>
          </a:p>
        </p:txBody>
      </p:sp>
    </p:spTree>
    <p:extLst>
      <p:ext uri="{BB962C8B-B14F-4D97-AF65-F5344CB8AC3E}">
        <p14:creationId xmlns:p14="http://schemas.microsoft.com/office/powerpoint/2010/main" val="1715878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10"/>
          </p:nvPr>
        </p:nvSpPr>
        <p:spPr/>
        <p:txBody>
          <a:bodyPr/>
          <a:lstStyle/>
          <a:p>
            <a:fld id="{F97DC217-DF71-1A49-B3EA-559F1F43B0FF}" type="slidenum">
              <a:rPr lang="en-US" smtClean="0"/>
              <a:t>88</a:t>
            </a:fld>
            <a:endParaRPr lang="en-US" dirty="0"/>
          </a:p>
        </p:txBody>
      </p:sp>
    </p:spTree>
    <p:extLst>
      <p:ext uri="{BB962C8B-B14F-4D97-AF65-F5344CB8AC3E}">
        <p14:creationId xmlns:p14="http://schemas.microsoft.com/office/powerpoint/2010/main" val="2812947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10"/>
          </p:nvPr>
        </p:nvSpPr>
        <p:spPr/>
        <p:txBody>
          <a:bodyPr/>
          <a:lstStyle/>
          <a:p>
            <a:fld id="{F97DC217-DF71-1A49-B3EA-559F1F43B0FF}" type="slidenum">
              <a:rPr lang="en-US" smtClean="0"/>
              <a:t>89</a:t>
            </a:fld>
            <a:endParaRPr lang="en-US" dirty="0"/>
          </a:p>
        </p:txBody>
      </p:sp>
    </p:spTree>
    <p:extLst>
      <p:ext uri="{BB962C8B-B14F-4D97-AF65-F5344CB8AC3E}">
        <p14:creationId xmlns:p14="http://schemas.microsoft.com/office/powerpoint/2010/main" val="3217180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kern="1200" dirty="0" smtClean="0">
                <a:solidFill>
                  <a:schemeClr val="tx1"/>
                </a:solidFill>
                <a:effectLst/>
                <a:latin typeface="+mn-lt"/>
                <a:ea typeface="+mn-ea"/>
                <a:cs typeface="+mn-cs"/>
              </a:rPr>
              <a:t>در شرایطی که ناگزیر از مصرف ماکارونی هستید؛ برای هضم بهتر همراه با ادویه مصلح آن از جمله آویشن پخته و مصرف کنید. </a:t>
            </a:r>
            <a:endParaRPr lang="en-US" dirty="0"/>
          </a:p>
        </p:txBody>
      </p:sp>
      <p:sp>
        <p:nvSpPr>
          <p:cNvPr id="4" name="Slide Number Placeholder 3"/>
          <p:cNvSpPr>
            <a:spLocks noGrp="1"/>
          </p:cNvSpPr>
          <p:nvPr>
            <p:ph type="sldNum" sz="quarter" idx="10"/>
          </p:nvPr>
        </p:nvSpPr>
        <p:spPr/>
        <p:txBody>
          <a:bodyPr/>
          <a:lstStyle/>
          <a:p>
            <a:fld id="{F97DC217-DF71-1A49-B3EA-559F1F43B0FF}" type="slidenum">
              <a:rPr lang="en-US" smtClean="0"/>
              <a:t>56</a:t>
            </a:fld>
            <a:endParaRPr lang="en-US" dirty="0"/>
          </a:p>
        </p:txBody>
      </p:sp>
    </p:spTree>
    <p:extLst>
      <p:ext uri="{BB962C8B-B14F-4D97-AF65-F5344CB8AC3E}">
        <p14:creationId xmlns:p14="http://schemas.microsoft.com/office/powerpoint/2010/main" val="1375062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10"/>
          </p:nvPr>
        </p:nvSpPr>
        <p:spPr/>
        <p:txBody>
          <a:bodyPr/>
          <a:lstStyle/>
          <a:p>
            <a:fld id="{F97DC217-DF71-1A49-B3EA-559F1F43B0FF}" type="slidenum">
              <a:rPr lang="en-US" smtClean="0"/>
              <a:t>92</a:t>
            </a:fld>
            <a:endParaRPr lang="en-US" dirty="0"/>
          </a:p>
        </p:txBody>
      </p:sp>
    </p:spTree>
    <p:extLst>
      <p:ext uri="{BB962C8B-B14F-4D97-AF65-F5344CB8AC3E}">
        <p14:creationId xmlns:p14="http://schemas.microsoft.com/office/powerpoint/2010/main" val="3660124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10"/>
          </p:nvPr>
        </p:nvSpPr>
        <p:spPr/>
        <p:txBody>
          <a:bodyPr/>
          <a:lstStyle/>
          <a:p>
            <a:fld id="{F97DC217-DF71-1A49-B3EA-559F1F43B0FF}" type="slidenum">
              <a:rPr lang="en-US" smtClean="0"/>
              <a:t>93</a:t>
            </a:fld>
            <a:endParaRPr lang="en-US" dirty="0"/>
          </a:p>
        </p:txBody>
      </p:sp>
    </p:spTree>
    <p:extLst>
      <p:ext uri="{BB962C8B-B14F-4D97-AF65-F5344CB8AC3E}">
        <p14:creationId xmlns:p14="http://schemas.microsoft.com/office/powerpoint/2010/main" val="3686178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10"/>
          </p:nvPr>
        </p:nvSpPr>
        <p:spPr/>
        <p:txBody>
          <a:bodyPr/>
          <a:lstStyle/>
          <a:p>
            <a:fld id="{F97DC217-DF71-1A49-B3EA-559F1F43B0FF}" type="slidenum">
              <a:rPr lang="en-US" smtClean="0"/>
              <a:t>94</a:t>
            </a:fld>
            <a:endParaRPr lang="en-US" dirty="0"/>
          </a:p>
        </p:txBody>
      </p:sp>
    </p:spTree>
    <p:extLst>
      <p:ext uri="{BB962C8B-B14F-4D97-AF65-F5344CB8AC3E}">
        <p14:creationId xmlns:p14="http://schemas.microsoft.com/office/powerpoint/2010/main" val="3505717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10"/>
          </p:nvPr>
        </p:nvSpPr>
        <p:spPr/>
        <p:txBody>
          <a:bodyPr/>
          <a:lstStyle/>
          <a:p>
            <a:fld id="{F97DC217-DF71-1A49-B3EA-559F1F43B0FF}" type="slidenum">
              <a:rPr lang="en-US" smtClean="0"/>
              <a:t>95</a:t>
            </a:fld>
            <a:endParaRPr lang="en-US" dirty="0"/>
          </a:p>
        </p:txBody>
      </p:sp>
    </p:spTree>
    <p:extLst>
      <p:ext uri="{BB962C8B-B14F-4D97-AF65-F5344CB8AC3E}">
        <p14:creationId xmlns:p14="http://schemas.microsoft.com/office/powerpoint/2010/main" val="3983110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10"/>
          </p:nvPr>
        </p:nvSpPr>
        <p:spPr/>
        <p:txBody>
          <a:bodyPr/>
          <a:lstStyle/>
          <a:p>
            <a:fld id="{F97DC217-DF71-1A49-B3EA-559F1F43B0FF}" type="slidenum">
              <a:rPr lang="en-US" smtClean="0"/>
              <a:t>96</a:t>
            </a:fld>
            <a:endParaRPr lang="en-US" dirty="0"/>
          </a:p>
        </p:txBody>
      </p:sp>
    </p:spTree>
    <p:extLst>
      <p:ext uri="{BB962C8B-B14F-4D97-AF65-F5344CB8AC3E}">
        <p14:creationId xmlns:p14="http://schemas.microsoft.com/office/powerpoint/2010/main" val="286370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10"/>
          </p:nvPr>
        </p:nvSpPr>
        <p:spPr/>
        <p:txBody>
          <a:bodyPr/>
          <a:lstStyle/>
          <a:p>
            <a:fld id="{F97DC217-DF71-1A49-B3EA-559F1F43B0FF}" type="slidenum">
              <a:rPr lang="en-US" smtClean="0"/>
              <a:t>97</a:t>
            </a:fld>
            <a:endParaRPr lang="en-US" dirty="0"/>
          </a:p>
        </p:txBody>
      </p:sp>
    </p:spTree>
    <p:extLst>
      <p:ext uri="{BB962C8B-B14F-4D97-AF65-F5344CB8AC3E}">
        <p14:creationId xmlns:p14="http://schemas.microsoft.com/office/powerpoint/2010/main" val="343686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kern="1200" dirty="0" smtClean="0">
                <a:solidFill>
                  <a:schemeClr val="tx1"/>
                </a:solidFill>
                <a:effectLst/>
                <a:latin typeface="+mn-lt"/>
                <a:ea typeface="+mn-ea"/>
                <a:cs typeface="+mn-cs"/>
              </a:rPr>
              <a:t>زیاد خوردن غذاهای نفاخ در دوران شیردهی توصیه نمی‌شود؛ بنابراین توصیه می‌شود که این غذاها به مقدار کم و همراه با مُصلحات آن‌ها در شیردهی مصرف شوند.</a:t>
            </a:r>
          </a:p>
          <a:p>
            <a:pPr algn="r" rtl="1"/>
            <a:r>
              <a:rPr lang="fa-IR" sz="1200" kern="1200" dirty="0" smtClean="0">
                <a:solidFill>
                  <a:schemeClr val="tx1"/>
                </a:solidFill>
                <a:effectLst/>
                <a:latin typeface="+mn-lt"/>
                <a:ea typeface="+mn-ea"/>
                <a:cs typeface="+mn-cs"/>
              </a:rPr>
              <a:t>سبزیجات یاد شده ممکن است شیر را بدبو و بدطعم کنند و باعث شوند که شیرخوار از خوردن شیر امتناع کند.</a:t>
            </a:r>
          </a:p>
          <a:p>
            <a:pPr algn="r" rtl="1"/>
            <a:endParaRPr lang="fa-IR"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97DC217-DF71-1A49-B3EA-559F1F43B0FF}" type="slidenum">
              <a:rPr lang="en-US" smtClean="0"/>
              <a:t>57</a:t>
            </a:fld>
            <a:endParaRPr lang="en-US" dirty="0"/>
          </a:p>
        </p:txBody>
      </p:sp>
    </p:spTree>
    <p:extLst>
      <p:ext uri="{BB962C8B-B14F-4D97-AF65-F5344CB8AC3E}">
        <p14:creationId xmlns:p14="http://schemas.microsoft.com/office/powerpoint/2010/main" val="2181894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97DC217-DF71-1A49-B3EA-559F1F43B0FF}" type="slidenum">
              <a:rPr lang="en-US" smtClean="0"/>
              <a:t>58</a:t>
            </a:fld>
            <a:endParaRPr lang="en-US" dirty="0"/>
          </a:p>
        </p:txBody>
      </p:sp>
    </p:spTree>
    <p:extLst>
      <p:ext uri="{BB962C8B-B14F-4D97-AF65-F5344CB8AC3E}">
        <p14:creationId xmlns:p14="http://schemas.microsoft.com/office/powerpoint/2010/main" val="2185964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97DC217-DF71-1A49-B3EA-559F1F43B0FF}" type="slidenum">
              <a:rPr lang="en-US" smtClean="0"/>
              <a:t>59</a:t>
            </a:fld>
            <a:endParaRPr lang="en-US" dirty="0"/>
          </a:p>
        </p:txBody>
      </p:sp>
    </p:spTree>
    <p:extLst>
      <p:ext uri="{BB962C8B-B14F-4D97-AF65-F5344CB8AC3E}">
        <p14:creationId xmlns:p14="http://schemas.microsoft.com/office/powerpoint/2010/main" val="1119373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97DC217-DF71-1A49-B3EA-559F1F43B0FF}" type="slidenum">
              <a:rPr lang="en-US" smtClean="0"/>
              <a:t>60</a:t>
            </a:fld>
            <a:endParaRPr lang="en-US" dirty="0"/>
          </a:p>
        </p:txBody>
      </p:sp>
    </p:spTree>
    <p:extLst>
      <p:ext uri="{BB962C8B-B14F-4D97-AF65-F5344CB8AC3E}">
        <p14:creationId xmlns:p14="http://schemas.microsoft.com/office/powerpoint/2010/main" val="3021305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97DC217-DF71-1A49-B3EA-559F1F43B0FF}" type="slidenum">
              <a:rPr lang="en-US" smtClean="0"/>
              <a:t>61</a:t>
            </a:fld>
            <a:endParaRPr lang="en-US" dirty="0"/>
          </a:p>
        </p:txBody>
      </p:sp>
    </p:spTree>
    <p:extLst>
      <p:ext uri="{BB962C8B-B14F-4D97-AF65-F5344CB8AC3E}">
        <p14:creationId xmlns:p14="http://schemas.microsoft.com/office/powerpoint/2010/main" val="1540246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97DC217-DF71-1A49-B3EA-559F1F43B0FF}" type="slidenum">
              <a:rPr lang="en-US" smtClean="0"/>
              <a:t>62</a:t>
            </a:fld>
            <a:endParaRPr lang="en-US" dirty="0"/>
          </a:p>
        </p:txBody>
      </p:sp>
    </p:spTree>
    <p:extLst>
      <p:ext uri="{BB962C8B-B14F-4D97-AF65-F5344CB8AC3E}">
        <p14:creationId xmlns:p14="http://schemas.microsoft.com/office/powerpoint/2010/main" val="1346777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97DC217-DF71-1A49-B3EA-559F1F43B0FF}" type="slidenum">
              <a:rPr lang="en-US" smtClean="0"/>
              <a:t>63</a:t>
            </a:fld>
            <a:endParaRPr lang="en-US" dirty="0"/>
          </a:p>
        </p:txBody>
      </p:sp>
    </p:spTree>
    <p:extLst>
      <p:ext uri="{BB962C8B-B14F-4D97-AF65-F5344CB8AC3E}">
        <p14:creationId xmlns:p14="http://schemas.microsoft.com/office/powerpoint/2010/main" val="2286023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BDFAC8-7831-416D-8AB8-23351A9822EB}" type="datetime1">
              <a:rPr lang="en-US" smtClean="0"/>
              <a:t>5/4/2023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8" name="Rectangle 7">
            <a:extLst>
              <a:ext uri="{FF2B5EF4-FFF2-40B4-BE49-F238E27FC236}">
                <a16:creationId xmlns:a16="http://schemas.microsoft.com/office/drawing/2014/main" id="{BDDE9436-9A9A-455B-D10F-FFBDCFEE6B27}"/>
              </a:ext>
            </a:extLst>
          </p:cNvPr>
          <p:cNvSpPr/>
          <p:nvPr userDrawn="1"/>
        </p:nvSpPr>
        <p:spPr>
          <a:xfrm>
            <a:off x="0" y="4572000"/>
            <a:ext cx="12192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B2051151-14B4-EA5C-0828-3823D4054375}"/>
              </a:ext>
            </a:extLst>
          </p:cNvPr>
          <p:cNvSpPr/>
          <p:nvPr userDrawn="1"/>
        </p:nvSpPr>
        <p:spPr>
          <a:xfrm>
            <a:off x="583746" y="4960030"/>
            <a:ext cx="1551214" cy="155121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10">
            <a:extLst>
              <a:ext uri="{FF2B5EF4-FFF2-40B4-BE49-F238E27FC236}">
                <a16:creationId xmlns:a16="http://schemas.microsoft.com/office/drawing/2014/main" id="{D2E507E4-AC19-040B-BE71-ECB6F43A40CD}"/>
              </a:ext>
            </a:extLst>
          </p:cNvPr>
          <p:cNvSpPr/>
          <p:nvPr userDrawn="1"/>
        </p:nvSpPr>
        <p:spPr>
          <a:xfrm>
            <a:off x="1" y="4571999"/>
            <a:ext cx="1118508" cy="111850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8">
            <a:extLst>
              <a:ext uri="{FF2B5EF4-FFF2-40B4-BE49-F238E27FC236}">
                <a16:creationId xmlns:a16="http://schemas.microsoft.com/office/drawing/2014/main" id="{4FF994FD-A0F1-5966-8B37-6CFA92CB494C}"/>
              </a:ext>
            </a:extLst>
          </p:cNvPr>
          <p:cNvSpPr/>
          <p:nvPr userDrawn="1"/>
        </p:nvSpPr>
        <p:spPr>
          <a:xfrm>
            <a:off x="1" y="5739492"/>
            <a:ext cx="1118508" cy="111850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2" name="Group 11">
            <a:extLst>
              <a:ext uri="{FF2B5EF4-FFF2-40B4-BE49-F238E27FC236}">
                <a16:creationId xmlns:a16="http://schemas.microsoft.com/office/drawing/2014/main" id="{FB787A5C-3C99-F4CB-C7CD-6414E15D9509}"/>
              </a:ext>
            </a:extLst>
          </p:cNvPr>
          <p:cNvGrpSpPr/>
          <p:nvPr userDrawn="1"/>
        </p:nvGrpSpPr>
        <p:grpSpPr>
          <a:xfrm>
            <a:off x="8264427" y="-3419"/>
            <a:ext cx="3927573" cy="3165022"/>
            <a:chOff x="9857014" y="13834"/>
            <a:chExt cx="2334986" cy="1881641"/>
          </a:xfrm>
        </p:grpSpPr>
        <p:sp>
          <p:nvSpPr>
            <p:cNvPr id="13" name="Freeform 14">
              <a:extLst>
                <a:ext uri="{FF2B5EF4-FFF2-40B4-BE49-F238E27FC236}">
                  <a16:creationId xmlns:a16="http://schemas.microsoft.com/office/drawing/2014/main" id="{16060C3C-537C-2B20-DADF-C5FC7B091580}"/>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5">
              <a:extLst>
                <a:ext uri="{FF2B5EF4-FFF2-40B4-BE49-F238E27FC236}">
                  <a16:creationId xmlns:a16="http://schemas.microsoft.com/office/drawing/2014/main" id="{B40572B6-AB7C-29D4-EFCD-7BDDDA0BC7B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5" name="Freeform 21">
            <a:extLst>
              <a:ext uri="{FF2B5EF4-FFF2-40B4-BE49-F238E27FC236}">
                <a16:creationId xmlns:a16="http://schemas.microsoft.com/office/drawing/2014/main" id="{7397E389-5B66-4E25-9885-ABC3A1F16D27}"/>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27">
            <a:extLst>
              <a:ext uri="{FF2B5EF4-FFF2-40B4-BE49-F238E27FC236}">
                <a16:creationId xmlns:a16="http://schemas.microsoft.com/office/drawing/2014/main" id="{6AE9D406-E39A-A521-D40C-135C6FA299A7}"/>
              </a:ext>
            </a:extLst>
          </p:cNvPr>
          <p:cNvSpPr/>
          <p:nvPr userDrawn="1"/>
        </p:nvSpPr>
        <p:spPr>
          <a:xfrm>
            <a:off x="11024507" y="4580708"/>
            <a:ext cx="1167493" cy="2277292"/>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84780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AD65DB-4329-407D-84C2-F7038B2F035F}" type="datetime1">
              <a:rPr lang="en-US" smtClean="0"/>
              <a:t>5/4/2023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784498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56337BB0-1987-402D-A386-C557F4046D21}" type="datetime1">
              <a:rPr lang="en-US" smtClean="0"/>
              <a:t>5/4/2023</a:t>
            </a:fld>
            <a:endParaRPr lang="en-US" dirty="0"/>
          </a:p>
        </p:txBody>
      </p:sp>
      <p:sp>
        <p:nvSpPr>
          <p:cNvPr id="5" name="Footer Placeholder 4"/>
          <p:cNvSpPr>
            <a:spLocks noGrp="1"/>
          </p:cNvSpPr>
          <p:nvPr>
            <p:ph type="ftr" sz="quarter" idx="11"/>
          </p:nvPr>
        </p:nvSpPr>
        <p:spPr>
          <a:xfrm>
            <a:off x="3776135" y="6422854"/>
            <a:ext cx="4279669" cy="365125"/>
          </a:xfrm>
        </p:spPr>
        <p:txBody>
          <a:bodyPr/>
          <a:lstStyle/>
          <a:p>
            <a:endParaRPr lang="en-US" dirty="0"/>
          </a:p>
        </p:txBody>
      </p:sp>
      <p:sp>
        <p:nvSpPr>
          <p:cNvPr id="6" name="Slide Number Placeholder 5"/>
          <p:cNvSpPr>
            <a:spLocks noGrp="1"/>
          </p:cNvSpPr>
          <p:nvPr>
            <p:ph type="sldNum" sz="quarter" idx="12"/>
          </p:nvPr>
        </p:nvSpPr>
        <p:spPr>
          <a:xfrm>
            <a:off x="8073048" y="6422854"/>
            <a:ext cx="879759"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448337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am">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8C225EC-F6EF-1144-834A-F0B91974AA41}"/>
              </a:ext>
            </a:extLst>
          </p:cNvPr>
          <p:cNvSpPr/>
          <p:nvPr userDrawn="1"/>
        </p:nvSpPr>
        <p:spPr>
          <a:xfrm>
            <a:off x="0" y="-1664"/>
            <a:ext cx="9857012" cy="68596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itle 1">
            <a:extLst>
              <a:ext uri="{FF2B5EF4-FFF2-40B4-BE49-F238E27FC236}">
                <a16:creationId xmlns:a16="http://schemas.microsoft.com/office/drawing/2014/main" id="{1E40CEAF-B1BB-174E-A798-3BA60D9C0458}"/>
              </a:ext>
            </a:extLst>
          </p:cNvPr>
          <p:cNvSpPr>
            <a:spLocks noGrp="1"/>
          </p:cNvSpPr>
          <p:nvPr>
            <p:ph type="title"/>
          </p:nvPr>
        </p:nvSpPr>
        <p:spPr>
          <a:xfrm>
            <a:off x="750430" y="381000"/>
            <a:ext cx="8401624" cy="1325563"/>
          </a:xfrm>
        </p:spPr>
        <p:txBody>
          <a:bodyPr lIns="0" anchor="b">
            <a:noAutofit/>
          </a:bodyPr>
          <a:lstStyle>
            <a:lvl1pPr>
              <a:defRPr sz="4800" b="1">
                <a:latin typeface="+mj-lt"/>
              </a:defRPr>
            </a:lvl1pPr>
          </a:lstStyle>
          <a:p>
            <a:r>
              <a:rPr lang="en-US"/>
              <a:t>Click to edit Master title style</a:t>
            </a:r>
            <a:endParaRPr lang="en-US" dirty="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227758"/>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2123351" y="2426400"/>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2123350" y="2811646"/>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5495813" y="2227758"/>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6870817" y="242256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6870816" y="280781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8" name="Picture Placeholder 23">
            <a:extLst>
              <a:ext uri="{FF2B5EF4-FFF2-40B4-BE49-F238E27FC236}">
                <a16:creationId xmlns:a16="http://schemas.microsoft.com/office/drawing/2014/main" id="{124DE785-775F-4AE4-94B3-FA728188EBA5}"/>
              </a:ext>
            </a:extLst>
          </p:cNvPr>
          <p:cNvSpPr>
            <a:spLocks noGrp="1"/>
          </p:cNvSpPr>
          <p:nvPr>
            <p:ph type="pic" sz="quarter" idx="15"/>
          </p:nvPr>
        </p:nvSpPr>
        <p:spPr>
          <a:xfrm>
            <a:off x="750429" y="4254273"/>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4" name="Text Placeholder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2123351"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5" name="Text Placeholder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2123350"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9" name="Picture Placeholder 23">
            <a:extLst>
              <a:ext uri="{FF2B5EF4-FFF2-40B4-BE49-F238E27FC236}">
                <a16:creationId xmlns:a16="http://schemas.microsoft.com/office/drawing/2014/main" id="{F5694B35-7776-4DB9-9EB7-3AF076EC357D}"/>
              </a:ext>
            </a:extLst>
          </p:cNvPr>
          <p:cNvSpPr>
            <a:spLocks noGrp="1"/>
          </p:cNvSpPr>
          <p:nvPr>
            <p:ph type="pic" sz="quarter" idx="16"/>
          </p:nvPr>
        </p:nvSpPr>
        <p:spPr>
          <a:xfrm>
            <a:off x="5495813" y="4254273"/>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6" name="Text Placeholder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6870817"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7" name="Text Placeholder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6870816"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a:xfrm>
            <a:off x="381000" y="6356350"/>
            <a:ext cx="1569803" cy="365125"/>
          </a:xfrm>
        </p:spPr>
        <p:txBody>
          <a:bodyPr>
            <a:noAutofit/>
          </a:bodyPr>
          <a:lstStyle>
            <a:lvl1pPr>
              <a:defRPr>
                <a:solidFill>
                  <a:schemeClr val="accent3"/>
                </a:solidFill>
                <a:latin typeface="+mn-lt"/>
              </a:defRPr>
            </a:lvl1pPr>
          </a:lstStyle>
          <a:p>
            <a:fld id="{CB386F35-8889-494F-AC17-24BEDAE77DDB}" type="datetime1">
              <a:rPr lang="en-US" smtClean="0"/>
              <a:t>5/4/2023</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a:xfrm>
            <a:off x="2871106" y="6356350"/>
            <a:ext cx="4114800" cy="365125"/>
          </a:xfrm>
        </p:spPr>
        <p:txBody>
          <a:bodyPr>
            <a:noAutofit/>
          </a:bodyPr>
          <a:lstStyle>
            <a:lvl1pPr>
              <a:defRPr>
                <a:solidFill>
                  <a:schemeClr val="accent3"/>
                </a:solidFill>
                <a:latin typeface="+mn-lt"/>
              </a:defRPr>
            </a:lvl1pPr>
          </a:lstStyle>
          <a:p>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8332334" y="6356350"/>
            <a:ext cx="1167495"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
        <p:nvSpPr>
          <p:cNvPr id="19" name="Freeform 18">
            <a:extLst>
              <a:ext uri="{FF2B5EF4-FFF2-40B4-BE49-F238E27FC236}">
                <a16:creationId xmlns:a16="http://schemas.microsoft.com/office/drawing/2014/main" id="{AAB3BC7E-B34F-EF47-B125-1574C5484E22}"/>
              </a:ext>
            </a:extLst>
          </p:cNvPr>
          <p:cNvSpPr/>
          <p:nvPr userDrawn="1"/>
        </p:nvSpPr>
        <p:spPr>
          <a:xfrm rot="16200000" flipV="1">
            <a:off x="9499940" y="355410"/>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20">
            <a:extLst>
              <a:ext uri="{FF2B5EF4-FFF2-40B4-BE49-F238E27FC236}">
                <a16:creationId xmlns:a16="http://schemas.microsoft.com/office/drawing/2014/main" id="{7CBC82D0-4F72-C649-8B7F-D4B087957B6C}"/>
              </a:ext>
            </a:extLst>
          </p:cNvPr>
          <p:cNvSpPr/>
          <p:nvPr userDrawn="1"/>
        </p:nvSpPr>
        <p:spPr>
          <a:xfrm flipH="1">
            <a:off x="10866436" y="1879977"/>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24">
            <a:extLst>
              <a:ext uri="{FF2B5EF4-FFF2-40B4-BE49-F238E27FC236}">
                <a16:creationId xmlns:a16="http://schemas.microsoft.com/office/drawing/2014/main" id="{9383F23A-D872-2A4C-B386-A9D269BE694D}"/>
              </a:ext>
            </a:extLst>
          </p:cNvPr>
          <p:cNvSpPr/>
          <p:nvPr userDrawn="1"/>
        </p:nvSpPr>
        <p:spPr>
          <a:xfrm>
            <a:off x="11024507" y="-1664"/>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Oval 25">
            <a:extLst>
              <a:ext uri="{FF2B5EF4-FFF2-40B4-BE49-F238E27FC236}">
                <a16:creationId xmlns:a16="http://schemas.microsoft.com/office/drawing/2014/main" id="{9221FFDB-AAE2-5943-97A1-82D66AE05DB4}"/>
              </a:ext>
            </a:extLst>
          </p:cNvPr>
          <p:cNvSpPr/>
          <p:nvPr userDrawn="1"/>
        </p:nvSpPr>
        <p:spPr>
          <a:xfrm>
            <a:off x="10334091" y="2737752"/>
            <a:ext cx="1380830" cy="13808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7" name="Freeform 26">
            <a:extLst>
              <a:ext uri="{FF2B5EF4-FFF2-40B4-BE49-F238E27FC236}">
                <a16:creationId xmlns:a16="http://schemas.microsoft.com/office/drawing/2014/main" id="{2E58EEF7-63CA-A845-BAC4-9D3BE05918B5}"/>
              </a:ext>
            </a:extLst>
          </p:cNvPr>
          <p:cNvSpPr/>
          <p:nvPr userDrawn="1"/>
        </p:nvSpPr>
        <p:spPr>
          <a:xfrm rot="16200000" flipH="1">
            <a:off x="10667432" y="5333432"/>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57A4624-D8ED-2E4B-AF8C-00DFA6A72D5F}"/>
              </a:ext>
            </a:extLst>
          </p:cNvPr>
          <p:cNvSpPr/>
          <p:nvPr userDrawn="1"/>
        </p:nvSpPr>
        <p:spPr>
          <a:xfrm flipV="1">
            <a:off x="9857012" y="3651505"/>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DF312EF8-91BE-5946-BE31-8CFE107A2FEA}"/>
              </a:ext>
            </a:extLst>
          </p:cNvPr>
          <p:cNvSpPr/>
          <p:nvPr userDrawn="1"/>
        </p:nvSpPr>
        <p:spPr>
          <a:xfrm flipH="1" flipV="1">
            <a:off x="9857013" y="4976359"/>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055460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2734DEB1-EC02-2E42-9292-4ADD115060A5}"/>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itle 1">
            <a:extLst>
              <a:ext uri="{FF2B5EF4-FFF2-40B4-BE49-F238E27FC236}">
                <a16:creationId xmlns:a16="http://schemas.microsoft.com/office/drawing/2014/main" id="{5E932F0D-7FC3-634B-932C-3625C16C8DE2}"/>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167492" y="2653167"/>
            <a:ext cx="9779183" cy="3436483"/>
          </a:xfrm>
        </p:spPr>
        <p:txBody>
          <a:bodyPr>
            <a:noAutofit/>
          </a:bodyPr>
          <a:lstStyle>
            <a:lvl1pPr marL="0" indent="0">
              <a:lnSpc>
                <a:spcPct val="150000"/>
              </a:lnSpc>
              <a:buNone/>
              <a:defRPr sz="24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mn-lt"/>
              </a:defRPr>
            </a:lvl1pPr>
          </a:lstStyle>
          <a:p>
            <a:fld id="{D00AD4D5-E965-4D8C-8A9A-DC1CA55B43A1}" type="datetime1">
              <a:rPr lang="en-US" smtClean="0"/>
              <a:t>5/4/2023</a:t>
            </a:fld>
            <a:endParaRPr lang="en-US" dirty="0"/>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mn-lt"/>
              </a:defRPr>
            </a:lvl1pPr>
          </a:lstStyle>
          <a:p>
            <a:endParaRPr lang="en-US" dirty="0"/>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802635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pic>
        <p:nvPicPr>
          <p:cNvPr id="5" name="Picture 4" descr="A picture containing text, plant&#10;&#10;Description automatically generated">
            <a:extLst>
              <a:ext uri="{FF2B5EF4-FFF2-40B4-BE49-F238E27FC236}">
                <a16:creationId xmlns:a16="http://schemas.microsoft.com/office/drawing/2014/main" id="{A26D6E84-B5BE-5F3E-8B3F-1A46C7F307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7210" y="0"/>
            <a:ext cx="8392026" cy="6858000"/>
          </a:xfrm>
          <a:prstGeom prst="rect">
            <a:avLst/>
          </a:prstGeom>
        </p:spPr>
      </p:pic>
      <p:sp>
        <p:nvSpPr>
          <p:cNvPr id="7" name="Oval 6">
            <a:extLst>
              <a:ext uri="{FF2B5EF4-FFF2-40B4-BE49-F238E27FC236}">
                <a16:creationId xmlns:a16="http://schemas.microsoft.com/office/drawing/2014/main" id="{F0A7E03F-5776-960D-3CA6-7CE62AC96693}"/>
              </a:ext>
            </a:extLst>
          </p:cNvPr>
          <p:cNvSpPr/>
          <p:nvPr userDrawn="1"/>
        </p:nvSpPr>
        <p:spPr>
          <a:xfrm>
            <a:off x="3300284" y="654912"/>
            <a:ext cx="5591432" cy="5591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6A7464AF-3FD6-6193-CC95-A941ECE17B9D}"/>
              </a:ext>
            </a:extLst>
          </p:cNvPr>
          <p:cNvCxnSpPr>
            <a:cxnSpLocks/>
          </p:cNvCxnSpPr>
          <p:nvPr userDrawn="1"/>
        </p:nvCxnSpPr>
        <p:spPr>
          <a:xfrm>
            <a:off x="4359876" y="4300155"/>
            <a:ext cx="3472249" cy="0"/>
          </a:xfrm>
          <a:prstGeom prst="line">
            <a:avLst/>
          </a:prstGeom>
          <a:ln w="19050">
            <a:solidFill>
              <a:schemeClr val="accent1"/>
            </a:solidFill>
          </a:ln>
        </p:spPr>
        <p:style>
          <a:lnRef idx="1">
            <a:schemeClr val="dk1"/>
          </a:lnRef>
          <a:fillRef idx="0">
            <a:schemeClr val="dk1"/>
          </a:fillRef>
          <a:effectRef idx="0">
            <a:schemeClr val="dk1"/>
          </a:effectRef>
          <a:fontRef idx="minor">
            <a:schemeClr val="tx1"/>
          </a:fontRef>
        </p:style>
      </p:cxnSp>
      <p:pic>
        <p:nvPicPr>
          <p:cNvPr id="11" name="Picture 10" descr="A picture containing text&#10;&#10;Description automatically generated">
            <a:extLst>
              <a:ext uri="{FF2B5EF4-FFF2-40B4-BE49-F238E27FC236}">
                <a16:creationId xmlns:a16="http://schemas.microsoft.com/office/drawing/2014/main" id="{E5214731-3110-8D76-56DF-6335371041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9961" y="4157464"/>
            <a:ext cx="972078" cy="285381"/>
          </a:xfrm>
          <a:prstGeom prst="rect">
            <a:avLst/>
          </a:prstGeom>
        </p:spPr>
      </p:pic>
      <p:sp>
        <p:nvSpPr>
          <p:cNvPr id="17" name="Oval 16">
            <a:extLst>
              <a:ext uri="{FF2B5EF4-FFF2-40B4-BE49-F238E27FC236}">
                <a16:creationId xmlns:a16="http://schemas.microsoft.com/office/drawing/2014/main" id="{516369FF-9501-1944-3E3F-46CBFD515D8D}"/>
              </a:ext>
            </a:extLst>
          </p:cNvPr>
          <p:cNvSpPr/>
          <p:nvPr userDrawn="1"/>
        </p:nvSpPr>
        <p:spPr>
          <a:xfrm>
            <a:off x="3447535" y="807312"/>
            <a:ext cx="5296930" cy="529693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ceramic ware, porcelain&#10;&#10;Description automatically generated">
            <a:extLst>
              <a:ext uri="{FF2B5EF4-FFF2-40B4-BE49-F238E27FC236}">
                <a16:creationId xmlns:a16="http://schemas.microsoft.com/office/drawing/2014/main" id="{AB1576B0-66ED-3F92-2AF8-4EF965E4E3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19338" y="4814449"/>
            <a:ext cx="1668775" cy="1621434"/>
          </a:xfrm>
          <a:prstGeom prst="rect">
            <a:avLst/>
          </a:prstGeom>
        </p:spPr>
      </p:pic>
      <p:pic>
        <p:nvPicPr>
          <p:cNvPr id="15" name="Picture 14">
            <a:extLst>
              <a:ext uri="{FF2B5EF4-FFF2-40B4-BE49-F238E27FC236}">
                <a16:creationId xmlns:a16="http://schemas.microsoft.com/office/drawing/2014/main" id="{9E576603-B88C-9F7F-98A5-E94BD2C23E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30777" y="1164252"/>
            <a:ext cx="818801" cy="845501"/>
          </a:xfrm>
          <a:prstGeom prst="rect">
            <a:avLst/>
          </a:prstGeom>
        </p:spPr>
      </p:pic>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749296" y="2660904"/>
            <a:ext cx="6693408" cy="1088136"/>
          </a:xfrm>
        </p:spPr>
        <p:txBody>
          <a:bodyPr anchor="b">
            <a:noAutofit/>
          </a:bodyPr>
          <a:lstStyle>
            <a:lvl1pPr algn="ctr">
              <a:defRPr sz="4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4585627" y="1622253"/>
            <a:ext cx="2999232" cy="438912"/>
          </a:xfrm>
        </p:spPr>
        <p:txBody>
          <a:bodyPr/>
          <a:lstStyle>
            <a:lvl1pPr marL="0" indent="0" algn="ctr">
              <a:buNone/>
              <a:defRPr sz="2400">
                <a:cs typeface="B Nazanin" panose="00000400000000000000" pitchFamily="2" charset="-7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a:t>
            </a:r>
            <a:r>
              <a:rPr lang="en-US" dirty="0" err="1" smtClean="0"/>
              <a:t>subtitl</a:t>
            </a:r>
            <a:endParaRPr lang="en-US" dirty="0"/>
          </a:p>
        </p:txBody>
      </p:sp>
    </p:spTree>
    <p:extLst>
      <p:ext uri="{BB962C8B-B14F-4D97-AF65-F5344CB8AC3E}">
        <p14:creationId xmlns:p14="http://schemas.microsoft.com/office/powerpoint/2010/main" val="2991599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4" name="Picture 3" descr="A picture containing fabric&#10;&#10;Description automatically generated">
            <a:extLst>
              <a:ext uri="{FF2B5EF4-FFF2-40B4-BE49-F238E27FC236}">
                <a16:creationId xmlns:a16="http://schemas.microsoft.com/office/drawing/2014/main" id="{ABAD6905-AD97-1EAF-A4A3-D0BB13B12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0" name="Rectangle 9">
            <a:extLst>
              <a:ext uri="{FF2B5EF4-FFF2-40B4-BE49-F238E27FC236}">
                <a16:creationId xmlns:a16="http://schemas.microsoft.com/office/drawing/2014/main" id="{63BCB4CA-03FB-81F4-F8A2-FA9C0DBDEB11}"/>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group of flowers&#10;&#10;Description automatically generated with low confidence">
            <a:extLst>
              <a:ext uri="{FF2B5EF4-FFF2-40B4-BE49-F238E27FC236}">
                <a16:creationId xmlns:a16="http://schemas.microsoft.com/office/drawing/2014/main" id="{138EDBF7-FA56-2BF9-ECFA-6C39FEE8F8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59852" flipH="1">
            <a:off x="1760954" y="2048834"/>
            <a:ext cx="1230524" cy="22873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183880" y="978408"/>
            <a:ext cx="3749040" cy="1325880"/>
          </a:xfrm>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8183880" y="2194560"/>
            <a:ext cx="3749040" cy="4306824"/>
          </a:xfrm>
        </p:spPr>
        <p:txBody>
          <a:bodyPr>
            <a:normAutofit/>
          </a:bodyPr>
          <a:lstStyle>
            <a:lvl1pPr marL="0" indent="0">
              <a:lnSpc>
                <a:spcPct val="150000"/>
              </a:lnSpc>
              <a:buClr>
                <a:srgbClr val="73292A"/>
              </a:buClr>
              <a:buNone/>
              <a:defRPr sz="2400"/>
            </a:lvl1pPr>
            <a:lvl2pPr marL="228600">
              <a:buClr>
                <a:srgbClr val="73292A"/>
              </a:buClr>
              <a:defRPr sz="2000"/>
            </a:lvl2pPr>
            <a:lvl3pPr marL="685800">
              <a:buClr>
                <a:srgbClr val="73292A"/>
              </a:buClr>
              <a:defRPr sz="1800"/>
            </a:lvl3pPr>
            <a:lvl4pPr marL="1143000">
              <a:buClr>
                <a:srgbClr val="73292A"/>
              </a:buClr>
              <a:defRPr sz="1600"/>
            </a:lvl4pPr>
            <a:lvl5pPr marL="1600200">
              <a:buClr>
                <a:srgbClr val="73292A"/>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A picture containing flower, plant&#10;&#10;Description automatically generated">
            <a:extLst>
              <a:ext uri="{FF2B5EF4-FFF2-40B4-BE49-F238E27FC236}">
                <a16:creationId xmlns:a16="http://schemas.microsoft.com/office/drawing/2014/main" id="{0FE36A83-31CF-DF76-5708-55ED9FB707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sp>
        <p:nvSpPr>
          <p:cNvPr id="11" name="Text Placeholder 33">
            <a:extLst>
              <a:ext uri="{FF2B5EF4-FFF2-40B4-BE49-F238E27FC236}">
                <a16:creationId xmlns:a16="http://schemas.microsoft.com/office/drawing/2014/main" id="{5BF6365E-74A9-6D7B-5F20-7C29F29017E5}"/>
              </a:ext>
            </a:extLst>
          </p:cNvPr>
          <p:cNvSpPr>
            <a:spLocks noGrp="1"/>
          </p:cNvSpPr>
          <p:nvPr>
            <p:ph type="body" sz="quarter" idx="13" hasCustomPrompt="1"/>
          </p:nvPr>
        </p:nvSpPr>
        <p:spPr>
          <a:xfrm>
            <a:off x="1225296" y="1426464"/>
            <a:ext cx="3922776" cy="4242816"/>
          </a:xfrm>
        </p:spPr>
        <p:txBody>
          <a:bodyPr anchor="ctr">
            <a:normAutofit/>
          </a:bodyPr>
          <a:lstStyle>
            <a:lvl1pPr marL="0" indent="0" algn="ctr">
              <a:spcBef>
                <a:spcPts val="0"/>
              </a:spcBef>
              <a:buNone/>
              <a:defRPr sz="30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634081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B4DE27-1913-8274-9943-46641EA0DAB7}"/>
              </a:ext>
            </a:extLst>
          </p:cNvPr>
          <p:cNvSpPr/>
          <p:nvPr userDrawn="1"/>
        </p:nvSpPr>
        <p:spPr>
          <a:xfrm>
            <a:off x="1174276" y="-756"/>
            <a:ext cx="9843449" cy="5690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Rectangle 8">
            <a:extLst>
              <a:ext uri="{FF2B5EF4-FFF2-40B4-BE49-F238E27FC236}">
                <a16:creationId xmlns:a16="http://schemas.microsoft.com/office/drawing/2014/main" id="{F901AB4A-AE17-BFA4-697C-75EC6407E147}"/>
              </a:ext>
            </a:extLst>
          </p:cNvPr>
          <p:cNvSpPr/>
          <p:nvPr userDrawn="1"/>
        </p:nvSpPr>
        <p:spPr>
          <a:xfrm>
            <a:off x="1604189" y="-13446"/>
            <a:ext cx="8983623" cy="525779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mollusk, insect&#10;&#10;Description automatically generated">
            <a:extLst>
              <a:ext uri="{FF2B5EF4-FFF2-40B4-BE49-F238E27FC236}">
                <a16:creationId xmlns:a16="http://schemas.microsoft.com/office/drawing/2014/main" id="{1C7F01FE-99A8-35BD-05A1-6D93A2578E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2833" y="5110810"/>
            <a:ext cx="1207554" cy="354511"/>
          </a:xfrm>
          <a:prstGeom prst="rect">
            <a:avLst/>
          </a:prstGeom>
        </p:spPr>
      </p:pic>
      <p:pic>
        <p:nvPicPr>
          <p:cNvPr id="13" name="Picture 12">
            <a:extLst>
              <a:ext uri="{FF2B5EF4-FFF2-40B4-BE49-F238E27FC236}">
                <a16:creationId xmlns:a16="http://schemas.microsoft.com/office/drawing/2014/main" id="{E66660DF-FD7A-4340-E854-B4680A6B88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5202474" y="-1953000"/>
            <a:ext cx="1485900" cy="53721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748028" y="1389888"/>
            <a:ext cx="8695944"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2223516" y="2651760"/>
            <a:ext cx="7744968" cy="2697480"/>
          </a:xfrm>
        </p:spPr>
        <p:txBody>
          <a:bodyPr>
            <a:normAutofit/>
          </a:bodyPr>
          <a:lstStyle>
            <a:lvl1pPr marL="0" indent="0" algn="ctr">
              <a:lnSpc>
                <a:spcPct val="100000"/>
              </a:lnSpc>
              <a:buNone/>
              <a:defRPr sz="2000">
                <a:latin typeface="Gill Sans Nova Light" panose="020F0302020204030204" pitchFamily="34" charset="0"/>
                <a:cs typeface="Gill Sans Nova Light" panose="020F0302020204030204" pitchFamily="34" charset="0"/>
              </a:defRPr>
            </a:lvl1pPr>
            <a:lvl2pPr algn="ctr">
              <a:lnSpc>
                <a:spcPct val="100000"/>
              </a:lnSpc>
              <a:defRPr sz="18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p:txBody>
      </p:sp>
      <p:sp>
        <p:nvSpPr>
          <p:cNvPr id="14" name="Footer Placeholder 13">
            <a:extLst>
              <a:ext uri="{FF2B5EF4-FFF2-40B4-BE49-F238E27FC236}">
                <a16:creationId xmlns:a16="http://schemas.microsoft.com/office/drawing/2014/main" id="{2F05D25C-B703-1868-603E-D468EF44D794}"/>
              </a:ext>
            </a:extLst>
          </p:cNvPr>
          <p:cNvSpPr>
            <a:spLocks noGrp="1"/>
          </p:cNvSpPr>
          <p:nvPr>
            <p:ph type="ftr" sz="quarter" idx="10"/>
          </p:nvPr>
        </p:nvSpPr>
        <p:spPr/>
        <p:txBody>
          <a:bodyPr/>
          <a:lstStyle/>
          <a:p>
            <a:endParaRPr lang="en-US" dirty="0"/>
          </a:p>
        </p:txBody>
      </p:sp>
      <p:sp>
        <p:nvSpPr>
          <p:cNvPr id="15" name="Slide Number Placeholder 14">
            <a:extLst>
              <a:ext uri="{FF2B5EF4-FFF2-40B4-BE49-F238E27FC236}">
                <a16:creationId xmlns:a16="http://schemas.microsoft.com/office/drawing/2014/main" id="{D8FDB2CC-A975-BC07-042A-228D387E5165}"/>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966897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ADFA29-47E3-2E16-12B7-D8031DC04C0D}"/>
              </a:ext>
            </a:extLst>
          </p:cNvPr>
          <p:cNvSpPr/>
          <p:nvPr userDrawn="1"/>
        </p:nvSpPr>
        <p:spPr>
          <a:xfrm>
            <a:off x="0" y="3377183"/>
            <a:ext cx="12192000" cy="2326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lose up of a plant&#10;&#10;Description automatically generated with low confidence">
            <a:extLst>
              <a:ext uri="{FF2B5EF4-FFF2-40B4-BE49-F238E27FC236}">
                <a16:creationId xmlns:a16="http://schemas.microsoft.com/office/drawing/2014/main" id="{D373DB44-C887-96AC-D32D-B7656F28FB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87322" y="3187511"/>
            <a:ext cx="1422400" cy="5283200"/>
          </a:xfrm>
          <a:prstGeom prst="rect">
            <a:avLst/>
          </a:prstGeom>
        </p:spPr>
      </p:pic>
      <p:pic>
        <p:nvPicPr>
          <p:cNvPr id="9" name="Picture 8" descr="A picture containing bedclothes, fabric&#10;&#10;Description automatically generated">
            <a:extLst>
              <a:ext uri="{FF2B5EF4-FFF2-40B4-BE49-F238E27FC236}">
                <a16:creationId xmlns:a16="http://schemas.microsoft.com/office/drawing/2014/main" id="{6A080FF9-A96B-AA38-428D-5F2CF533D0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5400022" y="287485"/>
            <a:ext cx="1485900" cy="5372100"/>
          </a:xfrm>
          <a:prstGeom prst="rect">
            <a:avLst/>
          </a:prstGeom>
        </p:spPr>
      </p:pic>
      <p:sp>
        <p:nvSpPr>
          <p:cNvPr id="13" name="Rectangle 12">
            <a:extLst>
              <a:ext uri="{FF2B5EF4-FFF2-40B4-BE49-F238E27FC236}">
                <a16:creationId xmlns:a16="http://schemas.microsoft.com/office/drawing/2014/main" id="{25150280-02E2-686D-A130-65EBDA15EF13}"/>
              </a:ext>
            </a:extLst>
          </p:cNvPr>
          <p:cNvSpPr/>
          <p:nvPr userDrawn="1"/>
        </p:nvSpPr>
        <p:spPr>
          <a:xfrm>
            <a:off x="232651" y="3633264"/>
            <a:ext cx="11740896" cy="178975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Light" panose="020B0302020104020203" pitchFamily="34" charset="-79"/>
              <a:cs typeface="Gill Sans Light" panose="020B0302020104020203" pitchFamily="34" charset="-79"/>
            </a:endParaRPr>
          </a:p>
        </p:txBody>
      </p:sp>
      <p:pic>
        <p:nvPicPr>
          <p:cNvPr id="15" name="Picture 14" descr="A picture containing ceramic ware, porcelain&#10;&#10;Description automatically generated">
            <a:extLst>
              <a:ext uri="{FF2B5EF4-FFF2-40B4-BE49-F238E27FC236}">
                <a16:creationId xmlns:a16="http://schemas.microsoft.com/office/drawing/2014/main" id="{3DD4D68C-6665-333E-98E8-785116A05A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590193">
            <a:off x="6957396" y="5090392"/>
            <a:ext cx="856832" cy="832525"/>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27E0939A-D971-0D79-9B6D-834913C959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62979" y="3252854"/>
            <a:ext cx="1206427" cy="621355"/>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userDrawn="1">
            <p:ph type="title"/>
          </p:nvPr>
        </p:nvSpPr>
        <p:spPr>
          <a:xfrm>
            <a:off x="1153668" y="3977640"/>
            <a:ext cx="9884664" cy="731520"/>
          </a:xfrm>
        </p:spPr>
        <p:txBody>
          <a:bodyPr anchor="b">
            <a:normAutofit/>
          </a:bodyPr>
          <a:lstStyle>
            <a:lvl1pPr algn="ct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userDrawn="1">
            <p:ph type="body" idx="1"/>
          </p:nvPr>
        </p:nvSpPr>
        <p:spPr>
          <a:xfrm>
            <a:off x="1153668" y="4700016"/>
            <a:ext cx="9884664" cy="457200"/>
          </a:xfrm>
        </p:spPr>
        <p:txBody>
          <a:bodyPr anchor="ct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639075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1825625"/>
            <a:ext cx="10515600" cy="4370832"/>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a:lstStyle/>
          <a:p>
            <a:r>
              <a:rPr lang="ar-SA"/>
              <a:t>دکتر آزاده زارعی .متخصص طب ایرانی</a:t>
            </a:r>
            <a:endParaRPr lang="en-US" dirty="0"/>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69855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gree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609600" y="1600200"/>
            <a:ext cx="10972800" cy="4572000"/>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a:lstStyle/>
          <a:p>
            <a:r>
              <a:rPr lang="ar-SA"/>
              <a:t>دکتر آزاده زارعی .متخصص طب ایرانی</a:t>
            </a:r>
            <a:endParaRPr lang="en-US" dirty="0"/>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772707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69D353-C4FC-483B-9D9E-FA34E4F1B4DF}" type="datetime1">
              <a:rPr lang="en-US" smtClean="0"/>
              <a:t>5/4/2023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sp>
        <p:nvSpPr>
          <p:cNvPr id="7" name="Freeform 3">
            <a:extLst>
              <a:ext uri="{FF2B5EF4-FFF2-40B4-BE49-F238E27FC236}">
                <a16:creationId xmlns:a16="http://schemas.microsoft.com/office/drawing/2014/main" id="{14D069AC-1331-79CD-FB34-5384EEDAC0D3}"/>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4">
            <a:extLst>
              <a:ext uri="{FF2B5EF4-FFF2-40B4-BE49-F238E27FC236}">
                <a16:creationId xmlns:a16="http://schemas.microsoft.com/office/drawing/2014/main" id="{BF2FE1D3-9B7D-0EE4-ADBB-A84170B1A452}"/>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9" name="Freeform 5">
            <a:extLst>
              <a:ext uri="{FF2B5EF4-FFF2-40B4-BE49-F238E27FC236}">
                <a16:creationId xmlns:a16="http://schemas.microsoft.com/office/drawing/2014/main" id="{2FCDD103-DE3A-ECA5-4C5E-DE3D08DF8E40}"/>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0" name="Group 9">
            <a:extLst>
              <a:ext uri="{FF2B5EF4-FFF2-40B4-BE49-F238E27FC236}">
                <a16:creationId xmlns:a16="http://schemas.microsoft.com/office/drawing/2014/main" id="{EB9FE206-331B-500F-6890-DD338BE047E5}"/>
              </a:ext>
            </a:extLst>
          </p:cNvPr>
          <p:cNvGrpSpPr/>
          <p:nvPr userDrawn="1"/>
        </p:nvGrpSpPr>
        <p:grpSpPr>
          <a:xfrm>
            <a:off x="8082092" y="5590903"/>
            <a:ext cx="1572380" cy="1267097"/>
            <a:chOff x="7413403" y="4976359"/>
            <a:chExt cx="2334986" cy="1881641"/>
          </a:xfrm>
        </p:grpSpPr>
        <p:sp>
          <p:nvSpPr>
            <p:cNvPr id="11" name="Freeform 6">
              <a:extLst>
                <a:ext uri="{FF2B5EF4-FFF2-40B4-BE49-F238E27FC236}">
                  <a16:creationId xmlns:a16="http://schemas.microsoft.com/office/drawing/2014/main" id="{7604A43A-4972-4D34-9788-98EBBECAE3D9}"/>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12" name="Freeform 7">
              <a:extLst>
                <a:ext uri="{FF2B5EF4-FFF2-40B4-BE49-F238E27FC236}">
                  <a16:creationId xmlns:a16="http://schemas.microsoft.com/office/drawing/2014/main" id="{0BCADFF3-AC94-B60A-251E-70A289D2C26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spTree>
    <p:extLst>
      <p:ext uri="{BB962C8B-B14F-4D97-AF65-F5344CB8AC3E}">
        <p14:creationId xmlns:p14="http://schemas.microsoft.com/office/powerpoint/2010/main" val="2045197867"/>
      </p:ext>
    </p:extLst>
  </p:cSld>
  <p:clrMapOvr>
    <a:masterClrMapping/>
  </p:clrMapOvr>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F45E1C-47F6-0AF9-7468-BA613D681E1D}"/>
              </a:ext>
            </a:extLst>
          </p:cNvPr>
          <p:cNvSpPr/>
          <p:nvPr userDrawn="1"/>
        </p:nvSpPr>
        <p:spPr>
          <a:xfrm>
            <a:off x="0" y="1533950"/>
            <a:ext cx="12192000" cy="379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fabric&#10;&#10;Description automatically generated">
            <a:extLst>
              <a:ext uri="{FF2B5EF4-FFF2-40B4-BE49-F238E27FC236}">
                <a16:creationId xmlns:a16="http://schemas.microsoft.com/office/drawing/2014/main" id="{AB9E0D8B-7031-366D-884B-EB3FABD78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5056236" y="-1772981"/>
            <a:ext cx="2147050" cy="6039669"/>
          </a:xfrm>
          <a:prstGeom prst="rect">
            <a:avLst/>
          </a:prstGeom>
        </p:spPr>
      </p:pic>
      <p:sp>
        <p:nvSpPr>
          <p:cNvPr id="12" name="Rectangle 11">
            <a:extLst>
              <a:ext uri="{FF2B5EF4-FFF2-40B4-BE49-F238E27FC236}">
                <a16:creationId xmlns:a16="http://schemas.microsoft.com/office/drawing/2014/main" id="{1859314F-DCEF-A5A7-C5D9-F0D39AAC9FFA}"/>
              </a:ext>
            </a:extLst>
          </p:cNvPr>
          <p:cNvSpPr/>
          <p:nvPr userDrawn="1"/>
        </p:nvSpPr>
        <p:spPr>
          <a:xfrm>
            <a:off x="225552" y="1796143"/>
            <a:ext cx="11740896" cy="326571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picture containing flower, plant&#10;&#10;Description automatically generated">
            <a:extLst>
              <a:ext uri="{FF2B5EF4-FFF2-40B4-BE49-F238E27FC236}">
                <a16:creationId xmlns:a16="http://schemas.microsoft.com/office/drawing/2014/main" id="{DAAE5EB8-5B6B-6FA6-E6E7-D2F58FDFB4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6307543" y="-287017"/>
            <a:ext cx="1051334" cy="3866771"/>
          </a:xfrm>
          <a:prstGeom prst="rect">
            <a:avLst/>
          </a:prstGeom>
        </p:spPr>
      </p:pic>
      <p:pic>
        <p:nvPicPr>
          <p:cNvPr id="19" name="Picture 18" descr="A picture containing mollusk, insect&#10;&#10;Description automatically generated">
            <a:extLst>
              <a:ext uri="{FF2B5EF4-FFF2-40B4-BE49-F238E27FC236}">
                <a16:creationId xmlns:a16="http://schemas.microsoft.com/office/drawing/2014/main" id="{BB1368FF-AA1B-4423-30B1-BE082E6F19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92222" y="4923380"/>
            <a:ext cx="1207554" cy="354511"/>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1743456" y="2404872"/>
            <a:ext cx="8705088" cy="2002536"/>
          </a:xfrm>
        </p:spPr>
        <p:txBody>
          <a:bodyPr anchor="t">
            <a:normAutofit/>
          </a:bodyPr>
          <a:lstStyle>
            <a:lvl1pPr algn="ct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743454" y="3964517"/>
            <a:ext cx="8705089" cy="457200"/>
          </a:xfrm>
        </p:spPr>
        <p:txBody>
          <a:bodyPr anchor="ctr"/>
          <a:lstStyle>
            <a:lvl1pPr marL="0" indent="0" algn="ctr">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7" name="Text Placeholder 24">
            <a:extLst>
              <a:ext uri="{FF2B5EF4-FFF2-40B4-BE49-F238E27FC236}">
                <a16:creationId xmlns:a16="http://schemas.microsoft.com/office/drawing/2014/main" id="{F5E2B84E-B4F2-ED93-8084-ECFC3B9C380F}"/>
              </a:ext>
            </a:extLst>
          </p:cNvPr>
          <p:cNvSpPr>
            <a:spLocks noGrp="1"/>
          </p:cNvSpPr>
          <p:nvPr>
            <p:ph type="body" sz="quarter" idx="11" hasCustomPrompt="1"/>
          </p:nvPr>
        </p:nvSpPr>
        <p:spPr>
          <a:xfrm>
            <a:off x="10149667" y="3189069"/>
            <a:ext cx="945473" cy="1936750"/>
          </a:xfrm>
        </p:spPr>
        <p:txBody>
          <a:bodyPr>
            <a:noAutofit/>
          </a:bodyPr>
          <a:lstStyle>
            <a:lvl1pPr marL="0" indent="0">
              <a:buNone/>
              <a:defRPr sz="14000" b="1">
                <a:solidFill>
                  <a:schemeClr val="tx2"/>
                </a:solidFill>
                <a:latin typeface="+mj-lt"/>
              </a:defRPr>
            </a:lvl1pPr>
          </a:lstStyle>
          <a:p>
            <a:pPr lvl="0"/>
            <a:r>
              <a:rPr lang="en-US" dirty="0"/>
              <a:t>”</a:t>
            </a:r>
          </a:p>
        </p:txBody>
      </p:sp>
      <p:sp>
        <p:nvSpPr>
          <p:cNvPr id="28" name="Text Placeholder 24">
            <a:extLst>
              <a:ext uri="{FF2B5EF4-FFF2-40B4-BE49-F238E27FC236}">
                <a16:creationId xmlns:a16="http://schemas.microsoft.com/office/drawing/2014/main" id="{FDD82133-EB75-7E07-A9CE-730CB7F6CD34}"/>
              </a:ext>
            </a:extLst>
          </p:cNvPr>
          <p:cNvSpPr>
            <a:spLocks noGrp="1"/>
          </p:cNvSpPr>
          <p:nvPr>
            <p:ph type="body" sz="quarter" idx="10" hasCustomPrompt="1"/>
          </p:nvPr>
        </p:nvSpPr>
        <p:spPr>
          <a:xfrm>
            <a:off x="1033184" y="2136567"/>
            <a:ext cx="941832" cy="1936750"/>
          </a:xfrm>
        </p:spPr>
        <p:txBody>
          <a:bodyPr>
            <a:noAutofit/>
          </a:bodyPr>
          <a:lstStyle>
            <a:lvl1pPr marL="0" indent="0">
              <a:buNone/>
              <a:defRPr sz="14000" b="1">
                <a:solidFill>
                  <a:schemeClr val="tx2"/>
                </a:solidFill>
                <a:latin typeface="+mj-lt"/>
              </a:defRPr>
            </a:lvl1pPr>
          </a:lstStyle>
          <a:p>
            <a:pPr lvl="0"/>
            <a:r>
              <a:rPr lang="en-US" dirty="0"/>
              <a:t>“</a:t>
            </a:r>
          </a:p>
        </p:txBody>
      </p:sp>
    </p:spTree>
    <p:extLst>
      <p:ext uri="{BB962C8B-B14F-4D97-AF65-F5344CB8AC3E}">
        <p14:creationId xmlns:p14="http://schemas.microsoft.com/office/powerpoint/2010/main" val="26840123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375868"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326173"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328309"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3828270"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763663" y="3926721"/>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765799" y="4286611"/>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280672"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216065"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218201"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8733074"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666331"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668467"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r>
              <a:rPr lang="ar-SA"/>
              <a:t>دکتر آزاده زارعی .متخصص طب ایرانی</a:t>
            </a:r>
            <a:endParaRPr lang="en-US"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459131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68136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106424"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106424"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6" name="Picture Placeholder 17">
            <a:extLst>
              <a:ext uri="{FF2B5EF4-FFF2-40B4-BE49-F238E27FC236}">
                <a16:creationId xmlns:a16="http://schemas.microsoft.com/office/drawing/2014/main" id="{B23EF08B-7D0C-7D96-413D-71C22E3F74D0}"/>
              </a:ext>
            </a:extLst>
          </p:cNvPr>
          <p:cNvSpPr>
            <a:spLocks noGrp="1" noChangeAspect="1"/>
          </p:cNvSpPr>
          <p:nvPr>
            <p:ph type="pic" sz="quarter" idx="26"/>
          </p:nvPr>
        </p:nvSpPr>
        <p:spPr>
          <a:xfrm>
            <a:off x="168136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45" name="Text Placeholder 19">
            <a:extLst>
              <a:ext uri="{FF2B5EF4-FFF2-40B4-BE49-F238E27FC236}">
                <a16:creationId xmlns:a16="http://schemas.microsoft.com/office/drawing/2014/main" id="{A6866782-6675-4F37-E5D2-68CB0191C1A7}"/>
              </a:ext>
            </a:extLst>
          </p:cNvPr>
          <p:cNvSpPr>
            <a:spLocks noGrp="1"/>
          </p:cNvSpPr>
          <p:nvPr>
            <p:ph type="body" sz="quarter" idx="25"/>
          </p:nvPr>
        </p:nvSpPr>
        <p:spPr>
          <a:xfrm>
            <a:off x="1106424"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4" name="Text Placeholder 19">
            <a:extLst>
              <a:ext uri="{FF2B5EF4-FFF2-40B4-BE49-F238E27FC236}">
                <a16:creationId xmlns:a16="http://schemas.microsoft.com/office/drawing/2014/main" id="{9F53AB27-DDFA-AA5D-8253-546C9BBA9CE7}"/>
              </a:ext>
            </a:extLst>
          </p:cNvPr>
          <p:cNvSpPr>
            <a:spLocks noGrp="1"/>
          </p:cNvSpPr>
          <p:nvPr>
            <p:ph type="body" sz="quarter" idx="24"/>
          </p:nvPr>
        </p:nvSpPr>
        <p:spPr>
          <a:xfrm>
            <a:off x="1106424"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422675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639312"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639312"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6" name="Picture Placeholder 17">
            <a:extLst>
              <a:ext uri="{FF2B5EF4-FFF2-40B4-BE49-F238E27FC236}">
                <a16:creationId xmlns:a16="http://schemas.microsoft.com/office/drawing/2014/main" id="{DD9CE7E9-3BC2-0321-457B-61D363708B38}"/>
              </a:ext>
            </a:extLst>
          </p:cNvPr>
          <p:cNvSpPr>
            <a:spLocks noGrp="1" noChangeAspect="1"/>
          </p:cNvSpPr>
          <p:nvPr>
            <p:ph type="pic" sz="quarter" idx="29"/>
          </p:nvPr>
        </p:nvSpPr>
        <p:spPr>
          <a:xfrm>
            <a:off x="422675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3" name="Text Placeholder 19">
            <a:extLst>
              <a:ext uri="{FF2B5EF4-FFF2-40B4-BE49-F238E27FC236}">
                <a16:creationId xmlns:a16="http://schemas.microsoft.com/office/drawing/2014/main" id="{70DD1941-A469-A457-B987-E0E2C300A8AE}"/>
              </a:ext>
            </a:extLst>
          </p:cNvPr>
          <p:cNvSpPr>
            <a:spLocks noGrp="1"/>
          </p:cNvSpPr>
          <p:nvPr>
            <p:ph type="body" sz="quarter" idx="31"/>
          </p:nvPr>
        </p:nvSpPr>
        <p:spPr>
          <a:xfrm>
            <a:off x="3639312"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18" name="Text Placeholder 19">
            <a:extLst>
              <a:ext uri="{FF2B5EF4-FFF2-40B4-BE49-F238E27FC236}">
                <a16:creationId xmlns:a16="http://schemas.microsoft.com/office/drawing/2014/main" id="{D6B84B7D-A7EC-6FE1-9925-F78AF0DE230F}"/>
              </a:ext>
            </a:extLst>
          </p:cNvPr>
          <p:cNvSpPr>
            <a:spLocks noGrp="1"/>
          </p:cNvSpPr>
          <p:nvPr>
            <p:ph type="body" sz="quarter" idx="30"/>
          </p:nvPr>
        </p:nvSpPr>
        <p:spPr>
          <a:xfrm>
            <a:off x="3639312"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77214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172200"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172200"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4" name="Picture Placeholder 17">
            <a:extLst>
              <a:ext uri="{FF2B5EF4-FFF2-40B4-BE49-F238E27FC236}">
                <a16:creationId xmlns:a16="http://schemas.microsoft.com/office/drawing/2014/main" id="{AA1AC2FE-336D-4E7F-2C86-6A8C29BA8F90}"/>
              </a:ext>
            </a:extLst>
          </p:cNvPr>
          <p:cNvSpPr>
            <a:spLocks noGrp="1" noChangeAspect="1"/>
          </p:cNvSpPr>
          <p:nvPr>
            <p:ph type="pic" sz="quarter" idx="28"/>
          </p:nvPr>
        </p:nvSpPr>
        <p:spPr>
          <a:xfrm>
            <a:off x="677214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7" name="Text Placeholder 19">
            <a:extLst>
              <a:ext uri="{FF2B5EF4-FFF2-40B4-BE49-F238E27FC236}">
                <a16:creationId xmlns:a16="http://schemas.microsoft.com/office/drawing/2014/main" id="{FA370BF1-09EC-DBE1-5118-8A92A0F90BC4}"/>
              </a:ext>
            </a:extLst>
          </p:cNvPr>
          <p:cNvSpPr>
            <a:spLocks noGrp="1"/>
          </p:cNvSpPr>
          <p:nvPr>
            <p:ph type="body" sz="quarter" idx="33"/>
          </p:nvPr>
        </p:nvSpPr>
        <p:spPr>
          <a:xfrm>
            <a:off x="6172200"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5" name="Text Placeholder 19">
            <a:extLst>
              <a:ext uri="{FF2B5EF4-FFF2-40B4-BE49-F238E27FC236}">
                <a16:creationId xmlns:a16="http://schemas.microsoft.com/office/drawing/2014/main" id="{5089D72C-E865-F5D3-CB1E-050AEF684453}"/>
              </a:ext>
            </a:extLst>
          </p:cNvPr>
          <p:cNvSpPr>
            <a:spLocks noGrp="1"/>
          </p:cNvSpPr>
          <p:nvPr>
            <p:ph type="body" sz="quarter" idx="32"/>
          </p:nvPr>
        </p:nvSpPr>
        <p:spPr>
          <a:xfrm>
            <a:off x="6172200"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9317533"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705088"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705088"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7" name="Picture Placeholder 17">
            <a:extLst>
              <a:ext uri="{FF2B5EF4-FFF2-40B4-BE49-F238E27FC236}">
                <a16:creationId xmlns:a16="http://schemas.microsoft.com/office/drawing/2014/main" id="{4F7ECA98-24CD-8CC5-A3EC-BFF5E9B11748}"/>
              </a:ext>
            </a:extLst>
          </p:cNvPr>
          <p:cNvSpPr>
            <a:spLocks noGrp="1" noChangeAspect="1"/>
          </p:cNvSpPr>
          <p:nvPr>
            <p:ph type="pic" sz="quarter" idx="27"/>
          </p:nvPr>
        </p:nvSpPr>
        <p:spPr>
          <a:xfrm>
            <a:off x="9317533"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42" name="Text Placeholder 19">
            <a:extLst>
              <a:ext uri="{FF2B5EF4-FFF2-40B4-BE49-F238E27FC236}">
                <a16:creationId xmlns:a16="http://schemas.microsoft.com/office/drawing/2014/main" id="{46CBECF2-D93E-3DF9-064C-CB4A3262B691}"/>
              </a:ext>
            </a:extLst>
          </p:cNvPr>
          <p:cNvSpPr>
            <a:spLocks noGrp="1"/>
          </p:cNvSpPr>
          <p:nvPr>
            <p:ph type="body" sz="quarter" idx="35"/>
          </p:nvPr>
        </p:nvSpPr>
        <p:spPr>
          <a:xfrm>
            <a:off x="8705088"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1" name="Text Placeholder 19">
            <a:extLst>
              <a:ext uri="{FF2B5EF4-FFF2-40B4-BE49-F238E27FC236}">
                <a16:creationId xmlns:a16="http://schemas.microsoft.com/office/drawing/2014/main" id="{71E06E16-A083-B853-8155-7FF97AD1DE8F}"/>
              </a:ext>
            </a:extLst>
          </p:cNvPr>
          <p:cNvSpPr>
            <a:spLocks noGrp="1"/>
          </p:cNvSpPr>
          <p:nvPr>
            <p:ph type="body" sz="quarter" idx="34"/>
          </p:nvPr>
        </p:nvSpPr>
        <p:spPr>
          <a:xfrm>
            <a:off x="8705088"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r>
              <a:rPr lang="ar-SA"/>
              <a:t>دکتر آزاده زارعی .متخصص طب ایرانی</a:t>
            </a:r>
            <a:endParaRPr lang="en-US"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6672886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B05881-FB11-43E8-CCDD-8C12CDB4FE47}"/>
              </a:ext>
            </a:extLst>
          </p:cNvPr>
          <p:cNvSpPr/>
          <p:nvPr userDrawn="1"/>
        </p:nvSpPr>
        <p:spPr>
          <a:xfrm>
            <a:off x="838199" y="196052"/>
            <a:ext cx="10515601" cy="1686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fabric&#10;&#10;Description automatically generated">
            <a:extLst>
              <a:ext uri="{FF2B5EF4-FFF2-40B4-BE49-F238E27FC236}">
                <a16:creationId xmlns:a16="http://schemas.microsoft.com/office/drawing/2014/main" id="{A4941BBB-13FC-2ACE-1A50-C0F465531B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14950" y="-64113"/>
            <a:ext cx="1562100" cy="4394200"/>
          </a:xfrm>
          <a:prstGeom prst="rect">
            <a:avLst/>
          </a:prstGeom>
        </p:spPr>
      </p:pic>
      <p:sp>
        <p:nvSpPr>
          <p:cNvPr id="11" name="Rectangle 10">
            <a:extLst>
              <a:ext uri="{FF2B5EF4-FFF2-40B4-BE49-F238E27FC236}">
                <a16:creationId xmlns:a16="http://schemas.microsoft.com/office/drawing/2014/main" id="{D8BE9E36-E9D5-3FA6-EE22-A6E5CE13C462}"/>
              </a:ext>
            </a:extLst>
          </p:cNvPr>
          <p:cNvSpPr/>
          <p:nvPr userDrawn="1"/>
        </p:nvSpPr>
        <p:spPr>
          <a:xfrm>
            <a:off x="995423"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flower, plant&#10;&#10;Description automatically generated">
            <a:extLst>
              <a:ext uri="{FF2B5EF4-FFF2-40B4-BE49-F238E27FC236}">
                <a16:creationId xmlns:a16="http://schemas.microsoft.com/office/drawing/2014/main" id="{479E4054-0885-457B-35B3-A9B26ED936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4869421" y="459092"/>
            <a:ext cx="749300" cy="27559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484632"/>
            <a:ext cx="10515600" cy="1133856"/>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2990088"/>
            <a:ext cx="10515600" cy="3474720"/>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13">
            <a:extLst>
              <a:ext uri="{FF2B5EF4-FFF2-40B4-BE49-F238E27FC236}">
                <a16:creationId xmlns:a16="http://schemas.microsoft.com/office/drawing/2014/main" id="{C6C79F3B-6B68-BA3C-6CBE-C26E339E450E}"/>
              </a:ext>
            </a:extLst>
          </p:cNvPr>
          <p:cNvSpPr>
            <a:spLocks noGrp="1"/>
          </p:cNvSpPr>
          <p:nvPr>
            <p:ph type="ftr" sz="quarter" idx="10"/>
          </p:nvPr>
        </p:nvSpPr>
        <p:spPr/>
        <p:txBody>
          <a:bodyPr/>
          <a:lstStyle/>
          <a:p>
            <a:r>
              <a:rPr lang="ar-SA"/>
              <a:t>دکتر آزاده زارعی .متخصص طب ایرانی</a:t>
            </a:r>
            <a:endParaRPr lang="en-US" dirty="0"/>
          </a:p>
        </p:txBody>
      </p:sp>
      <p:sp>
        <p:nvSpPr>
          <p:cNvPr id="15" name="Slide Number Placeholder 14">
            <a:extLst>
              <a:ext uri="{FF2B5EF4-FFF2-40B4-BE49-F238E27FC236}">
                <a16:creationId xmlns:a16="http://schemas.microsoft.com/office/drawing/2014/main" id="{9D503431-982D-5D35-88BF-09474F76D65D}"/>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525203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68407D-A1C4-B842-0C34-B2DE8AD312D3}"/>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A1AE7FB-DFC0-DCDA-47AD-6ED81A6427FA}"/>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7A4DFCBA-879E-D6C9-9F81-B4F9225423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2" name="Title 1">
            <a:extLst>
              <a:ext uri="{FF2B5EF4-FFF2-40B4-BE49-F238E27FC236}">
                <a16:creationId xmlns:a16="http://schemas.microsoft.com/office/drawing/2014/main" id="{B8562BF3-1BFC-6948-02E0-8A1C121C387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E158D7F8-0920-52BA-580D-07249122876C}"/>
              </a:ext>
            </a:extLst>
          </p:cNvPr>
          <p:cNvSpPr>
            <a:spLocks noGrp="1"/>
          </p:cNvSpPr>
          <p:nvPr>
            <p:ph type="ftr" sz="quarter" idx="10"/>
          </p:nvPr>
        </p:nvSpPr>
        <p:spPr/>
        <p:txBody>
          <a:bodyPr/>
          <a:lstStyle/>
          <a:p>
            <a:r>
              <a:rPr lang="ar-SA"/>
              <a:t>دکتر آزاده زارعی .متخصص طب ایرانی</a:t>
            </a:r>
            <a:endParaRPr lang="en-US" dirty="0"/>
          </a:p>
        </p:txBody>
      </p:sp>
      <p:sp>
        <p:nvSpPr>
          <p:cNvPr id="4" name="Slide Number Placeholder 3">
            <a:extLst>
              <a:ext uri="{FF2B5EF4-FFF2-40B4-BE49-F238E27FC236}">
                <a16:creationId xmlns:a16="http://schemas.microsoft.com/office/drawing/2014/main" id="{9E6611EB-89A4-4C55-4032-4D0C418398DB}"/>
              </a:ext>
            </a:extLst>
          </p:cNvPr>
          <p:cNvSpPr>
            <a:spLocks noGrp="1"/>
          </p:cNvSpPr>
          <p:nvPr>
            <p:ph type="sldNum" sz="quarter" idx="11"/>
          </p:nvPr>
        </p:nvSpPr>
        <p:spPr/>
        <p:txBody>
          <a:bodyPr/>
          <a:lstStyle/>
          <a:p>
            <a:fld id="{294A09A9-5501-47C1-A89A-A340965A2BE2}" type="slidenum">
              <a:rPr lang="en-US" smtClean="0"/>
              <a:pPr/>
              <a:t>‹#›</a:t>
            </a:fld>
            <a:endParaRPr lang="en-US" dirty="0"/>
          </a:p>
        </p:txBody>
      </p:sp>
      <p:sp>
        <p:nvSpPr>
          <p:cNvPr id="12" name="Content Placeholder 11">
            <a:extLst>
              <a:ext uri="{FF2B5EF4-FFF2-40B4-BE49-F238E27FC236}">
                <a16:creationId xmlns:a16="http://schemas.microsoft.com/office/drawing/2014/main" id="{C6963F99-41C3-5ED4-AAD8-B904145CC7EA}"/>
              </a:ext>
            </a:extLst>
          </p:cNvPr>
          <p:cNvSpPr>
            <a:spLocks noGrp="1"/>
          </p:cNvSpPr>
          <p:nvPr>
            <p:ph sz="quarter" idx="12"/>
          </p:nvPr>
        </p:nvSpPr>
        <p:spPr>
          <a:xfrm>
            <a:off x="975360" y="2615184"/>
            <a:ext cx="10241280" cy="3319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96402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2F7EB7A-F5B6-E308-68EE-3065E2B039A6}"/>
              </a:ext>
            </a:extLst>
          </p:cNvPr>
          <p:cNvSpPr/>
          <p:nvPr userDrawn="1"/>
        </p:nvSpPr>
        <p:spPr>
          <a:xfrm>
            <a:off x="0" y="0"/>
            <a:ext cx="4873752"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descr="A close-up of a tree&#10;&#10;Description automatically generated with medium confidence">
            <a:extLst>
              <a:ext uri="{FF2B5EF4-FFF2-40B4-BE49-F238E27FC236}">
                <a16:creationId xmlns:a16="http://schemas.microsoft.com/office/drawing/2014/main" id="{FED57607-56F6-9FD5-F0A8-DE0BCFE896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866459" flipH="1">
            <a:off x="2282032" y="1589693"/>
            <a:ext cx="970220" cy="22361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291072" y="978408"/>
            <a:ext cx="4974336" cy="1325880"/>
          </a:xfrm>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ar-SA"/>
              <a:t>دکتر آزاده زارعی .متخصص طب ایرانی</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29" name="Text Placeholder 2">
            <a:extLst>
              <a:ext uri="{FF2B5EF4-FFF2-40B4-BE49-F238E27FC236}">
                <a16:creationId xmlns:a16="http://schemas.microsoft.com/office/drawing/2014/main" id="{DEF26CDF-94D4-BA22-7D14-8D3289040C90}"/>
              </a:ext>
            </a:extLst>
          </p:cNvPr>
          <p:cNvSpPr>
            <a:spLocks noGrp="1"/>
          </p:cNvSpPr>
          <p:nvPr>
            <p:ph type="body" idx="1"/>
          </p:nvPr>
        </p:nvSpPr>
        <p:spPr>
          <a:xfrm>
            <a:off x="6291072" y="2322576"/>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3">
            <a:extLst>
              <a:ext uri="{FF2B5EF4-FFF2-40B4-BE49-F238E27FC236}">
                <a16:creationId xmlns:a16="http://schemas.microsoft.com/office/drawing/2014/main" id="{0017BF0C-B2B7-932F-A9AE-5BFAE4AB5C4D}"/>
              </a:ext>
            </a:extLst>
          </p:cNvPr>
          <p:cNvSpPr>
            <a:spLocks noGrp="1"/>
          </p:cNvSpPr>
          <p:nvPr>
            <p:ph sz="half" idx="2"/>
          </p:nvPr>
        </p:nvSpPr>
        <p:spPr>
          <a:xfrm>
            <a:off x="6289612" y="2770632"/>
            <a:ext cx="5065776" cy="1554480"/>
          </a:xfrm>
        </p:spPr>
        <p:txBody>
          <a:bodyPr>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ext Placeholder 4">
            <a:extLst>
              <a:ext uri="{FF2B5EF4-FFF2-40B4-BE49-F238E27FC236}">
                <a16:creationId xmlns:a16="http://schemas.microsoft.com/office/drawing/2014/main" id="{DEAB8B47-DF86-7C9F-F027-2D4D22B2EA50}"/>
              </a:ext>
            </a:extLst>
          </p:cNvPr>
          <p:cNvSpPr>
            <a:spLocks noGrp="1"/>
          </p:cNvSpPr>
          <p:nvPr>
            <p:ph type="body" sz="quarter" idx="3"/>
          </p:nvPr>
        </p:nvSpPr>
        <p:spPr>
          <a:xfrm>
            <a:off x="6289612" y="4361688"/>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6289612" y="4791456"/>
            <a:ext cx="5065776" cy="1408176"/>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8" name="Picture 37" descr="A group of flowers&#10;&#10;Description automatically generated with low confidence">
            <a:extLst>
              <a:ext uri="{FF2B5EF4-FFF2-40B4-BE49-F238E27FC236}">
                <a16:creationId xmlns:a16="http://schemas.microsoft.com/office/drawing/2014/main" id="{5B08C513-7071-2499-7E9D-CFD5A027C0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019083" y="2260473"/>
            <a:ext cx="1245309" cy="2314810"/>
          </a:xfrm>
          <a:prstGeom prst="rect">
            <a:avLst/>
          </a:prstGeom>
        </p:spPr>
      </p:pic>
      <p:sp>
        <p:nvSpPr>
          <p:cNvPr id="34" name="Text Placeholder 33">
            <a:extLst>
              <a:ext uri="{FF2B5EF4-FFF2-40B4-BE49-F238E27FC236}">
                <a16:creationId xmlns:a16="http://schemas.microsoft.com/office/drawing/2014/main" id="{BD46E6E9-39FE-B605-0786-F7F7E656F9B0}"/>
              </a:ext>
            </a:extLst>
          </p:cNvPr>
          <p:cNvSpPr>
            <a:spLocks noGrp="1"/>
          </p:cNvSpPr>
          <p:nvPr>
            <p:ph type="body" sz="quarter" idx="13" hasCustomPrompt="1"/>
          </p:nvPr>
        </p:nvSpPr>
        <p:spPr>
          <a:xfrm>
            <a:off x="466344" y="1426464"/>
            <a:ext cx="3922776" cy="4242816"/>
          </a:xfrm>
        </p:spPr>
        <p:txBody>
          <a:bodyPr anchor="ctr">
            <a:normAutofit/>
          </a:bodyPr>
          <a:lstStyle>
            <a:lvl1pPr marL="0" indent="0" algn="ctr">
              <a:spcBef>
                <a:spcPts val="0"/>
              </a:spcBef>
              <a:buNone/>
              <a:defRPr sz="30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18387107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1_Comparison">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8546F5-5752-9595-980A-9978EC65B179}"/>
              </a:ext>
            </a:extLst>
          </p:cNvPr>
          <p:cNvSpPr/>
          <p:nvPr userDrawn="1"/>
        </p:nvSpPr>
        <p:spPr>
          <a:xfrm>
            <a:off x="491679" y="319214"/>
            <a:ext cx="11208641" cy="585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8B1DFD-B7E9-D65B-0A47-8D442617B0D0}"/>
              </a:ext>
            </a:extLst>
          </p:cNvPr>
          <p:cNvCxnSpPr>
            <a:cxnSpLocks/>
          </p:cNvCxnSpPr>
          <p:nvPr userDrawn="1"/>
        </p:nvCxnSpPr>
        <p:spPr>
          <a:xfrm>
            <a:off x="837235" y="1767119"/>
            <a:ext cx="1051656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mollusk, insect&#10;&#10;Description automatically generated">
            <a:extLst>
              <a:ext uri="{FF2B5EF4-FFF2-40B4-BE49-F238E27FC236}">
                <a16:creationId xmlns:a16="http://schemas.microsoft.com/office/drawing/2014/main" id="{4190CCC3-E5E8-9E96-318B-F3F62E2328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5658" y="1631192"/>
            <a:ext cx="1207554" cy="354511"/>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39788" y="365125"/>
            <a:ext cx="10515600" cy="1325563"/>
          </a:xfrm>
        </p:spPr>
        <p:txBody>
          <a:bodyPr/>
          <a:lstStyle>
            <a:lvl1pPr algn="ctr">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1124712"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124712" y="2629116"/>
            <a:ext cx="3200400" cy="3320861"/>
          </a:xfrm>
        </p:spPr>
        <p:txBody>
          <a:bodyPr>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4498848"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498848" y="2629116"/>
            <a:ext cx="3200400" cy="3320861"/>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ar-SA"/>
              <a:t>دکتر آزاده زارعی .متخصص طب ایرانی</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15" name="Text Placeholder 4">
            <a:extLst>
              <a:ext uri="{FF2B5EF4-FFF2-40B4-BE49-F238E27FC236}">
                <a16:creationId xmlns:a16="http://schemas.microsoft.com/office/drawing/2014/main" id="{F270D939-D128-D431-82CE-9C15D5A7AA9A}"/>
              </a:ext>
            </a:extLst>
          </p:cNvPr>
          <p:cNvSpPr>
            <a:spLocks noGrp="1"/>
          </p:cNvSpPr>
          <p:nvPr>
            <p:ph type="body" sz="quarter" idx="13"/>
          </p:nvPr>
        </p:nvSpPr>
        <p:spPr>
          <a:xfrm>
            <a:off x="7909560"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4AAE69C6-BB37-BC70-8424-BC928D19C91A}"/>
              </a:ext>
            </a:extLst>
          </p:cNvPr>
          <p:cNvSpPr>
            <a:spLocks noGrp="1"/>
          </p:cNvSpPr>
          <p:nvPr>
            <p:ph sz="quarter" idx="14"/>
          </p:nvPr>
        </p:nvSpPr>
        <p:spPr>
          <a:xfrm>
            <a:off x="7909560" y="2629116"/>
            <a:ext cx="3200400" cy="3320861"/>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70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picture containing fabric&#10;&#10;Description automatically generated">
            <a:extLst>
              <a:ext uri="{FF2B5EF4-FFF2-40B4-BE49-F238E27FC236}">
                <a16:creationId xmlns:a16="http://schemas.microsoft.com/office/drawing/2014/main" id="{E0606CB6-3E28-F128-51B5-3786D74048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8" name="Rectangle 17">
            <a:extLst>
              <a:ext uri="{FF2B5EF4-FFF2-40B4-BE49-F238E27FC236}">
                <a16:creationId xmlns:a16="http://schemas.microsoft.com/office/drawing/2014/main" id="{E64BBC1B-7DD9-DA00-15CC-B446DA472005}"/>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flower, plant&#10;&#10;Description automatically generated">
            <a:extLst>
              <a:ext uri="{FF2B5EF4-FFF2-40B4-BE49-F238E27FC236}">
                <a16:creationId xmlns:a16="http://schemas.microsoft.com/office/drawing/2014/main" id="{C88A03B2-8C41-A023-CB90-5F79A1F01A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pic>
        <p:nvPicPr>
          <p:cNvPr id="10" name="Picture 9" descr="A close-up of a flower&#10;&#10;Description automatically generated with low confidence">
            <a:extLst>
              <a:ext uri="{FF2B5EF4-FFF2-40B4-BE49-F238E27FC236}">
                <a16:creationId xmlns:a16="http://schemas.microsoft.com/office/drawing/2014/main" id="{9EA6110C-517A-C447-DB03-9A264F112F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19809" y="1695833"/>
            <a:ext cx="1155700" cy="4318000"/>
          </a:xfrm>
          <a:prstGeom prst="rect">
            <a:avLst/>
          </a:prstGeom>
        </p:spPr>
      </p:pic>
      <p:pic>
        <p:nvPicPr>
          <p:cNvPr id="12" name="Picture 11" descr="A close-up of a flower&#10;&#10;Description automatically generated with low confidence">
            <a:extLst>
              <a:ext uri="{FF2B5EF4-FFF2-40B4-BE49-F238E27FC236}">
                <a16:creationId xmlns:a16="http://schemas.microsoft.com/office/drawing/2014/main" id="{DC4249CD-2B45-A435-5B21-CFA7042138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66749" y="381916"/>
            <a:ext cx="1155700" cy="4318000"/>
          </a:xfrm>
          <a:prstGeom prst="rect">
            <a:avLst/>
          </a:prstGeom>
        </p:spPr>
      </p:pic>
      <p:sp>
        <p:nvSpPr>
          <p:cNvPr id="14" name="Rectangle 13">
            <a:extLst>
              <a:ext uri="{FF2B5EF4-FFF2-40B4-BE49-F238E27FC236}">
                <a16:creationId xmlns:a16="http://schemas.microsoft.com/office/drawing/2014/main" id="{7A7568A0-F819-551E-4780-20A651246990}"/>
              </a:ext>
            </a:extLst>
          </p:cNvPr>
          <p:cNvSpPr/>
          <p:nvPr userDrawn="1"/>
        </p:nvSpPr>
        <p:spPr>
          <a:xfrm>
            <a:off x="1024128" y="2162946"/>
            <a:ext cx="3794760" cy="253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711D903-56F9-B09B-0443-A76786804823}"/>
              </a:ext>
            </a:extLst>
          </p:cNvPr>
          <p:cNvSpPr/>
          <p:nvPr userDrawn="1"/>
        </p:nvSpPr>
        <p:spPr>
          <a:xfrm>
            <a:off x="1131655" y="2264499"/>
            <a:ext cx="3585549" cy="233542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9D91551-9B41-0ACF-0BE6-9D174E6957FD}"/>
              </a:ext>
            </a:extLst>
          </p:cNvPr>
          <p:cNvSpPr>
            <a:spLocks noGrp="1"/>
          </p:cNvSpPr>
          <p:nvPr>
            <p:ph type="title"/>
          </p:nvPr>
        </p:nvSpPr>
        <p:spPr>
          <a:xfrm>
            <a:off x="1472184" y="2889504"/>
            <a:ext cx="2852928" cy="1088136"/>
          </a:xfrm>
        </p:spPr>
        <p:txBody>
          <a:bodyPr/>
          <a:lstStyle>
            <a:lvl1pPr algn="ctr">
              <a:defRPr/>
            </a:lvl1pPr>
          </a:lstStyle>
          <a:p>
            <a:r>
              <a:rPr lang="en-US"/>
              <a:t>Click to edit Master title style</a:t>
            </a:r>
          </a:p>
        </p:txBody>
      </p:sp>
      <p:sp>
        <p:nvSpPr>
          <p:cNvPr id="19" name="Content Placeholder 2">
            <a:extLst>
              <a:ext uri="{FF2B5EF4-FFF2-40B4-BE49-F238E27FC236}">
                <a16:creationId xmlns:a16="http://schemas.microsoft.com/office/drawing/2014/main" id="{545D3FB1-678F-0A9A-CCB6-435CE57DA0F6}"/>
              </a:ext>
            </a:extLst>
          </p:cNvPr>
          <p:cNvSpPr>
            <a:spLocks noGrp="1"/>
          </p:cNvSpPr>
          <p:nvPr>
            <p:ph idx="1"/>
          </p:nvPr>
        </p:nvSpPr>
        <p:spPr>
          <a:xfrm>
            <a:off x="8211312" y="2011680"/>
            <a:ext cx="2999232" cy="2843784"/>
          </a:xfrm>
        </p:spPr>
        <p:txBody>
          <a:bodyPr anchor="ctr">
            <a:normAutofit/>
          </a:bodyPr>
          <a:lstStyle>
            <a:lvl1pPr marL="0" indent="0" algn="l">
              <a:lnSpc>
                <a:spcPct val="150000"/>
              </a:lnSpc>
              <a:buNone/>
              <a:defRPr sz="2400">
                <a:latin typeface="Gill Sans Nova Light" panose="020F0302020204030204" pitchFamily="34" charset="0"/>
                <a:cs typeface="Gill Sans Nova Light" panose="020F0302020204030204" pitchFamily="34" charset="0"/>
              </a:defRPr>
            </a:lvl1pPr>
            <a:lvl2pPr algn="l">
              <a:lnSpc>
                <a:spcPct val="150000"/>
              </a:lnSpc>
              <a:defRPr sz="20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912362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362110-9E75-C1E6-F3D3-769A27CB658B}"/>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0E61109-4A99-6337-9E7D-6AE0370E2A33}"/>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mollusk, insect&#10;&#10;Description automatically generated">
            <a:extLst>
              <a:ext uri="{FF2B5EF4-FFF2-40B4-BE49-F238E27FC236}">
                <a16:creationId xmlns:a16="http://schemas.microsoft.com/office/drawing/2014/main" id="{13B4663F-72DF-CD37-DE9D-C35DFB37E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12" name="Title 1">
            <a:extLst>
              <a:ext uri="{FF2B5EF4-FFF2-40B4-BE49-F238E27FC236}">
                <a16:creationId xmlns:a16="http://schemas.microsoft.com/office/drawing/2014/main" id="{C48BE494-2D3C-A618-4422-6EA9496986D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838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172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119B248-9F11-0A11-E6AF-776D371E14A3}"/>
              </a:ext>
            </a:extLst>
          </p:cNvPr>
          <p:cNvSpPr>
            <a:spLocks noGrp="1"/>
          </p:cNvSpPr>
          <p:nvPr>
            <p:ph type="ftr" sz="quarter" idx="10"/>
          </p:nvPr>
        </p:nvSpPr>
        <p:spPr/>
        <p:txBody>
          <a:bodyPr/>
          <a:lstStyle/>
          <a:p>
            <a:r>
              <a:rPr lang="ar-SA"/>
              <a:t>دکتر آزاده زارعی .متخصص طب ایرانی</a:t>
            </a:r>
            <a:endParaRPr lang="en-US" dirty="0"/>
          </a:p>
        </p:txBody>
      </p:sp>
      <p:sp>
        <p:nvSpPr>
          <p:cNvPr id="8" name="Slide Number Placeholder 7">
            <a:extLst>
              <a:ext uri="{FF2B5EF4-FFF2-40B4-BE49-F238E27FC236}">
                <a16:creationId xmlns:a16="http://schemas.microsoft.com/office/drawing/2014/main" id="{85EFD48A-F270-E4EE-7C35-F4304F3DDF35}"/>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0755093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7DEB86-4C56-EB31-FEEE-EC8AA99FB456}"/>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3C19EDA-96E7-C255-DFF9-F36A187EBACD}"/>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mollusk, insect&#10;&#10;Description automatically generated">
            <a:extLst>
              <a:ext uri="{FF2B5EF4-FFF2-40B4-BE49-F238E27FC236}">
                <a16:creationId xmlns:a16="http://schemas.microsoft.com/office/drawing/2014/main" id="{FAD938FE-3B63-4832-B610-64346C069F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8" name="Title 1">
            <a:extLst>
              <a:ext uri="{FF2B5EF4-FFF2-40B4-BE49-F238E27FC236}">
                <a16:creationId xmlns:a16="http://schemas.microsoft.com/office/drawing/2014/main" id="{5B38128B-385C-B928-A4A8-BD98929D3DD4}"/>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ar-SA"/>
              <a:t>دکتر آزاده زارعی .متخصص طب ایرانی</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435355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8AEF4C7D-C6D3-480E-BB17-31C83D4562AB}" type="datetime1">
              <a:rPr lang="en-US" smtClean="0"/>
              <a:t>5/4/2023</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294A09A9-5501-47C1-A89A-A340965A2BE2}" type="slidenum">
              <a:rPr lang="en-US" smtClean="0"/>
              <a:pPr/>
              <a:t>‹#›</a:t>
            </a:fld>
            <a:endParaRPr lang="en-US" dirty="0"/>
          </a:p>
        </p:txBody>
      </p:sp>
      <p:sp>
        <p:nvSpPr>
          <p:cNvPr id="8" name="Rectangle 7">
            <a:extLst>
              <a:ext uri="{FF2B5EF4-FFF2-40B4-BE49-F238E27FC236}">
                <a16:creationId xmlns:a16="http://schemas.microsoft.com/office/drawing/2014/main" id="{2310463A-0971-47C9-A2F5-D4313E5482C5}"/>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Clr>
                <a:schemeClr val="tx2">
                  <a:lumMod val="50000"/>
                </a:schemeClr>
              </a:buClr>
              <a:buFont typeface="Wingdings 2" panose="05020102010507070707" pitchFamily="18" charset="2"/>
              <a:buNone/>
            </a:pPr>
            <a:endParaRPr lang="en-US" dirty="0"/>
          </a:p>
        </p:txBody>
      </p:sp>
      <p:sp>
        <p:nvSpPr>
          <p:cNvPr id="9" name="Freeform 11">
            <a:extLst>
              <a:ext uri="{FF2B5EF4-FFF2-40B4-BE49-F238E27FC236}">
                <a16:creationId xmlns:a16="http://schemas.microsoft.com/office/drawing/2014/main" id="{5A1EA104-B509-C33E-2B9B-24A472049099}"/>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13">
            <a:extLst>
              <a:ext uri="{FF2B5EF4-FFF2-40B4-BE49-F238E27FC236}">
                <a16:creationId xmlns:a16="http://schemas.microsoft.com/office/drawing/2014/main" id="{D15BDC62-39F4-8C43-25AD-2FA98BEE9E5E}"/>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14">
            <a:extLst>
              <a:ext uri="{FF2B5EF4-FFF2-40B4-BE49-F238E27FC236}">
                <a16:creationId xmlns:a16="http://schemas.microsoft.com/office/drawing/2014/main" id="{131F92A9-DE04-CF75-1971-1A852C3B0610}"/>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22261684"/>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p:txBody>
          <a:bodyPr/>
          <a:lstStyle/>
          <a:p>
            <a:r>
              <a:rPr lang="ar-SA"/>
              <a:t>دکتر آزاده زارعی .متخصص طب ایرانی</a:t>
            </a:r>
            <a:endParaRPr lang="en-US" dirty="0"/>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255182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5AEF53B-C85C-47DB-ADE4-C1D9FA682945}"/>
              </a:ext>
            </a:extLst>
          </p:cNvPr>
          <p:cNvSpPr>
            <a:spLocks noGrp="1"/>
          </p:cNvSpPr>
          <p:nvPr>
            <p:ph type="ftr" sz="quarter" idx="11"/>
          </p:nvPr>
        </p:nvSpPr>
        <p:spPr/>
        <p:txBody>
          <a:bodyPr/>
          <a:lstStyle/>
          <a:p>
            <a:r>
              <a:rPr lang="ar-SA"/>
              <a:t>دکتر آزاده زارعی .متخصص طب ایرانی</a:t>
            </a:r>
            <a:endParaRPr lang="en-US" dirty="0"/>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0556832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8DA4DA3-10C7-48A6-9B15-38222B8CAD42}"/>
              </a:ext>
            </a:extLst>
          </p:cNvPr>
          <p:cNvSpPr>
            <a:spLocks noGrp="1"/>
          </p:cNvSpPr>
          <p:nvPr>
            <p:ph type="ftr" sz="quarter" idx="11"/>
          </p:nvPr>
        </p:nvSpPr>
        <p:spPr/>
        <p:txBody>
          <a:bodyPr/>
          <a:lstStyle/>
          <a:p>
            <a:r>
              <a:rPr lang="ar-SA"/>
              <a:t>دکتر آزاده زارعی .متخصص طب ایرانی</a:t>
            </a:r>
            <a:endParaRPr lang="en-US" dirty="0"/>
          </a:p>
        </p:txBody>
      </p:sp>
      <p:sp>
        <p:nvSpPr>
          <p:cNvPr id="7" name="Slide Number Placeholder 6">
            <a:extLst>
              <a:ext uri="{FF2B5EF4-FFF2-40B4-BE49-F238E27FC236}">
                <a16:creationId xmlns:a16="http://schemas.microsoft.com/office/drawing/2014/main" id="{E584E7EE-5B3B-427E-9807-020AEF8C7662}"/>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3437900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82804A-F2D8-43B5-A144-F040F1A5561A}" type="datetime1">
              <a:rPr lang="en-US" smtClean="0"/>
              <a:t>5/4/2023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207052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44CEFF8-36F7-4969-B923-54A95C2EF2C8}" type="datetime1">
              <a:rPr lang="en-US" smtClean="0"/>
              <a:t>5/4/2023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171003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7DCA3A-C1F1-4B2A-98F8-B2BB7CBBCAF3}" type="datetime1">
              <a:rPr lang="en-US" smtClean="0"/>
              <a:t>5/4/2023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333782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843E84-E102-4F58-B448-B66E4E78FA8D}" type="datetime1">
              <a:rPr lang="en-US" smtClean="0"/>
              <a:t>5/4/2023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4366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9B15EA-F618-465A-8B62-172AC6D6DCE2}" type="datetime1">
              <a:rPr lang="en-US" smtClean="0"/>
              <a:t>5/4/2023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84216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90B663-61DF-466B-83DB-74AAACE8BB34}" type="datetime1">
              <a:rPr lang="en-US" smtClean="0"/>
              <a:t>5/4/2023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963851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416C24BB-DD7D-478A-AE76-E758DECD8BAF}" type="datetime1">
              <a:rPr lang="en-US" smtClean="0"/>
              <a:t>5/4/2023</a:t>
            </a:fld>
            <a:endParaRPr lang="en-US" dirty="0"/>
          </a:p>
        </p:txBody>
      </p:sp>
      <p:sp>
        <p:nvSpPr>
          <p:cNvPr id="5" name="Footer Placeholder 4"/>
          <p:cNvSpPr>
            <a:spLocks noGrp="1"/>
          </p:cNvSpPr>
          <p:nvPr>
            <p:ph type="ftr" sz="quarter" idx="3"/>
          </p:nvPr>
        </p:nvSpPr>
        <p:spPr>
          <a:xfrm>
            <a:off x="5604734" y="6412097"/>
            <a:ext cx="5079208"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1026587" y="6422854"/>
            <a:ext cx="578603" cy="365125"/>
          </a:xfrm>
          <a:prstGeom prst="rect">
            <a:avLst/>
          </a:prstGeom>
        </p:spPr>
        <p:txBody>
          <a:bodyPr vert="horz" lIns="45720" tIns="45720" rIns="91440" bIns="45720" rtlCol="0" anchor="ctr"/>
          <a:lstStyle>
            <a:lvl1pPr algn="ctr" rtl="1">
              <a:defRPr sz="1200" b="0">
                <a:solidFill>
                  <a:schemeClr val="tx1"/>
                </a:solidFill>
                <a:cs typeface="+mn-cs"/>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792941437"/>
      </p:ext>
    </p:extLst>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80" r:id="rId12"/>
    <p:sldLayoutId id="2147483651" r:id="rId13"/>
  </p:sldLayoutIdLst>
  <p:hf hdr="0" ftr="0" dt="0"/>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228600" y="6356350"/>
            <a:ext cx="4114800" cy="365125"/>
          </a:xfrm>
          <a:prstGeom prst="rect">
            <a:avLst/>
          </a:prstGeom>
        </p:spPr>
        <p:txBody>
          <a:bodyPr vert="horz" lIns="91440" tIns="45720" rIns="91440" bIns="45720" rtlCol="0" anchor="ctr"/>
          <a:lstStyle>
            <a:lvl1pPr algn="l">
              <a:defRPr sz="1200">
                <a:solidFill>
                  <a:schemeClr val="tx1"/>
                </a:solidFill>
                <a:latin typeface="Gill Sans Nova Light" panose="020F0302020204030204" pitchFamily="34" charset="0"/>
                <a:cs typeface="Gill Sans Nova Light" panose="020F0302020204030204" pitchFamily="34" charset="0"/>
              </a:defRPr>
            </a:lvl1pPr>
          </a:lstStyle>
          <a:p>
            <a:r>
              <a:rPr lang="ar-SA"/>
              <a:t>دکتر آزاده زارعی .متخصص طب ایرانی</a:t>
            </a:r>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208008" y="6356350"/>
            <a:ext cx="2743200" cy="365125"/>
          </a:xfrm>
          <a:prstGeom prst="rect">
            <a:avLst/>
          </a:prstGeom>
        </p:spPr>
        <p:txBody>
          <a:bodyPr vert="horz" lIns="91440" tIns="45720" rIns="91440" bIns="45720" rtlCol="0" anchor="ctr"/>
          <a:lstStyle>
            <a:lvl1pPr algn="r">
              <a:defRPr sz="1200">
                <a:solidFill>
                  <a:schemeClr val="tx1"/>
                </a:solidFill>
                <a:latin typeface="Gill Sans Nova Light" panose="020F0302020204030204" pitchFamily="34" charset="0"/>
                <a:cs typeface="Gill Sans Nova Light" panose="020F030202020403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401198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Lst>
  <p:hf hdr="0" dt="0"/>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73292A"/>
        </a:buClr>
        <a:buFont typeface="Arial" panose="020B0604020202020204" pitchFamily="34" charset="0"/>
        <a:buChar char="•"/>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rgbClr val="73292A"/>
        </a:buClr>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rgbClr val="73292A"/>
        </a:buClr>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10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10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10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10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10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107.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10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7.png"/><Relationship Id="rId1" Type="http://schemas.openxmlformats.org/officeDocument/2006/relationships/slideLayout" Target="../slideLayouts/slideLayout30.xml"/><Relationship Id="rId4" Type="http://schemas.openxmlformats.org/officeDocument/2006/relationships/image" Target="../media/image125.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jfif"/><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35.jpg"/></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38.jpg"/></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40.jpg"/></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44.jp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7.png"/><Relationship Id="rId1" Type="http://schemas.openxmlformats.org/officeDocument/2006/relationships/slideLayout" Target="../slideLayouts/slideLayout3.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1.jpg"/><Relationship Id="rId1" Type="http://schemas.openxmlformats.org/officeDocument/2006/relationships/slideLayout" Target="../slideLayouts/slideLayout3.xml"/><Relationship Id="rId4" Type="http://schemas.openxmlformats.org/officeDocument/2006/relationships/image" Target="../media/image52.jp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57.jpg"/></Relationships>
</file>

<file path=ppt/slides/_rels/slide4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17.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63.jpg"/></Relationships>
</file>

<file path=ppt/slides/_rels/slide5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71.jpg"/><Relationship Id="rId4" Type="http://schemas.openxmlformats.org/officeDocument/2006/relationships/image" Target="../media/image70.jpg"/></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73.jpg"/><Relationship Id="rId4" Type="http://schemas.openxmlformats.org/officeDocument/2006/relationships/image" Target="../media/image72.JPG"/></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png"/></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77.jpg"/></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79.JPG"/><Relationship Id="rId4" Type="http://schemas.openxmlformats.org/officeDocument/2006/relationships/image" Target="../media/image78.JP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81.png"/><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83.jpg"/><Relationship Id="rId4" Type="http://schemas.openxmlformats.org/officeDocument/2006/relationships/image" Target="../media/image82.jpg"/></Relationships>
</file>

<file path=ppt/slides/_rels/slide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85.jpg"/><Relationship Id="rId4" Type="http://schemas.openxmlformats.org/officeDocument/2006/relationships/image" Target="../media/image84.jpg"/></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87.jpeg"/><Relationship Id="rId4" Type="http://schemas.openxmlformats.org/officeDocument/2006/relationships/image" Target="../media/image86.jpg"/></Relationships>
</file>

<file path=ppt/slides/_rels/slide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89.JPG"/><Relationship Id="rId4" Type="http://schemas.openxmlformats.org/officeDocument/2006/relationships/image" Target="../media/image88.JPG"/></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91.jpeg"/><Relationship Id="rId4" Type="http://schemas.openxmlformats.org/officeDocument/2006/relationships/image" Target="../media/image90.jpg"/></Relationships>
</file>

<file path=ppt/slides/_rels/slide6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03.jpg"/></Relationships>
</file>

<file path=ppt/slides/_rels/slide78.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05.jp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07.jpg"/></Relationships>
</file>

<file path=ppt/slides/_rels/slide8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09.jpg"/></Relationships>
</file>

<file path=ppt/slides/_rels/slide8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10.png"/></Relationships>
</file>

<file path=ppt/slides/_rels/slide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11.png"/></Relationships>
</file>

<file path=ppt/slides/_rels/slide8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12.jpg"/></Relationships>
</file>

<file path=ppt/slides/_rels/slide8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13.jpg"/></Relationships>
</file>

<file path=ppt/slides/_rels/slide8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14.jpe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16.jpg"/></Relationships>
</file>

<file path=ppt/slides/_rels/slide9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17.jpg"/></Relationships>
</file>

<file path=ppt/slides/_rels/slide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18.jpg"/></Relationships>
</file>

<file path=ppt/slides/_rels/slide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19.jpg"/></Relationships>
</file>

<file path=ppt/slides/_rels/slide9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20.jpg"/></Relationships>
</file>

<file path=ppt/slides/_rels/slide9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21.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3E7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D2CFC-3C17-4FE5-BF16-A4DEA7DF726F}"/>
              </a:ext>
            </a:extLst>
          </p:cNvPr>
          <p:cNvSpPr>
            <a:spLocks noGrp="1"/>
          </p:cNvSpPr>
          <p:nvPr>
            <p:ph type="ctrTitle"/>
          </p:nvPr>
        </p:nvSpPr>
        <p:spPr/>
        <p:txBody>
          <a:bodyPr/>
          <a:lstStyle/>
          <a:p>
            <a:r>
              <a:rPr lang="fa-IR" dirty="0"/>
              <a:t>.</a:t>
            </a:r>
            <a:br>
              <a:rPr lang="fa-IR" dirty="0"/>
            </a:br>
            <a:endParaRPr lang="en-US" dirty="0"/>
          </a:p>
        </p:txBody>
      </p:sp>
      <p:pic>
        <p:nvPicPr>
          <p:cNvPr id="7" name="Picture 6">
            <a:extLst>
              <a:ext uri="{FF2B5EF4-FFF2-40B4-BE49-F238E27FC236}">
                <a16:creationId xmlns:a16="http://schemas.microsoft.com/office/drawing/2014/main" id="{DAF3C449-9E12-D9E3-30AA-796EF9FAA6C6}"/>
              </a:ext>
            </a:extLst>
          </p:cNvPr>
          <p:cNvPicPr>
            <a:picLocks noChangeAspect="1"/>
          </p:cNvPicPr>
          <p:nvPr/>
        </p:nvPicPr>
        <p:blipFill>
          <a:blip r:embed="rId2"/>
          <a:stretch>
            <a:fillRect/>
          </a:stretch>
        </p:blipFill>
        <p:spPr>
          <a:xfrm>
            <a:off x="4035287" y="1883879"/>
            <a:ext cx="4121426" cy="2170618"/>
          </a:xfrm>
          <a:prstGeom prst="rect">
            <a:avLst/>
          </a:prstGeom>
        </p:spPr>
      </p:pic>
    </p:spTree>
    <p:extLst>
      <p:ext uri="{BB962C8B-B14F-4D97-AF65-F5344CB8AC3E}">
        <p14:creationId xmlns:p14="http://schemas.microsoft.com/office/powerpoint/2010/main" val="4142382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3E7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01889-3FFF-78B7-B7FF-80AB5B58ACCD}"/>
              </a:ext>
            </a:extLst>
          </p:cNvPr>
          <p:cNvSpPr>
            <a:spLocks noGrp="1"/>
          </p:cNvSpPr>
          <p:nvPr>
            <p:ph type="title"/>
          </p:nvPr>
        </p:nvSpPr>
        <p:spPr/>
        <p:txBody>
          <a:bodyPr/>
          <a:lstStyle/>
          <a:p>
            <a:r>
              <a:rPr lang="fa-IR" b="1" dirty="0">
                <a:cs typeface="B Nazanin" panose="00000400000000000000" pitchFamily="2" charset="-78"/>
              </a:rPr>
              <a:t>فصل </a:t>
            </a:r>
            <a:r>
              <a:rPr lang="fa-IR" b="1" dirty="0" smtClean="0">
                <a:cs typeface="B Nazanin" panose="00000400000000000000" pitchFamily="2" charset="-78"/>
              </a:rPr>
              <a:t>دوم</a:t>
            </a:r>
            <a:endParaRPr lang="en-US" b="1" dirty="0">
              <a:cs typeface="B Nazanin" panose="00000400000000000000" pitchFamily="2" charset="-78"/>
            </a:endParaRPr>
          </a:p>
        </p:txBody>
      </p:sp>
    </p:spTree>
    <p:extLst>
      <p:ext uri="{BB962C8B-B14F-4D97-AF65-F5344CB8AC3E}">
        <p14:creationId xmlns:p14="http://schemas.microsoft.com/office/powerpoint/2010/main" val="12307117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a:cs typeface="B Nazanin" panose="00000400000000000000" pitchFamily="2" charset="-78"/>
              </a:rPr>
              <a:t>نحوه ارائه آموزش</a:t>
            </a:r>
            <a:br>
              <a:rPr lang="fa-IR" dirty="0">
                <a:cs typeface="B Nazanin" panose="00000400000000000000" pitchFamily="2" charset="-78"/>
              </a:rPr>
            </a:br>
            <a:endParaRPr lang="en-US" dirty="0"/>
          </a:p>
        </p:txBody>
      </p:sp>
      <p:sp>
        <p:nvSpPr>
          <p:cNvPr id="3" name="Content Placeholder 2"/>
          <p:cNvSpPr>
            <a:spLocks noGrp="1"/>
          </p:cNvSpPr>
          <p:nvPr>
            <p:ph idx="1"/>
          </p:nvPr>
        </p:nvSpPr>
        <p:spPr>
          <a:xfrm>
            <a:off x="7206343" y="1426029"/>
            <a:ext cx="4397828" cy="3820885"/>
          </a:xfrm>
        </p:spPr>
        <p:txBody>
          <a:bodyPr>
            <a:noAutofit/>
          </a:bodyPr>
          <a:lstStyle/>
          <a:p>
            <a:pPr algn="r" rtl="1"/>
            <a:r>
              <a:rPr lang="fa-IR" dirty="0" smtClean="0">
                <a:latin typeface="+mj-lt"/>
                <a:ea typeface="+mj-ea"/>
                <a:cs typeface="B Nazanin" panose="00000400000000000000" pitchFamily="2" charset="-78"/>
              </a:rPr>
              <a:t>مربیان </a:t>
            </a:r>
            <a:r>
              <a:rPr lang="fa-IR" dirty="0">
                <a:latin typeface="+mj-lt"/>
                <a:ea typeface="+mj-ea"/>
                <a:cs typeface="B Nazanin" panose="00000400000000000000" pitchFamily="2" charset="-78"/>
              </a:rPr>
              <a:t>بهورزی و کارشناسان سلامت خانواده </a:t>
            </a:r>
            <a:endParaRPr lang="en-US" dirty="0" smtClean="0">
              <a:latin typeface="+mj-lt"/>
              <a:ea typeface="+mj-ea"/>
              <a:cs typeface="B Nazanin" panose="00000400000000000000" pitchFamily="2" charset="-78"/>
            </a:endParaRPr>
          </a:p>
          <a:p>
            <a:pPr algn="r" rtl="1"/>
            <a:r>
              <a:rPr lang="fa-IR" sz="2800" dirty="0" smtClean="0">
                <a:solidFill>
                  <a:schemeClr val="tx2">
                    <a:lumMod val="50000"/>
                  </a:schemeClr>
                </a:solidFill>
                <a:latin typeface="+mj-lt"/>
                <a:ea typeface="+mj-ea"/>
                <a:cs typeface="B Nazanin" panose="00000400000000000000" pitchFamily="2" charset="-78"/>
              </a:rPr>
              <a:t>به </a:t>
            </a:r>
            <a:r>
              <a:rPr lang="fa-IR" sz="2800" dirty="0">
                <a:solidFill>
                  <a:schemeClr val="tx2">
                    <a:lumMod val="50000"/>
                  </a:schemeClr>
                </a:solidFill>
                <a:latin typeface="+mj-lt"/>
                <a:ea typeface="+mj-ea"/>
                <a:cs typeface="B Nazanin" panose="00000400000000000000" pitchFamily="2" charset="-78"/>
              </a:rPr>
              <a:t>صورت حضوری </a:t>
            </a:r>
            <a:endParaRPr lang="en-US" sz="2800" dirty="0" smtClean="0">
              <a:solidFill>
                <a:schemeClr val="tx2">
                  <a:lumMod val="50000"/>
                </a:schemeClr>
              </a:solidFill>
              <a:latin typeface="+mj-lt"/>
              <a:ea typeface="+mj-ea"/>
              <a:cs typeface="B Nazanin" panose="00000400000000000000" pitchFamily="2" charset="-78"/>
            </a:endParaRPr>
          </a:p>
          <a:p>
            <a:pPr algn="r" rtl="1"/>
            <a:r>
              <a:rPr lang="fa-IR" dirty="0" smtClean="0">
                <a:latin typeface="+mj-lt"/>
                <a:ea typeface="+mj-ea"/>
                <a:cs typeface="B Nazanin" panose="00000400000000000000" pitchFamily="2" charset="-78"/>
              </a:rPr>
              <a:t>به </a:t>
            </a:r>
            <a:r>
              <a:rPr lang="fa-IR" dirty="0">
                <a:latin typeface="+mj-lt"/>
                <a:ea typeface="+mj-ea"/>
                <a:cs typeface="B Nazanin" panose="00000400000000000000" pitchFamily="2" charset="-78"/>
              </a:rPr>
              <a:t>بهورزان و مراقبین </a:t>
            </a:r>
            <a:r>
              <a:rPr lang="fa-IR" dirty="0" smtClean="0">
                <a:latin typeface="+mj-lt"/>
                <a:ea typeface="+mj-ea"/>
                <a:cs typeface="B Nazanin" panose="00000400000000000000" pitchFamily="2" charset="-78"/>
              </a:rPr>
              <a:t>سلامت</a:t>
            </a:r>
          </a:p>
          <a:p>
            <a:pPr algn="r" rtl="1"/>
            <a:endParaRPr lang="en-US" dirty="0">
              <a:latin typeface="+mj-lt"/>
              <a:ea typeface="+mj-ea"/>
              <a:cs typeface="B Nazanin" panose="00000400000000000000" pitchFamily="2" charset="-78"/>
            </a:endParaRPr>
          </a:p>
        </p:txBody>
      </p:sp>
      <p:pic>
        <p:nvPicPr>
          <p:cNvPr id="4" name="Picture 3">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564" y="116375"/>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26702094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8315" y="3931920"/>
            <a:ext cx="3516086" cy="585651"/>
          </a:xfrm>
        </p:spPr>
        <p:txBody>
          <a:bodyPr>
            <a:normAutofit fontScale="90000"/>
          </a:bodyPr>
          <a:lstStyle/>
          <a:p>
            <a:pPr>
              <a:lnSpc>
                <a:spcPct val="150000"/>
              </a:lnSpc>
            </a:pPr>
            <a:r>
              <a:rPr lang="fa-IR" dirty="0">
                <a:cs typeface="B Nazanin" panose="00000400000000000000" pitchFamily="2" charset="-78"/>
              </a:rPr>
              <a:t>اهمیت یکسان سازی آموزش</a:t>
            </a:r>
            <a:br>
              <a:rPr lang="fa-IR" dirty="0">
                <a:cs typeface="B Nazanin" panose="00000400000000000000" pitchFamily="2" charset="-78"/>
              </a:rPr>
            </a:br>
            <a:r>
              <a:rPr lang="fa-IR" dirty="0">
                <a:cs typeface="B Nazanin" panose="00000400000000000000" pitchFamily="2" charset="-78"/>
              </a:rPr>
              <a:t/>
            </a:r>
            <a:br>
              <a:rPr lang="fa-IR" dirty="0">
                <a:cs typeface="B Nazanin" panose="00000400000000000000" pitchFamily="2" charset="-78"/>
              </a:rPr>
            </a:br>
            <a:endParaRPr lang="en-US" dirty="0"/>
          </a:p>
        </p:txBody>
      </p:sp>
      <p:sp>
        <p:nvSpPr>
          <p:cNvPr id="3" name="Content Placeholder 2"/>
          <p:cNvSpPr>
            <a:spLocks noGrp="1"/>
          </p:cNvSpPr>
          <p:nvPr>
            <p:ph idx="1"/>
          </p:nvPr>
        </p:nvSpPr>
        <p:spPr>
          <a:xfrm>
            <a:off x="7206343" y="1426029"/>
            <a:ext cx="4397828" cy="3820885"/>
          </a:xfrm>
        </p:spPr>
        <p:txBody>
          <a:bodyPr>
            <a:noAutofit/>
          </a:bodyPr>
          <a:lstStyle/>
          <a:p>
            <a:pPr algn="r" rtl="1"/>
            <a:r>
              <a:rPr lang="fa-IR" dirty="0" smtClean="0">
                <a:solidFill>
                  <a:schemeClr val="tx2">
                    <a:lumMod val="50000"/>
                  </a:schemeClr>
                </a:solidFill>
                <a:latin typeface="+mj-lt"/>
                <a:ea typeface="+mj-ea"/>
                <a:cs typeface="B Nazanin" panose="00000400000000000000" pitchFamily="2" charset="-78"/>
              </a:rPr>
              <a:t>پرهیز از مطالب غیر علمی و غیر مستند</a:t>
            </a:r>
          </a:p>
          <a:p>
            <a:pPr algn="r" rtl="1"/>
            <a:r>
              <a:rPr lang="fa-IR" dirty="0" smtClean="0">
                <a:solidFill>
                  <a:schemeClr val="tx2">
                    <a:lumMod val="50000"/>
                  </a:schemeClr>
                </a:solidFill>
                <a:latin typeface="+mj-lt"/>
                <a:ea typeface="+mj-ea"/>
                <a:cs typeface="B Nazanin" panose="00000400000000000000" pitchFamily="2" charset="-78"/>
              </a:rPr>
              <a:t>پرهیز از سردرگمی مردم</a:t>
            </a:r>
          </a:p>
          <a:p>
            <a:pPr algn="r" rtl="1"/>
            <a:r>
              <a:rPr lang="fa-IR" dirty="0" smtClean="0">
                <a:solidFill>
                  <a:schemeClr val="tx2">
                    <a:lumMod val="50000"/>
                  </a:schemeClr>
                </a:solidFill>
                <a:latin typeface="+mj-lt"/>
                <a:ea typeface="+mj-ea"/>
                <a:cs typeface="B Nazanin" panose="00000400000000000000" pitchFamily="2" charset="-78"/>
              </a:rPr>
              <a:t>تضمین کمیت و کیفیت آموزش</a:t>
            </a:r>
          </a:p>
          <a:p>
            <a:pPr algn="r" rtl="1"/>
            <a:r>
              <a:rPr lang="fa-IR" dirty="0" smtClean="0">
                <a:solidFill>
                  <a:schemeClr val="tx2">
                    <a:lumMod val="50000"/>
                  </a:schemeClr>
                </a:solidFill>
                <a:latin typeface="+mj-lt"/>
                <a:ea typeface="+mj-ea"/>
                <a:cs typeface="B Nazanin" panose="00000400000000000000" pitchFamily="2" charset="-78"/>
              </a:rPr>
              <a:t>بررسی نتیجه در پایش و ارزشیابی</a:t>
            </a:r>
          </a:p>
          <a:p>
            <a:pPr algn="r" rtl="1"/>
            <a:r>
              <a:rPr lang="fa-IR" dirty="0" smtClean="0">
                <a:solidFill>
                  <a:schemeClr val="tx2">
                    <a:lumMod val="50000"/>
                  </a:schemeClr>
                </a:solidFill>
                <a:latin typeface="+mj-lt"/>
                <a:ea typeface="+mj-ea"/>
                <a:cs typeface="B Nazanin" panose="00000400000000000000" pitchFamily="2" charset="-78"/>
              </a:rPr>
              <a:t>انجام پژوهش‌های مرتبط </a:t>
            </a:r>
            <a:endParaRPr lang="en-US" dirty="0">
              <a:solidFill>
                <a:schemeClr val="tx2">
                  <a:lumMod val="50000"/>
                </a:schemeClr>
              </a:solidFill>
              <a:latin typeface="+mj-lt"/>
              <a:ea typeface="+mj-ea"/>
              <a:cs typeface="B Nazanin" panose="00000400000000000000" pitchFamily="2" charset="-78"/>
            </a:endParaRPr>
          </a:p>
        </p:txBody>
      </p:sp>
      <p:pic>
        <p:nvPicPr>
          <p:cNvPr id="4" name="Picture 3">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107" y="181689"/>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27561044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294A09A9-5501-47C1-A89A-A340965A2BE2}" type="slidenum">
              <a:rPr lang="en-US" smtClean="0"/>
              <a:pPr/>
              <a:t>102</a:t>
            </a:fld>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11282" y="1505988"/>
            <a:ext cx="3090844" cy="33272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813477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94A09A9-5501-47C1-A89A-A340965A2BE2}" type="slidenum">
              <a:rPr lang="en-US" smtClean="0"/>
              <a:t>103</a:t>
            </a:fld>
            <a:endParaRPr lang="en-US" dirty="0"/>
          </a:p>
        </p:txBody>
      </p:sp>
      <p:sp>
        <p:nvSpPr>
          <p:cNvPr id="4" name="Text Box 67"/>
          <p:cNvSpPr txBox="1"/>
          <p:nvPr/>
        </p:nvSpPr>
        <p:spPr>
          <a:xfrm>
            <a:off x="2279469" y="1283888"/>
            <a:ext cx="7448006" cy="1038225"/>
          </a:xfrm>
          <a:prstGeom prst="rect">
            <a:avLst/>
          </a:prstGeom>
          <a:solidFill>
            <a:srgbClr val="FFFFFF">
              <a:alpha val="0"/>
            </a:srgbClr>
          </a:solidFill>
          <a:ln w="28575">
            <a:solidFill>
              <a:prstClr val="black"/>
            </a:solidFill>
            <a:prstDash val="dash"/>
          </a:ln>
        </p:spPr>
        <p:txBody>
          <a:bodyPr rot="0" spcFirstLastPara="0" vert="horz" wrap="square" lIns="91440" tIns="45720" rIns="91440" bIns="45720" numCol="1" spcCol="0" rtlCol="0" fromWordArt="0" anchor="t" anchorCtr="0" forceAA="0" compatLnSpc="1">
            <a:prstTxWarp prst="textNoShape">
              <a:avLst/>
            </a:prstTxWarp>
            <a:noAutofit/>
          </a:bodyPr>
          <a:lstStyle/>
          <a:p>
            <a:pPr algn="r" rtl="1">
              <a:spcAft>
                <a:spcPts val="0"/>
              </a:spcAft>
            </a:pPr>
            <a:r>
              <a:rPr lang="fa-IR" sz="1200" b="1">
                <a:effectLst/>
                <a:latin typeface="B Nazanin" panose="00000400000000000000" pitchFamily="2" charset="-78"/>
                <a:ea typeface="SimSun" panose="02010600030101010101" pitchFamily="2" charset="-122"/>
                <a:cs typeface="B Nazanin" panose="00000400000000000000" pitchFamily="2" charset="-78"/>
              </a:rPr>
              <a:t>بخش وزارتی</a:t>
            </a:r>
            <a:endParaRPr lang="en-US" sz="1200">
              <a:effectLst/>
              <a:latin typeface="B Nazanin" panose="00000400000000000000" pitchFamily="2" charset="-78"/>
              <a:ea typeface="SimSun" panose="02010600030101010101" pitchFamily="2" charset="-122"/>
              <a:cs typeface="B Nazanin" panose="00000400000000000000" pitchFamily="2" charset="-78"/>
            </a:endParaRPr>
          </a:p>
        </p:txBody>
      </p:sp>
      <p:sp>
        <p:nvSpPr>
          <p:cNvPr id="5" name="Oval 4"/>
          <p:cNvSpPr/>
          <p:nvPr/>
        </p:nvSpPr>
        <p:spPr>
          <a:xfrm>
            <a:off x="4805728" y="1315135"/>
            <a:ext cx="1980565" cy="842010"/>
          </a:xfrm>
          <a:prstGeom prst="ellipse">
            <a:avLst/>
          </a:prstGeom>
          <a:solidFill>
            <a:sysClr val="window" lastClr="FFFFFF"/>
          </a:solidFill>
          <a:ln w="25400" cap="flat" cmpd="sng" algn="ctr">
            <a:solidFill>
              <a:sysClr val="windowText" lastClr="000000"/>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0" cap="none" spc="0" normalizeH="0" baseline="0" noProof="0" dirty="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rPr>
              <a:t>آموزش </a:t>
            </a:r>
            <a:endParaRPr kumimoji="0" lang="en-US" sz="1200" b="0" i="0" u="none" strike="noStrike" kern="0" cap="none" spc="0" normalizeH="0" baseline="0" noProof="0" dirty="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0" cap="none" spc="0" normalizeH="0" baseline="0" noProof="0" dirty="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rPr>
              <a:t>متخصصین طب ایرانی به:</a:t>
            </a:r>
            <a:endParaRPr kumimoji="0" lang="en-US" sz="1200" b="0" i="0" u="none" strike="noStrike" kern="0" cap="none" spc="0" normalizeH="0" baseline="0" noProof="0" dirty="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endParaRPr>
          </a:p>
        </p:txBody>
      </p:sp>
      <p:sp>
        <p:nvSpPr>
          <p:cNvPr id="6" name="Rectangle: Rounded Corners 11"/>
          <p:cNvSpPr/>
          <p:nvPr/>
        </p:nvSpPr>
        <p:spPr>
          <a:xfrm>
            <a:off x="2956786" y="2644296"/>
            <a:ext cx="1663700" cy="887730"/>
          </a:xfrm>
          <a:prstGeom prst="roundRect">
            <a:avLst/>
          </a:prstGeom>
          <a:solidFill>
            <a:sysClr val="window" lastClr="FFFFFF"/>
          </a:solidFill>
          <a:ln w="25400" cap="flat" cmpd="sng" algn="ctr">
            <a:solidFill>
              <a:sysClr val="windowText" lastClr="000000"/>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0" cap="none" spc="0" normalizeH="0" baseline="0" noProof="0" dirty="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rPr>
              <a:t>مربیان بهورزی و کارشناسان سلامت خانواده (12ساعت حضوری</a:t>
            </a:r>
            <a:r>
              <a:rPr kumimoji="0" lang="fa-IR" sz="1400" b="1" i="0" u="none" strike="noStrike" kern="0" cap="none" spc="0" normalizeH="0" baseline="0" noProof="0" dirty="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rPr>
              <a:t>)</a:t>
            </a:r>
            <a:endParaRPr kumimoji="0" lang="en-US" sz="1200" b="0" i="0" u="none" strike="noStrike" kern="0" cap="none" spc="0" normalizeH="0" baseline="0" noProof="0" dirty="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endParaRPr>
          </a:p>
        </p:txBody>
      </p:sp>
      <p:sp>
        <p:nvSpPr>
          <p:cNvPr id="7" name="Rectangle: Rounded Corners 11"/>
          <p:cNvSpPr/>
          <p:nvPr/>
        </p:nvSpPr>
        <p:spPr>
          <a:xfrm>
            <a:off x="7130181" y="2565057"/>
            <a:ext cx="1875748" cy="915376"/>
          </a:xfrm>
          <a:prstGeom prst="roundRect">
            <a:avLst/>
          </a:prstGeom>
          <a:solidFill>
            <a:sysClr val="window" lastClr="FFFFFF"/>
          </a:solidFill>
          <a:ln w="25400" cap="flat" cmpd="sng" algn="ctr">
            <a:solidFill>
              <a:sysClr val="windowText" lastClr="000000"/>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0" cap="none" spc="0" normalizeH="0" baseline="0" noProof="0" dirty="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rPr>
              <a:t>کارشناسان ستادی</a:t>
            </a:r>
            <a:endParaRPr kumimoji="0" lang="en-US" sz="1200" b="0" i="0" u="none" strike="noStrike" kern="0" cap="none" spc="0" normalizeH="0" baseline="0" noProof="0" dirty="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0" cap="none" spc="0" normalizeH="0" baseline="0" noProof="0" dirty="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rPr>
              <a:t>(</a:t>
            </a:r>
            <a:r>
              <a:rPr kumimoji="0" lang="en-US" sz="1200" b="1" i="0" u="none" strike="noStrike" kern="0" cap="none" spc="0" normalizeH="0" baseline="0" noProof="0" dirty="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rPr>
              <a:t>8 </a:t>
            </a:r>
            <a:r>
              <a:rPr kumimoji="0" lang="fa-IR" sz="1200" b="1" i="0" u="none" strike="noStrike" kern="0" cap="none" spc="0" normalizeH="0" baseline="0" noProof="0" dirty="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rPr>
              <a:t>ساعت مجازی</a:t>
            </a:r>
            <a:r>
              <a:rPr kumimoji="0" lang="fa-IR" sz="1200" b="1" i="0" u="none" strike="noStrike" kern="0" cap="none" spc="0" normalizeH="0" baseline="0" noProof="0" dirty="0" smtClean="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rPr>
              <a:t>)</a:t>
            </a:r>
          </a:p>
          <a:p>
            <a:pPr marL="0" marR="0" lvl="0" indent="0" algn="ctr" defTabSz="914400" rtl="1" eaLnBrk="1" fontAlgn="auto" latinLnBrk="0" hangingPunct="1">
              <a:lnSpc>
                <a:spcPct val="100000"/>
              </a:lnSpc>
              <a:spcBef>
                <a:spcPts val="0"/>
              </a:spcBef>
              <a:spcAft>
                <a:spcPts val="0"/>
              </a:spcAft>
              <a:buClrTx/>
              <a:buSzTx/>
              <a:buFontTx/>
              <a:buNone/>
              <a:tabLst/>
              <a:defRPr/>
            </a:pPr>
            <a:r>
              <a:rPr lang="fa-IR" sz="1200" b="1" kern="0" dirty="0" smtClean="0">
                <a:solidFill>
                  <a:sysClr val="windowText" lastClr="000000"/>
                </a:solidFill>
                <a:latin typeface="B Nazanin" panose="00000400000000000000" pitchFamily="2" charset="-78"/>
                <a:ea typeface="SimSun" panose="02010600030101010101" pitchFamily="2" charset="-122"/>
                <a:cs typeface="B Nazanin" panose="00000400000000000000" pitchFamily="2" charset="-78"/>
              </a:rPr>
              <a:t>دریافت گواهی ضمن خدمت</a:t>
            </a:r>
            <a:endParaRPr kumimoji="0" lang="en-US" sz="1200" b="0" i="0" u="none" strike="noStrike" kern="0" cap="none" spc="0" normalizeH="0" baseline="0" noProof="0" dirty="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endParaRPr>
          </a:p>
        </p:txBody>
      </p:sp>
      <p:sp>
        <p:nvSpPr>
          <p:cNvPr id="8" name="Rectangle: Rounded Corners 11"/>
          <p:cNvSpPr/>
          <p:nvPr/>
        </p:nvSpPr>
        <p:spPr>
          <a:xfrm>
            <a:off x="7318470" y="3994032"/>
            <a:ext cx="1838594" cy="930929"/>
          </a:xfrm>
          <a:prstGeom prst="roundRect">
            <a:avLst/>
          </a:prstGeom>
          <a:solidFill>
            <a:sysClr val="window" lastClr="FFFFFF"/>
          </a:solidFill>
          <a:ln w="25400" cap="flat" cmpd="sng" algn="ctr">
            <a:solidFill>
              <a:sysClr val="windowText" lastClr="000000"/>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a-IR" sz="1200" b="1" i="0" u="none" strike="noStrike" kern="0" cap="none" spc="0" normalizeH="0" baseline="0" noProof="0" dirty="0" smtClean="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0" cap="none" spc="0" normalizeH="0" baseline="0" noProof="0" dirty="0" smtClean="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rPr>
              <a:t>کارشناسان </a:t>
            </a:r>
            <a:r>
              <a:rPr kumimoji="0" lang="fa-IR" sz="1200" b="1" i="0" u="none" strike="noStrike" kern="0" cap="none" spc="0" normalizeH="0" baseline="0" noProof="0" dirty="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rPr>
              <a:t>مراکز </a:t>
            </a:r>
            <a:endParaRPr kumimoji="0" lang="en-US" sz="1200" b="0" i="0" u="none" strike="noStrike" kern="0" cap="none" spc="0" normalizeH="0" baseline="0" noProof="0" dirty="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0" cap="none" spc="0" normalizeH="0" baseline="0" noProof="0" dirty="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rPr>
              <a:t>خدمات جامع سلامت</a:t>
            </a:r>
            <a:endParaRPr kumimoji="0" lang="en-US" sz="1200" b="0" i="0" u="none" strike="noStrike" kern="0" cap="none" spc="0" normalizeH="0" baseline="0" noProof="0" dirty="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0" cap="none" spc="0" normalizeH="0" baseline="0" noProof="0" dirty="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rPr>
              <a:t>(8 ساعت مجازی</a:t>
            </a:r>
            <a:r>
              <a:rPr kumimoji="0" lang="fa-IR" sz="1200" b="1" i="0" u="none" strike="noStrike" kern="0" cap="none" spc="0" normalizeH="0" baseline="0" noProof="0" dirty="0" smtClean="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rPr>
              <a:t>)</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0" cap="none" spc="0" normalizeH="0" baseline="0" noProof="0" dirty="0" smtClean="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rPr>
              <a:t>دریافت گواهی ضمن </a:t>
            </a:r>
            <a:r>
              <a:rPr lang="fa-IR" sz="1200" b="1" kern="0" dirty="0">
                <a:solidFill>
                  <a:sysClr val="windowText" lastClr="000000"/>
                </a:solidFill>
                <a:latin typeface="B Nazanin" panose="00000400000000000000" pitchFamily="2" charset="-78"/>
                <a:ea typeface="SimSun" panose="02010600030101010101" pitchFamily="2" charset="-122"/>
                <a:cs typeface="B Nazanin" panose="00000400000000000000" pitchFamily="2" charset="-78"/>
              </a:rPr>
              <a:t>خ</a:t>
            </a:r>
            <a:r>
              <a:rPr kumimoji="0" lang="fa-IR" sz="1200" b="1" i="0" u="none" strike="noStrike" kern="0" cap="none" spc="0" normalizeH="0" baseline="0" noProof="0" dirty="0" smtClean="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rPr>
              <a:t>دمت</a:t>
            </a: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endParaRPr>
          </a:p>
        </p:txBody>
      </p:sp>
      <p:sp>
        <p:nvSpPr>
          <p:cNvPr id="9" name="Rectangle: Rounded Corners 11"/>
          <p:cNvSpPr/>
          <p:nvPr/>
        </p:nvSpPr>
        <p:spPr>
          <a:xfrm>
            <a:off x="5118455" y="4016931"/>
            <a:ext cx="1374140" cy="795655"/>
          </a:xfrm>
          <a:prstGeom prst="roundRect">
            <a:avLst/>
          </a:prstGeom>
          <a:solidFill>
            <a:sysClr val="window" lastClr="FFFFFF"/>
          </a:solidFill>
          <a:ln w="25400" cap="flat" cmpd="sng" algn="ctr">
            <a:solidFill>
              <a:sysClr val="windowText" lastClr="000000"/>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0" cap="none" spc="0" normalizeH="0" baseline="0" noProof="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rPr>
              <a:t>بهورز/ مراقب سلامت</a:t>
            </a:r>
            <a:endParaRPr kumimoji="0" lang="en-US" sz="1200" b="0" i="0" u="none" strike="noStrike" kern="0" cap="none" spc="0" normalizeH="0" baseline="0" noProof="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0" cap="none" spc="0" normalizeH="0" baseline="0" noProof="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rPr>
              <a:t>(8ساعت حضوری)</a:t>
            </a:r>
            <a:endParaRPr kumimoji="0" lang="en-US" sz="1200" b="0" i="0" u="none" strike="noStrike" kern="0" cap="none" spc="0" normalizeH="0" baseline="0" noProof="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endParaRPr>
          </a:p>
        </p:txBody>
      </p:sp>
      <p:sp>
        <p:nvSpPr>
          <p:cNvPr id="10" name="Rectangle: Rounded Corners 11"/>
          <p:cNvSpPr/>
          <p:nvPr/>
        </p:nvSpPr>
        <p:spPr>
          <a:xfrm>
            <a:off x="2790710" y="4010506"/>
            <a:ext cx="1809322" cy="944371"/>
          </a:xfrm>
          <a:prstGeom prst="roundRect">
            <a:avLst/>
          </a:prstGeom>
          <a:solidFill>
            <a:sysClr val="window" lastClr="FFFFFF"/>
          </a:solidFill>
          <a:ln w="25400" cap="flat" cmpd="sng" algn="ctr">
            <a:solidFill>
              <a:sysClr val="windowText" lastClr="000000"/>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0" cap="none" spc="0" normalizeH="0" baseline="0" noProof="0" dirty="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rPr>
              <a:t>پزشکان</a:t>
            </a:r>
            <a:endParaRPr kumimoji="0" lang="en-US" sz="1200" b="0" i="0" u="none" strike="noStrike" kern="0" cap="none" spc="0" normalizeH="0" baseline="0" noProof="0" dirty="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200" b="1" i="0" u="none" strike="noStrike" kern="0" cap="none" spc="0" normalizeH="0" baseline="0" noProof="0" dirty="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rPr>
              <a:t>(4ساعت حضوری و 12ساعت مجازی </a:t>
            </a:r>
            <a:r>
              <a:rPr kumimoji="0" lang="fa-IR" sz="1200" b="1" i="0" u="none" strike="noStrike" kern="0" cap="none" spc="0" normalizeH="0" baseline="0" noProof="0" dirty="0" smtClean="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rPr>
              <a:t>)</a:t>
            </a:r>
            <a:r>
              <a:rPr kumimoji="0" lang="en-US" sz="1200" b="1" i="0" u="none" strike="noStrike" kern="0" cap="none" spc="0" normalizeH="0" noProof="0" dirty="0" smtClean="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rPr>
              <a:t> </a:t>
            </a:r>
            <a:endParaRPr kumimoji="0" lang="en-US" sz="1200" b="0" i="0" u="none" strike="noStrike" kern="0" cap="none" spc="0" normalizeH="0" baseline="0" noProof="0" dirty="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endParaRPr>
          </a:p>
        </p:txBody>
      </p:sp>
      <p:sp>
        <p:nvSpPr>
          <p:cNvPr id="11" name="Rectangle: Rounded Corners 11"/>
          <p:cNvSpPr/>
          <p:nvPr/>
        </p:nvSpPr>
        <p:spPr>
          <a:xfrm>
            <a:off x="6654260" y="5447214"/>
            <a:ext cx="1373505" cy="795655"/>
          </a:xfrm>
          <a:prstGeom prst="roundRect">
            <a:avLst/>
          </a:prstGeom>
          <a:solidFill>
            <a:sysClr val="window" lastClr="FFFFFF"/>
          </a:solidFill>
          <a:ln w="25400" cap="flat" cmpd="sng" algn="ctr">
            <a:solidFill>
              <a:sysClr val="windowText" lastClr="000000"/>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0" cap="none" spc="0" normalizeH="0" baseline="0" noProof="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rPr>
              <a:t>سفیران و داوطلبان </a:t>
            </a:r>
            <a:endParaRPr kumimoji="0" lang="en-US" sz="1200" b="0" i="0" u="none" strike="noStrike" kern="0" cap="none" spc="0" normalizeH="0" baseline="0" noProof="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0" cap="none" spc="0" normalizeH="0" baseline="0" noProof="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rPr>
              <a:t>(حضوری)</a:t>
            </a:r>
            <a:endParaRPr kumimoji="0" lang="en-US" sz="1200" b="0" i="0" u="none" strike="noStrike" kern="0" cap="none" spc="0" normalizeH="0" baseline="0" noProof="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endParaRPr>
          </a:p>
        </p:txBody>
      </p:sp>
      <p:sp>
        <p:nvSpPr>
          <p:cNvPr id="12" name="Oval 11"/>
          <p:cNvSpPr/>
          <p:nvPr/>
        </p:nvSpPr>
        <p:spPr>
          <a:xfrm>
            <a:off x="3747543" y="5441375"/>
            <a:ext cx="1704975" cy="892175"/>
          </a:xfrm>
          <a:prstGeom prst="ellipse">
            <a:avLst/>
          </a:prstGeom>
          <a:solidFill>
            <a:sysClr val="window" lastClr="FFFFFF"/>
          </a:solidFill>
          <a:ln w="25400" cap="flat" cmpd="sng" algn="ctr">
            <a:solidFill>
              <a:sysClr val="windowText" lastClr="000000"/>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0" cap="none" spc="0" normalizeH="0" baseline="0" noProof="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rPr>
              <a:t> مردم و دانش آموزان</a:t>
            </a:r>
            <a:endParaRPr kumimoji="0" lang="en-US" sz="1200" b="0" i="0" u="none" strike="noStrike" kern="0" cap="none" spc="0" normalizeH="0" baseline="0" noProof="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200" b="1" i="0" u="none" strike="noStrike" kern="0" cap="none" spc="0" normalizeH="0" baseline="0" noProof="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rPr>
              <a:t>(حضوری)</a:t>
            </a:r>
            <a:endParaRPr kumimoji="0" lang="en-US" sz="1200" b="0" i="0" u="none" strike="noStrike" kern="0" cap="none" spc="0" normalizeH="0" baseline="0" noProof="0">
              <a:ln>
                <a:noFill/>
              </a:ln>
              <a:solidFill>
                <a:sysClr val="windowText" lastClr="000000"/>
              </a:solidFill>
              <a:effectLst/>
              <a:uLnTx/>
              <a:uFillTx/>
              <a:latin typeface="B Nazanin" panose="00000400000000000000" pitchFamily="2" charset="-78"/>
              <a:ea typeface="SimSun" panose="02010600030101010101" pitchFamily="2" charset="-122"/>
              <a:cs typeface="B Nazanin" panose="00000400000000000000" pitchFamily="2" charset="-78"/>
            </a:endParaRPr>
          </a:p>
        </p:txBody>
      </p:sp>
      <p:cxnSp>
        <p:nvCxnSpPr>
          <p:cNvPr id="13" name="Straight Arrow Connector 12"/>
          <p:cNvCxnSpPr/>
          <p:nvPr/>
        </p:nvCxnSpPr>
        <p:spPr>
          <a:xfrm flipH="1">
            <a:off x="4230276" y="1983307"/>
            <a:ext cx="739507" cy="627438"/>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654260" y="1914316"/>
            <a:ext cx="1063986" cy="629510"/>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143898" y="2155442"/>
            <a:ext cx="1238570" cy="1845957"/>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568007" y="2093766"/>
            <a:ext cx="748577" cy="1949864"/>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440698" y="4766784"/>
            <a:ext cx="926374" cy="661410"/>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1" idx="1"/>
            <a:endCxn id="12" idx="6"/>
          </p:cNvCxnSpPr>
          <p:nvPr/>
        </p:nvCxnSpPr>
        <p:spPr>
          <a:xfrm flipH="1">
            <a:off x="5452518" y="5845042"/>
            <a:ext cx="1201742" cy="42421"/>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 Box 66"/>
          <p:cNvSpPr txBox="1"/>
          <p:nvPr/>
        </p:nvSpPr>
        <p:spPr>
          <a:xfrm>
            <a:off x="2290355" y="2317119"/>
            <a:ext cx="7448006" cy="1430842"/>
          </a:xfrm>
          <a:prstGeom prst="rect">
            <a:avLst/>
          </a:prstGeom>
          <a:solidFill>
            <a:srgbClr val="FFFFFF">
              <a:alpha val="0"/>
            </a:srgbClr>
          </a:solidFill>
          <a:ln w="28575">
            <a:solidFill>
              <a:prstClr val="black"/>
            </a:solidFill>
            <a:prstDash val="dash"/>
          </a:ln>
        </p:spPr>
        <p:txBody>
          <a:bodyPr rot="0" spcFirstLastPara="0" vert="horz" wrap="square" lIns="91440" tIns="45720" rIns="91440" bIns="45720" numCol="1" spcCol="0" rtlCol="0" fromWordArt="0" anchor="t" anchorCtr="0" forceAA="0" compatLnSpc="1">
            <a:prstTxWarp prst="textNoShape">
              <a:avLst/>
            </a:prstTxWarp>
            <a:noAutofit/>
          </a:bodyPr>
          <a:lstStyle/>
          <a:p>
            <a:pPr algn="r" rtl="1">
              <a:spcAft>
                <a:spcPts val="0"/>
              </a:spcAft>
            </a:pPr>
            <a:r>
              <a:rPr lang="fa-IR" sz="1200" b="1">
                <a:effectLst/>
                <a:latin typeface="B Nazanin" panose="00000400000000000000" pitchFamily="2" charset="-78"/>
                <a:ea typeface="SimSun" panose="02010600030101010101" pitchFamily="2" charset="-122"/>
                <a:cs typeface="B Nazanin" panose="00000400000000000000" pitchFamily="2" charset="-78"/>
              </a:rPr>
              <a:t>واحد ستادی دانشگاه / شهرستان</a:t>
            </a:r>
            <a:endParaRPr lang="en-US" sz="1200">
              <a:effectLst/>
              <a:latin typeface="B Nazanin" panose="00000400000000000000" pitchFamily="2" charset="-78"/>
              <a:ea typeface="SimSun" panose="02010600030101010101" pitchFamily="2" charset="-122"/>
              <a:cs typeface="B Nazanin" panose="00000400000000000000" pitchFamily="2" charset="-78"/>
            </a:endParaRPr>
          </a:p>
        </p:txBody>
      </p:sp>
      <p:sp>
        <p:nvSpPr>
          <p:cNvPr id="20" name="Text Box 64"/>
          <p:cNvSpPr txBox="1"/>
          <p:nvPr/>
        </p:nvSpPr>
        <p:spPr>
          <a:xfrm>
            <a:off x="2279469" y="3767022"/>
            <a:ext cx="7448006" cy="1415477"/>
          </a:xfrm>
          <a:prstGeom prst="rect">
            <a:avLst/>
          </a:prstGeom>
          <a:solidFill>
            <a:srgbClr val="FFFFFF">
              <a:alpha val="0"/>
            </a:srgbClr>
          </a:solidFill>
          <a:ln w="28575">
            <a:solidFill>
              <a:prstClr val="black"/>
            </a:solidFill>
            <a:prstDash val="dash"/>
          </a:ln>
        </p:spPr>
        <p:txBody>
          <a:bodyPr rot="0" spcFirstLastPara="0" vert="horz" wrap="square" lIns="91440" tIns="45720" rIns="91440" bIns="45720" numCol="1" spcCol="0" rtlCol="0" fromWordArt="0" anchor="t" anchorCtr="0" forceAA="0" compatLnSpc="1">
            <a:prstTxWarp prst="textNoShape">
              <a:avLst/>
            </a:prstTxWarp>
            <a:noAutofit/>
          </a:bodyPr>
          <a:lstStyle/>
          <a:p>
            <a:pPr algn="r" rtl="1">
              <a:spcAft>
                <a:spcPts val="0"/>
              </a:spcAft>
            </a:pPr>
            <a:r>
              <a:rPr lang="fa-IR" sz="1200" b="1">
                <a:effectLst/>
                <a:latin typeface="B Nazanin" panose="00000400000000000000" pitchFamily="2" charset="-78"/>
                <a:ea typeface="SimSun" panose="02010600030101010101" pitchFamily="2" charset="-122"/>
                <a:cs typeface="B Nazanin" panose="00000400000000000000" pitchFamily="2" charset="-78"/>
              </a:rPr>
              <a:t>واحد ارائه خدمت</a:t>
            </a:r>
            <a:endParaRPr lang="en-US" sz="1200">
              <a:effectLst/>
              <a:latin typeface="B Nazanin" panose="00000400000000000000" pitchFamily="2" charset="-78"/>
              <a:ea typeface="SimSun" panose="02010600030101010101" pitchFamily="2" charset="-122"/>
              <a:cs typeface="B Nazanin" panose="00000400000000000000" pitchFamily="2" charset="-78"/>
            </a:endParaRPr>
          </a:p>
        </p:txBody>
      </p:sp>
      <p:sp>
        <p:nvSpPr>
          <p:cNvPr id="21" name="Text Box 68"/>
          <p:cNvSpPr txBox="1"/>
          <p:nvPr/>
        </p:nvSpPr>
        <p:spPr>
          <a:xfrm>
            <a:off x="2279469" y="5178801"/>
            <a:ext cx="7448006" cy="1257300"/>
          </a:xfrm>
          <a:prstGeom prst="rect">
            <a:avLst/>
          </a:prstGeom>
          <a:solidFill>
            <a:srgbClr val="FFFFFF">
              <a:alpha val="0"/>
            </a:srgbClr>
          </a:solidFill>
          <a:ln w="28575">
            <a:solidFill>
              <a:prstClr val="black"/>
            </a:solidFill>
            <a:prstDash val="dash"/>
          </a:ln>
        </p:spPr>
        <p:txBody>
          <a:bodyPr rot="0" spcFirstLastPara="0" vert="horz" wrap="square" lIns="91440" tIns="45720" rIns="91440" bIns="45720" numCol="1" spcCol="0" rtlCol="0" fromWordArt="0" anchor="t" anchorCtr="0" forceAA="0" compatLnSpc="1">
            <a:prstTxWarp prst="textNoShape">
              <a:avLst/>
            </a:prstTxWarp>
            <a:noAutofit/>
          </a:bodyPr>
          <a:lstStyle/>
          <a:p>
            <a:pPr algn="r" rtl="1">
              <a:spcAft>
                <a:spcPts val="0"/>
              </a:spcAft>
            </a:pPr>
            <a:r>
              <a:rPr lang="fa-IR" sz="1200" b="1">
                <a:effectLst/>
                <a:latin typeface="B Nazanin" panose="00000400000000000000" pitchFamily="2" charset="-78"/>
                <a:ea typeface="SimSun" panose="02010600030101010101" pitchFamily="2" charset="-122"/>
                <a:cs typeface="B Nazanin" panose="00000400000000000000" pitchFamily="2" charset="-78"/>
              </a:rPr>
              <a:t>گروه هدف گیرنده خدمت</a:t>
            </a:r>
            <a:endParaRPr lang="en-US" sz="1200">
              <a:effectLst/>
              <a:latin typeface="B Nazanin" panose="00000400000000000000" pitchFamily="2" charset="-78"/>
              <a:ea typeface="SimSun" panose="02010600030101010101" pitchFamily="2" charset="-122"/>
              <a:cs typeface="B Nazanin" panose="00000400000000000000" pitchFamily="2" charset="-78"/>
            </a:endParaRPr>
          </a:p>
        </p:txBody>
      </p:sp>
      <p:cxnSp>
        <p:nvCxnSpPr>
          <p:cNvPr id="22" name="Straight Arrow Connector 21"/>
          <p:cNvCxnSpPr/>
          <p:nvPr/>
        </p:nvCxnSpPr>
        <p:spPr>
          <a:xfrm flipH="1">
            <a:off x="4628431" y="4757420"/>
            <a:ext cx="526936" cy="701909"/>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567372" y="3486779"/>
            <a:ext cx="592457" cy="595364"/>
          </a:xfrm>
          <a:prstGeom prst="straightConnector1">
            <a:avLst/>
          </a:prstGeom>
          <a:ln w="28575">
            <a:solidFill>
              <a:srgbClr val="FF0000"/>
            </a:solidFill>
            <a:tailEnd type="triangle"/>
          </a:ln>
        </p:spPr>
        <p:style>
          <a:lnRef idx="1">
            <a:schemeClr val="accent4"/>
          </a:lnRef>
          <a:fillRef idx="0">
            <a:schemeClr val="accent4"/>
          </a:fillRef>
          <a:effectRef idx="0">
            <a:schemeClr val="accent4"/>
          </a:effectRef>
          <a:fontRef idx="minor">
            <a:schemeClr val="tx1"/>
          </a:fontRef>
        </p:style>
      </p:cxnSp>
      <p:pic>
        <p:nvPicPr>
          <p:cNvPr id="25" name="Picture 2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32279" y="203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sp>
        <p:nvSpPr>
          <p:cNvPr id="2" name="TextBox 1"/>
          <p:cNvSpPr txBox="1"/>
          <p:nvPr/>
        </p:nvSpPr>
        <p:spPr>
          <a:xfrm>
            <a:off x="2906487" y="4408714"/>
            <a:ext cx="1654628" cy="338554"/>
          </a:xfrm>
          <a:prstGeom prst="rect">
            <a:avLst/>
          </a:prstGeom>
          <a:solidFill>
            <a:schemeClr val="bg1"/>
          </a:solidFill>
        </p:spPr>
        <p:txBody>
          <a:bodyPr wrap="square" rtlCol="0">
            <a:spAutoFit/>
          </a:bodyPr>
          <a:lstStyle/>
          <a:p>
            <a:r>
              <a:rPr lang="fa-IR" sz="1600" dirty="0" smtClean="0">
                <a:cs typeface="B Nazanin" panose="00000400000000000000" pitchFamily="2" charset="-78"/>
              </a:rPr>
              <a:t>16 ساعت مجازی</a:t>
            </a:r>
            <a:endParaRPr lang="en-US" sz="1600" dirty="0">
              <a:cs typeface="B Nazanin" panose="00000400000000000000" pitchFamily="2" charset="-78"/>
            </a:endParaRPr>
          </a:p>
        </p:txBody>
      </p:sp>
    </p:spTree>
    <p:extLst>
      <p:ext uri="{BB962C8B-B14F-4D97-AF65-F5344CB8AC3E}">
        <p14:creationId xmlns:p14="http://schemas.microsoft.com/office/powerpoint/2010/main" val="20340569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8315" y="3931920"/>
            <a:ext cx="3516086" cy="585651"/>
          </a:xfrm>
        </p:spPr>
        <p:txBody>
          <a:bodyPr>
            <a:noAutofit/>
          </a:bodyPr>
          <a:lstStyle/>
          <a:p>
            <a:pPr>
              <a:lnSpc>
                <a:spcPct val="150000"/>
              </a:lnSpc>
            </a:pPr>
            <a:r>
              <a:rPr lang="fa-IR" sz="3200" dirty="0">
                <a:cs typeface="B Nazanin" panose="00000400000000000000" pitchFamily="2" charset="-78"/>
              </a:rPr>
              <a:t>شرح وظایف مربیان آموزش بهورزی و کارشناسان سلامت </a:t>
            </a:r>
            <a:r>
              <a:rPr lang="fa-IR" sz="3200" dirty="0" smtClean="0">
                <a:cs typeface="B Nazanin" panose="00000400000000000000" pitchFamily="2" charset="-78"/>
              </a:rPr>
              <a:t>خانواده</a:t>
            </a:r>
            <a:r>
              <a:rPr lang="fa-IR" sz="3200" dirty="0">
                <a:cs typeface="B Nazanin" panose="00000400000000000000" pitchFamily="2" charset="-78"/>
              </a:rPr>
              <a:t/>
            </a:r>
            <a:br>
              <a:rPr lang="fa-IR" sz="3200" dirty="0">
                <a:cs typeface="B Nazanin" panose="00000400000000000000" pitchFamily="2" charset="-78"/>
              </a:rPr>
            </a:br>
            <a:r>
              <a:rPr lang="fa-IR" sz="3200" dirty="0">
                <a:cs typeface="B Nazanin" panose="00000400000000000000" pitchFamily="2" charset="-78"/>
              </a:rPr>
              <a:t/>
            </a:r>
            <a:br>
              <a:rPr lang="fa-IR" sz="3200" dirty="0">
                <a:cs typeface="B Nazanin" panose="00000400000000000000" pitchFamily="2" charset="-78"/>
              </a:rPr>
            </a:br>
            <a:endParaRPr lang="en-US" sz="3200" dirty="0"/>
          </a:p>
        </p:txBody>
      </p:sp>
      <p:sp>
        <p:nvSpPr>
          <p:cNvPr id="3" name="Content Placeholder 2"/>
          <p:cNvSpPr>
            <a:spLocks noGrp="1"/>
          </p:cNvSpPr>
          <p:nvPr>
            <p:ph idx="1"/>
          </p:nvPr>
        </p:nvSpPr>
        <p:spPr>
          <a:xfrm>
            <a:off x="6945086" y="1426029"/>
            <a:ext cx="4659085" cy="4234542"/>
          </a:xfrm>
        </p:spPr>
        <p:txBody>
          <a:bodyPr>
            <a:noAutofit/>
          </a:bodyPr>
          <a:lstStyle/>
          <a:p>
            <a:pPr marL="342900" indent="-342900" algn="r" rtl="1">
              <a:buFont typeface="Wingdings" panose="05000000000000000000" pitchFamily="2" charset="2"/>
              <a:buChar char="ü"/>
            </a:pPr>
            <a:r>
              <a:rPr lang="fa-IR" sz="2000" dirty="0" smtClean="0">
                <a:solidFill>
                  <a:schemeClr val="tx2">
                    <a:lumMod val="50000"/>
                  </a:schemeClr>
                </a:solidFill>
                <a:latin typeface="+mj-lt"/>
                <a:ea typeface="+mj-ea"/>
                <a:cs typeface="B Nazanin" panose="00000400000000000000" pitchFamily="2" charset="-78"/>
              </a:rPr>
              <a:t>شرکت در دوره ی 12ساعته حضوری </a:t>
            </a:r>
            <a:r>
              <a:rPr lang="fa-IR" sz="2000" dirty="0">
                <a:solidFill>
                  <a:schemeClr val="tx2">
                    <a:lumMod val="50000"/>
                  </a:schemeClr>
                </a:solidFill>
                <a:cs typeface="B Nazanin" panose="00000400000000000000" pitchFamily="2" charset="-78"/>
              </a:rPr>
              <a:t>آشنایی با آموزه‌های سبک زندگی سالم در طب ایرانی</a:t>
            </a:r>
            <a:endParaRPr lang="fa-IR" sz="2000" dirty="0">
              <a:solidFill>
                <a:schemeClr val="tx2">
                  <a:lumMod val="50000"/>
                </a:schemeClr>
              </a:solidFill>
              <a:latin typeface="+mj-lt"/>
              <a:ea typeface="+mj-ea"/>
              <a:cs typeface="B Nazanin" panose="00000400000000000000" pitchFamily="2" charset="-78"/>
            </a:endParaRPr>
          </a:p>
          <a:p>
            <a:pPr marL="342900" indent="-342900" algn="r" rtl="1">
              <a:buFont typeface="Wingdings" panose="05000000000000000000" pitchFamily="2" charset="2"/>
              <a:buChar char="ü"/>
            </a:pPr>
            <a:r>
              <a:rPr lang="fa-IR" sz="2000" dirty="0">
                <a:solidFill>
                  <a:schemeClr val="tx2">
                    <a:lumMod val="50000"/>
                  </a:schemeClr>
                </a:solidFill>
                <a:latin typeface="+mj-lt"/>
                <a:ea typeface="+mj-ea"/>
                <a:cs typeface="B Nazanin" panose="00000400000000000000" pitchFamily="2" charset="-78"/>
              </a:rPr>
              <a:t>گذراندن </a:t>
            </a:r>
            <a:r>
              <a:rPr lang="fa-IR" sz="2000" dirty="0" smtClean="0">
                <a:solidFill>
                  <a:schemeClr val="tx2">
                    <a:lumMod val="50000"/>
                  </a:schemeClr>
                </a:solidFill>
                <a:latin typeface="+mj-lt"/>
                <a:ea typeface="+mj-ea"/>
                <a:cs typeface="B Nazanin" panose="00000400000000000000" pitchFamily="2" charset="-78"/>
              </a:rPr>
              <a:t>آزمون دوره بر </a:t>
            </a:r>
            <a:r>
              <a:rPr lang="fa-IR" sz="2000" dirty="0">
                <a:solidFill>
                  <a:schemeClr val="tx2">
                    <a:lumMod val="50000"/>
                  </a:schemeClr>
                </a:solidFill>
                <a:latin typeface="+mj-lt"/>
                <a:ea typeface="+mj-ea"/>
                <a:cs typeface="B Nazanin" panose="00000400000000000000" pitchFamily="2" charset="-78"/>
              </a:rPr>
              <a:t>اساس محتوای </a:t>
            </a:r>
            <a:r>
              <a:rPr lang="fa-IR" sz="2000" dirty="0" smtClean="0">
                <a:solidFill>
                  <a:schemeClr val="tx2">
                    <a:lumMod val="50000"/>
                  </a:schemeClr>
                </a:solidFill>
                <a:latin typeface="+mj-lt"/>
                <a:ea typeface="+mj-ea"/>
                <a:cs typeface="B Nazanin" panose="00000400000000000000" pitchFamily="2" charset="-78"/>
              </a:rPr>
              <a:t>آموزشی</a:t>
            </a:r>
          </a:p>
          <a:p>
            <a:pPr marL="342900" indent="-342900" algn="r" rtl="1">
              <a:buFont typeface="Wingdings" panose="05000000000000000000" pitchFamily="2" charset="2"/>
              <a:buChar char="ü"/>
            </a:pPr>
            <a:r>
              <a:rPr lang="fa-IR" sz="2000" dirty="0" smtClean="0">
                <a:solidFill>
                  <a:schemeClr val="tx2">
                    <a:lumMod val="50000"/>
                  </a:schemeClr>
                </a:solidFill>
                <a:latin typeface="+mj-lt"/>
                <a:ea typeface="+mj-ea"/>
                <a:cs typeface="B Nazanin" panose="00000400000000000000" pitchFamily="2" charset="-78"/>
              </a:rPr>
              <a:t>آموزش دادن دوره طب </a:t>
            </a:r>
            <a:r>
              <a:rPr lang="fa-IR" sz="2000" dirty="0">
                <a:solidFill>
                  <a:schemeClr val="tx2">
                    <a:lumMod val="50000"/>
                  </a:schemeClr>
                </a:solidFill>
                <a:latin typeface="+mj-lt"/>
                <a:ea typeface="+mj-ea"/>
                <a:cs typeface="B Nazanin" panose="00000400000000000000" pitchFamily="2" charset="-78"/>
              </a:rPr>
              <a:t>ایرانی به بهورزان و مراقبین </a:t>
            </a:r>
            <a:r>
              <a:rPr lang="fa-IR" sz="2000" dirty="0" smtClean="0">
                <a:solidFill>
                  <a:schemeClr val="tx2">
                    <a:lumMod val="50000"/>
                  </a:schemeClr>
                </a:solidFill>
                <a:latin typeface="+mj-lt"/>
                <a:ea typeface="+mj-ea"/>
                <a:cs typeface="B Nazanin" panose="00000400000000000000" pitchFamily="2" charset="-78"/>
              </a:rPr>
              <a:t>سلامت </a:t>
            </a:r>
            <a:r>
              <a:rPr lang="fa-IR" sz="2000" dirty="0">
                <a:solidFill>
                  <a:schemeClr val="tx2">
                    <a:lumMod val="50000"/>
                  </a:schemeClr>
                </a:solidFill>
                <a:cs typeface="B Nazanin" panose="00000400000000000000" pitchFamily="2" charset="-78"/>
              </a:rPr>
              <a:t>و رفع </a:t>
            </a:r>
            <a:r>
              <a:rPr lang="fa-IR" sz="2000" dirty="0" smtClean="0">
                <a:solidFill>
                  <a:schemeClr val="tx2">
                    <a:lumMod val="50000"/>
                  </a:schemeClr>
                </a:solidFill>
                <a:cs typeface="B Nazanin" panose="00000400000000000000" pitchFamily="2" charset="-78"/>
              </a:rPr>
              <a:t>ابهامات</a:t>
            </a:r>
          </a:p>
          <a:p>
            <a:pPr marL="342900" indent="-342900" algn="r" rtl="1">
              <a:buFont typeface="Wingdings" panose="05000000000000000000" pitchFamily="2" charset="2"/>
              <a:buChar char="ü"/>
            </a:pPr>
            <a:r>
              <a:rPr lang="fa-IR" sz="2000" dirty="0">
                <a:solidFill>
                  <a:schemeClr val="tx2">
                    <a:lumMod val="50000"/>
                  </a:schemeClr>
                </a:solidFill>
                <a:cs typeface="B Nazanin" panose="00000400000000000000" pitchFamily="2" charset="-78"/>
              </a:rPr>
              <a:t>آموزش برقراري ارتباط به بهورزان و مراقبین سلامت</a:t>
            </a:r>
          </a:p>
          <a:p>
            <a:pPr marL="342900" indent="-342900" algn="r" rtl="1">
              <a:buFont typeface="Wingdings" panose="05000000000000000000" pitchFamily="2" charset="2"/>
              <a:buChar char="ü"/>
            </a:pPr>
            <a:r>
              <a:rPr lang="fa-IR" sz="2000" dirty="0">
                <a:solidFill>
                  <a:schemeClr val="tx2">
                    <a:lumMod val="50000"/>
                  </a:schemeClr>
                </a:solidFill>
                <a:cs typeface="B Nazanin" panose="00000400000000000000" pitchFamily="2" charset="-78"/>
              </a:rPr>
              <a:t>ارزشيابي برنامه‌هاي آموزشی </a:t>
            </a:r>
          </a:p>
          <a:p>
            <a:pPr marL="342900" indent="-342900" algn="r" rtl="1">
              <a:buFont typeface="Wingdings" panose="05000000000000000000" pitchFamily="2" charset="2"/>
              <a:buChar char="ü"/>
            </a:pPr>
            <a:r>
              <a:rPr lang="fa-IR" sz="2000" dirty="0" smtClean="0">
                <a:solidFill>
                  <a:schemeClr val="tx2">
                    <a:lumMod val="50000"/>
                  </a:schemeClr>
                </a:solidFill>
                <a:cs typeface="B Nazanin" panose="00000400000000000000" pitchFamily="2" charset="-78"/>
              </a:rPr>
              <a:t>مشارکت </a:t>
            </a:r>
            <a:r>
              <a:rPr lang="fa-IR" sz="2000" dirty="0">
                <a:solidFill>
                  <a:schemeClr val="tx2">
                    <a:lumMod val="50000"/>
                  </a:schemeClr>
                </a:solidFill>
                <a:cs typeface="B Nazanin" panose="00000400000000000000" pitchFamily="2" charset="-78"/>
              </a:rPr>
              <a:t>در پایش و نظارت برنامه طب ایرانی در سطح دانشگاه و </a:t>
            </a:r>
            <a:r>
              <a:rPr lang="fa-IR" sz="2000" dirty="0" smtClean="0">
                <a:solidFill>
                  <a:schemeClr val="tx2">
                    <a:lumMod val="50000"/>
                  </a:schemeClr>
                </a:solidFill>
                <a:cs typeface="B Nazanin" panose="00000400000000000000" pitchFamily="2" charset="-78"/>
              </a:rPr>
              <a:t>شهرستان</a:t>
            </a:r>
            <a:endParaRPr lang="fa-IR" sz="2000" dirty="0">
              <a:solidFill>
                <a:schemeClr val="tx2">
                  <a:lumMod val="50000"/>
                </a:schemeClr>
              </a:solidFill>
              <a:cs typeface="B Nazanin" panose="00000400000000000000" pitchFamily="2" charset="-78"/>
            </a:endParaRPr>
          </a:p>
        </p:txBody>
      </p:sp>
      <p:pic>
        <p:nvPicPr>
          <p:cNvPr id="4" name="Picture 3">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993" y="181689"/>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30140068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8315" y="3931920"/>
            <a:ext cx="3516086" cy="585651"/>
          </a:xfrm>
        </p:spPr>
        <p:txBody>
          <a:bodyPr>
            <a:normAutofit fontScale="90000"/>
          </a:bodyPr>
          <a:lstStyle/>
          <a:p>
            <a:pPr>
              <a:lnSpc>
                <a:spcPct val="150000"/>
              </a:lnSpc>
            </a:pPr>
            <a:r>
              <a:rPr lang="fa-IR" dirty="0" smtClean="0">
                <a:cs typeface="B Nazanin" panose="00000400000000000000" pitchFamily="2" charset="-78"/>
              </a:rPr>
              <a:t>نحوه پاسخ به سوالات</a:t>
            </a:r>
            <a:r>
              <a:rPr lang="fa-IR" dirty="0">
                <a:cs typeface="B Nazanin" panose="00000400000000000000" pitchFamily="2" charset="-78"/>
              </a:rPr>
              <a:t/>
            </a:r>
            <a:br>
              <a:rPr lang="fa-IR" dirty="0">
                <a:cs typeface="B Nazanin" panose="00000400000000000000" pitchFamily="2" charset="-78"/>
              </a:rPr>
            </a:br>
            <a:r>
              <a:rPr lang="fa-IR" dirty="0">
                <a:cs typeface="B Nazanin" panose="00000400000000000000" pitchFamily="2" charset="-78"/>
              </a:rPr>
              <a:t/>
            </a:r>
            <a:br>
              <a:rPr lang="fa-IR" dirty="0">
                <a:cs typeface="B Nazanin" panose="00000400000000000000" pitchFamily="2" charset="-78"/>
              </a:rPr>
            </a:br>
            <a:endParaRPr lang="en-US" dirty="0"/>
          </a:p>
        </p:txBody>
      </p:sp>
      <p:sp>
        <p:nvSpPr>
          <p:cNvPr id="3" name="Content Placeholder 2"/>
          <p:cNvSpPr>
            <a:spLocks noGrp="1"/>
          </p:cNvSpPr>
          <p:nvPr>
            <p:ph idx="1"/>
          </p:nvPr>
        </p:nvSpPr>
        <p:spPr>
          <a:xfrm>
            <a:off x="6945086" y="1426029"/>
            <a:ext cx="4659085" cy="4234542"/>
          </a:xfrm>
        </p:spPr>
        <p:txBody>
          <a:bodyPr>
            <a:noAutofit/>
          </a:bodyPr>
          <a:lstStyle/>
          <a:p>
            <a:pPr marL="342900" indent="-342900" algn="r" rtl="1">
              <a:buFont typeface="Wingdings" panose="05000000000000000000" pitchFamily="2" charset="2"/>
              <a:buChar char="ü"/>
            </a:pPr>
            <a:r>
              <a:rPr lang="fa-IR" dirty="0" smtClean="0">
                <a:solidFill>
                  <a:schemeClr val="tx2">
                    <a:lumMod val="50000"/>
                  </a:schemeClr>
                </a:solidFill>
                <a:latin typeface="+mj-lt"/>
                <a:ea typeface="+mj-ea"/>
                <a:cs typeface="B Nazanin" panose="00000400000000000000" pitchFamily="2" charset="-78"/>
              </a:rPr>
              <a:t>جمع آوری سوالات مربیان بهورزی، کارشناسان، بهورزان و مراقبین</a:t>
            </a:r>
          </a:p>
          <a:p>
            <a:pPr marL="342900" indent="-342900" algn="r" rtl="1">
              <a:buFont typeface="Wingdings" panose="05000000000000000000" pitchFamily="2" charset="2"/>
              <a:buChar char="ü"/>
            </a:pPr>
            <a:r>
              <a:rPr lang="fa-IR" dirty="0" smtClean="0">
                <a:solidFill>
                  <a:schemeClr val="tx2">
                    <a:lumMod val="50000"/>
                  </a:schemeClr>
                </a:solidFill>
                <a:latin typeface="+mj-lt"/>
                <a:ea typeface="+mj-ea"/>
                <a:cs typeface="B Nazanin" panose="00000400000000000000" pitchFamily="2" charset="-78"/>
              </a:rPr>
              <a:t>ارسال به نماینده </a:t>
            </a:r>
            <a:r>
              <a:rPr lang="fa-IR" dirty="0">
                <a:solidFill>
                  <a:schemeClr val="tx2">
                    <a:lumMod val="50000"/>
                  </a:schemeClr>
                </a:solidFill>
                <a:cs typeface="B Nazanin" panose="00000400000000000000" pitchFamily="2" charset="-78"/>
              </a:rPr>
              <a:t>کمیته علمی</a:t>
            </a:r>
            <a:r>
              <a:rPr lang="fa-IR" dirty="0" smtClean="0">
                <a:solidFill>
                  <a:schemeClr val="tx2">
                    <a:lumMod val="50000"/>
                  </a:schemeClr>
                </a:solidFill>
                <a:latin typeface="+mj-lt"/>
                <a:ea typeface="+mj-ea"/>
                <a:cs typeface="B Nazanin" panose="00000400000000000000" pitchFamily="2" charset="-78"/>
              </a:rPr>
              <a:t> </a:t>
            </a:r>
          </a:p>
          <a:p>
            <a:pPr marL="342900" indent="-342900" algn="r" rtl="1">
              <a:buFont typeface="Wingdings" panose="05000000000000000000" pitchFamily="2" charset="2"/>
              <a:buChar char="ü"/>
            </a:pPr>
            <a:r>
              <a:rPr lang="fa-IR" dirty="0" smtClean="0">
                <a:solidFill>
                  <a:schemeClr val="tx2">
                    <a:lumMod val="50000"/>
                  </a:schemeClr>
                </a:solidFill>
                <a:latin typeface="+mj-lt"/>
                <a:ea typeface="+mj-ea"/>
                <a:cs typeface="B Nazanin" panose="00000400000000000000" pitchFamily="2" charset="-78"/>
              </a:rPr>
              <a:t>پاسخ به سوالات پرتکرار توسط </a:t>
            </a:r>
            <a:r>
              <a:rPr lang="fa-IR" dirty="0">
                <a:solidFill>
                  <a:schemeClr val="tx2">
                    <a:lumMod val="50000"/>
                  </a:schemeClr>
                </a:solidFill>
                <a:cs typeface="B Nazanin" panose="00000400000000000000" pitchFamily="2" charset="-78"/>
              </a:rPr>
              <a:t>گروه متخصصین طب </a:t>
            </a:r>
            <a:r>
              <a:rPr lang="fa-IR" dirty="0" smtClean="0">
                <a:solidFill>
                  <a:schemeClr val="tx2">
                    <a:lumMod val="50000"/>
                  </a:schemeClr>
                </a:solidFill>
                <a:cs typeface="B Nazanin" panose="00000400000000000000" pitchFamily="2" charset="-78"/>
              </a:rPr>
              <a:t>ایرانی</a:t>
            </a:r>
            <a:endParaRPr lang="fa-IR" dirty="0" smtClean="0">
              <a:solidFill>
                <a:schemeClr val="tx2">
                  <a:lumMod val="50000"/>
                </a:schemeClr>
              </a:solidFill>
              <a:latin typeface="+mj-lt"/>
              <a:ea typeface="+mj-ea"/>
              <a:cs typeface="B Nazanin" panose="00000400000000000000" pitchFamily="2" charset="-78"/>
            </a:endParaRPr>
          </a:p>
          <a:p>
            <a:pPr marL="342900" indent="-342900" algn="r" rtl="1">
              <a:buFont typeface="Wingdings" panose="05000000000000000000" pitchFamily="2" charset="2"/>
              <a:buChar char="ü"/>
            </a:pPr>
            <a:r>
              <a:rPr lang="fa-IR" dirty="0" smtClean="0">
                <a:solidFill>
                  <a:schemeClr val="tx2">
                    <a:lumMod val="50000"/>
                  </a:schemeClr>
                </a:solidFill>
                <a:latin typeface="+mj-lt"/>
                <a:ea typeface="+mj-ea"/>
                <a:cs typeface="B Nazanin" panose="00000400000000000000" pitchFamily="2" charset="-78"/>
              </a:rPr>
              <a:t>بارگذاری سوالات پرتکرار و پاسخ‌ها در سایت دفتر طب ایرانی</a:t>
            </a:r>
          </a:p>
        </p:txBody>
      </p:sp>
      <p:pic>
        <p:nvPicPr>
          <p:cNvPr id="4" name="Picture 3">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107" y="203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247213014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8315" y="3931920"/>
            <a:ext cx="3516086" cy="585651"/>
          </a:xfrm>
        </p:spPr>
        <p:txBody>
          <a:bodyPr>
            <a:normAutofit fontScale="90000"/>
          </a:bodyPr>
          <a:lstStyle/>
          <a:p>
            <a:pPr>
              <a:lnSpc>
                <a:spcPct val="150000"/>
              </a:lnSpc>
            </a:pPr>
            <a:r>
              <a:rPr lang="fa-IR" dirty="0">
                <a:cs typeface="B Nazanin" panose="00000400000000000000" pitchFamily="2" charset="-78"/>
              </a:rPr>
              <a:t>شرح وظایف </a:t>
            </a:r>
            <a:r>
              <a:rPr lang="fa-IR" dirty="0" smtClean="0">
                <a:cs typeface="B Nazanin" panose="00000400000000000000" pitchFamily="2" charset="-78"/>
              </a:rPr>
              <a:t>بهورزان و مراقبین سلامت</a:t>
            </a:r>
            <a:r>
              <a:rPr lang="fa-IR" dirty="0">
                <a:cs typeface="B Nazanin" panose="00000400000000000000" pitchFamily="2" charset="-78"/>
              </a:rPr>
              <a:t/>
            </a:r>
            <a:br>
              <a:rPr lang="fa-IR" dirty="0">
                <a:cs typeface="B Nazanin" panose="00000400000000000000" pitchFamily="2" charset="-78"/>
              </a:rPr>
            </a:br>
            <a:r>
              <a:rPr lang="fa-IR" dirty="0">
                <a:cs typeface="B Nazanin" panose="00000400000000000000" pitchFamily="2" charset="-78"/>
              </a:rPr>
              <a:t/>
            </a:r>
            <a:br>
              <a:rPr lang="fa-IR" dirty="0">
                <a:cs typeface="B Nazanin" panose="00000400000000000000" pitchFamily="2" charset="-78"/>
              </a:rPr>
            </a:br>
            <a:endParaRPr lang="en-US" dirty="0"/>
          </a:p>
        </p:txBody>
      </p:sp>
      <p:sp>
        <p:nvSpPr>
          <p:cNvPr id="3" name="Content Placeholder 2"/>
          <p:cNvSpPr>
            <a:spLocks noGrp="1"/>
          </p:cNvSpPr>
          <p:nvPr>
            <p:ph idx="1"/>
          </p:nvPr>
        </p:nvSpPr>
        <p:spPr>
          <a:xfrm>
            <a:off x="6977742" y="163285"/>
            <a:ext cx="4909457" cy="5366657"/>
          </a:xfrm>
        </p:spPr>
        <p:txBody>
          <a:bodyPr>
            <a:noAutofit/>
          </a:bodyPr>
          <a:lstStyle/>
          <a:p>
            <a:pPr marL="342900" indent="-342900" algn="r" rtl="1">
              <a:buFont typeface="Wingdings" panose="05000000000000000000" pitchFamily="2" charset="2"/>
              <a:buChar char="ü"/>
            </a:pPr>
            <a:r>
              <a:rPr lang="fa-IR" sz="1600" dirty="0" smtClean="0">
                <a:solidFill>
                  <a:schemeClr val="tx2">
                    <a:lumMod val="50000"/>
                  </a:schemeClr>
                </a:solidFill>
                <a:latin typeface="+mj-lt"/>
                <a:ea typeface="+mj-ea"/>
                <a:cs typeface="B Nazanin" panose="00000400000000000000" pitchFamily="2" charset="-78"/>
              </a:rPr>
              <a:t>شرکت در دوره 8 ساعته آشنایی </a:t>
            </a:r>
            <a:r>
              <a:rPr lang="fa-IR" sz="1600" dirty="0">
                <a:solidFill>
                  <a:schemeClr val="tx2">
                    <a:lumMod val="50000"/>
                  </a:schemeClr>
                </a:solidFill>
                <a:latin typeface="+mj-lt"/>
                <a:ea typeface="+mj-ea"/>
                <a:cs typeface="B Nazanin" panose="00000400000000000000" pitchFamily="2" charset="-78"/>
              </a:rPr>
              <a:t>با آموزه‌های سبک زندگی سالم در طب </a:t>
            </a:r>
            <a:r>
              <a:rPr lang="fa-IR" sz="1600" dirty="0" smtClean="0">
                <a:solidFill>
                  <a:schemeClr val="tx2">
                    <a:lumMod val="50000"/>
                  </a:schemeClr>
                </a:solidFill>
                <a:latin typeface="+mj-lt"/>
                <a:ea typeface="+mj-ea"/>
                <a:cs typeface="B Nazanin" panose="00000400000000000000" pitchFamily="2" charset="-78"/>
              </a:rPr>
              <a:t>ایرانی و </a:t>
            </a:r>
            <a:r>
              <a:rPr lang="fa-IR" sz="1600" dirty="0" smtClean="0">
                <a:solidFill>
                  <a:schemeClr val="tx2">
                    <a:lumMod val="50000"/>
                  </a:schemeClr>
                </a:solidFill>
                <a:cs typeface="B Nazanin" panose="00000400000000000000" pitchFamily="2" charset="-78"/>
              </a:rPr>
              <a:t>گذراندن آزمون دوره بر اساس محتوای آموزشی</a:t>
            </a:r>
            <a:endParaRPr lang="fa-IR" sz="1600" dirty="0">
              <a:solidFill>
                <a:schemeClr val="tx2">
                  <a:lumMod val="50000"/>
                </a:schemeClr>
              </a:solidFill>
              <a:latin typeface="+mj-lt"/>
              <a:ea typeface="+mj-ea"/>
              <a:cs typeface="B Nazanin" panose="00000400000000000000" pitchFamily="2" charset="-78"/>
            </a:endParaRPr>
          </a:p>
          <a:p>
            <a:pPr marL="342900" indent="-342900" algn="r" rtl="1">
              <a:buFont typeface="Wingdings" panose="05000000000000000000" pitchFamily="2" charset="2"/>
              <a:buChar char="ü"/>
            </a:pPr>
            <a:r>
              <a:rPr lang="fa-IR" sz="1600" dirty="0">
                <a:solidFill>
                  <a:schemeClr val="tx2">
                    <a:lumMod val="50000"/>
                  </a:schemeClr>
                </a:solidFill>
                <a:latin typeface="+mj-lt"/>
                <a:ea typeface="+mj-ea"/>
                <a:cs typeface="B Nazanin" panose="00000400000000000000" pitchFamily="2" charset="-78"/>
              </a:rPr>
              <a:t>برگزاري پویش‌های آموزشی و اطلاع رسانی درباره </a:t>
            </a:r>
            <a:r>
              <a:rPr lang="fa-IR" sz="1600" dirty="0" smtClean="0">
                <a:solidFill>
                  <a:schemeClr val="tx2">
                    <a:lumMod val="50000"/>
                  </a:schemeClr>
                </a:solidFill>
                <a:latin typeface="+mj-lt"/>
                <a:ea typeface="+mj-ea"/>
                <a:cs typeface="B Nazanin" panose="00000400000000000000" pitchFamily="2" charset="-78"/>
              </a:rPr>
              <a:t>برنامه</a:t>
            </a:r>
          </a:p>
          <a:p>
            <a:pPr marL="342900" indent="-342900" algn="r" rtl="1">
              <a:buFont typeface="Wingdings" panose="05000000000000000000" pitchFamily="2" charset="2"/>
              <a:buChar char="ü"/>
            </a:pPr>
            <a:r>
              <a:rPr lang="fa-IR" sz="1600" dirty="0" smtClean="0">
                <a:solidFill>
                  <a:schemeClr val="tx2">
                    <a:lumMod val="50000"/>
                  </a:schemeClr>
                </a:solidFill>
                <a:latin typeface="+mj-lt"/>
                <a:ea typeface="+mj-ea"/>
                <a:cs typeface="B Nazanin" panose="00000400000000000000" pitchFamily="2" charset="-78"/>
              </a:rPr>
              <a:t>استفاده از ظرفیت‌های منطقه‌ای مانند رسانه‌های محلی، سرای محله، مدارس و مساجد</a:t>
            </a:r>
          </a:p>
          <a:p>
            <a:pPr marL="342900" indent="-342900" algn="r" rtl="1">
              <a:buFont typeface="Wingdings" panose="05000000000000000000" pitchFamily="2" charset="2"/>
              <a:buChar char="ü"/>
            </a:pPr>
            <a:r>
              <a:rPr lang="fa-IR" sz="1600" dirty="0" smtClean="0">
                <a:solidFill>
                  <a:schemeClr val="tx2">
                    <a:lumMod val="50000"/>
                  </a:schemeClr>
                </a:solidFill>
                <a:latin typeface="+mj-lt"/>
                <a:ea typeface="+mj-ea"/>
                <a:cs typeface="B Nazanin" panose="00000400000000000000" pitchFamily="2" charset="-78"/>
              </a:rPr>
              <a:t>تکمیل </a:t>
            </a:r>
            <a:r>
              <a:rPr lang="fa-IR" sz="1600" dirty="0">
                <a:solidFill>
                  <a:srgbClr val="FF0000"/>
                </a:solidFill>
                <a:latin typeface="+mj-lt"/>
                <a:ea typeface="+mj-ea"/>
                <a:cs typeface="B Nazanin" panose="00000400000000000000" pitchFamily="2" charset="-78"/>
              </a:rPr>
              <a:t>شناسنامه سبک زندگی </a:t>
            </a:r>
            <a:r>
              <a:rPr lang="fa-IR" sz="1600" dirty="0">
                <a:solidFill>
                  <a:schemeClr val="tx2">
                    <a:lumMod val="50000"/>
                  </a:schemeClr>
                </a:solidFill>
                <a:latin typeface="+mj-lt"/>
                <a:ea typeface="+mj-ea"/>
                <a:cs typeface="B Nazanin" panose="00000400000000000000" pitchFamily="2" charset="-78"/>
              </a:rPr>
              <a:t>برای جمعیت تحت پوشش خانه‌ی بهداشت/ پایگاه سلامت و ثبت در </a:t>
            </a:r>
            <a:r>
              <a:rPr lang="fa-IR" sz="1600" dirty="0" smtClean="0">
                <a:solidFill>
                  <a:schemeClr val="tx2">
                    <a:lumMod val="50000"/>
                  </a:schemeClr>
                </a:solidFill>
                <a:latin typeface="+mj-lt"/>
                <a:ea typeface="+mj-ea"/>
                <a:cs typeface="B Nazanin" panose="00000400000000000000" pitchFamily="2" charset="-78"/>
              </a:rPr>
              <a:t>سامانه</a:t>
            </a:r>
            <a:endParaRPr lang="fa-IR" sz="1600" dirty="0">
              <a:solidFill>
                <a:schemeClr val="tx2">
                  <a:lumMod val="50000"/>
                </a:schemeClr>
              </a:solidFill>
              <a:latin typeface="+mj-lt"/>
              <a:ea typeface="+mj-ea"/>
              <a:cs typeface="B Nazanin" panose="00000400000000000000" pitchFamily="2" charset="-78"/>
            </a:endParaRPr>
          </a:p>
          <a:p>
            <a:pPr marL="342900" indent="-342900" algn="r" rtl="1">
              <a:buFont typeface="Wingdings" panose="05000000000000000000" pitchFamily="2" charset="2"/>
              <a:buChar char="ü"/>
            </a:pPr>
            <a:r>
              <a:rPr lang="fa-IR" sz="1600" dirty="0">
                <a:solidFill>
                  <a:schemeClr val="tx2">
                    <a:lumMod val="50000"/>
                  </a:schemeClr>
                </a:solidFill>
                <a:latin typeface="+mj-lt"/>
                <a:ea typeface="+mj-ea"/>
                <a:cs typeface="B Nazanin" panose="00000400000000000000" pitchFamily="2" charset="-78"/>
              </a:rPr>
              <a:t>اطلاع رسانی عمومي و آموزش سبک زندگی سالم به شکل </a:t>
            </a:r>
            <a:r>
              <a:rPr lang="fa-IR" sz="1600" dirty="0">
                <a:solidFill>
                  <a:srgbClr val="FF0000"/>
                </a:solidFill>
                <a:latin typeface="+mj-lt"/>
                <a:ea typeface="+mj-ea"/>
                <a:cs typeface="B Nazanin" panose="00000400000000000000" pitchFamily="2" charset="-78"/>
              </a:rPr>
              <a:t>گروهی </a:t>
            </a:r>
          </a:p>
          <a:p>
            <a:pPr marL="342900" indent="-342900" algn="r" rtl="1">
              <a:buFont typeface="Wingdings" panose="05000000000000000000" pitchFamily="2" charset="2"/>
              <a:buChar char="ü"/>
            </a:pPr>
            <a:r>
              <a:rPr lang="fa-IR" sz="1600" dirty="0">
                <a:solidFill>
                  <a:schemeClr val="tx2">
                    <a:lumMod val="50000"/>
                  </a:schemeClr>
                </a:solidFill>
                <a:latin typeface="+mj-lt"/>
                <a:ea typeface="+mj-ea"/>
                <a:cs typeface="B Nazanin" panose="00000400000000000000" pitchFamily="2" charset="-78"/>
              </a:rPr>
              <a:t>آموزش اصلاح سبک زندگی به جمعیت تحت پوشش خانه‌ی بهداشت/ پایگاه سلامت و ثبت در سامانه (</a:t>
            </a:r>
            <a:r>
              <a:rPr lang="fa-IR" sz="1600" dirty="0">
                <a:solidFill>
                  <a:srgbClr val="FF0000"/>
                </a:solidFill>
                <a:latin typeface="+mj-lt"/>
                <a:ea typeface="+mj-ea"/>
                <a:cs typeface="B Nazanin" panose="00000400000000000000" pitchFamily="2" charset="-78"/>
              </a:rPr>
              <a:t>آموزش فردی</a:t>
            </a:r>
            <a:r>
              <a:rPr lang="fa-IR" sz="1600" dirty="0" smtClean="0">
                <a:solidFill>
                  <a:schemeClr val="tx2">
                    <a:lumMod val="50000"/>
                  </a:schemeClr>
                </a:solidFill>
                <a:latin typeface="+mj-lt"/>
                <a:ea typeface="+mj-ea"/>
                <a:cs typeface="B Nazanin" panose="00000400000000000000" pitchFamily="2" charset="-78"/>
              </a:rPr>
              <a:t>)</a:t>
            </a:r>
            <a:endParaRPr lang="fa-IR" sz="1600" dirty="0">
              <a:solidFill>
                <a:schemeClr val="tx2">
                  <a:lumMod val="50000"/>
                </a:schemeClr>
              </a:solidFill>
              <a:latin typeface="+mj-lt"/>
              <a:ea typeface="+mj-ea"/>
              <a:cs typeface="B Nazanin" panose="00000400000000000000" pitchFamily="2" charset="-78"/>
            </a:endParaRPr>
          </a:p>
          <a:p>
            <a:pPr marL="342900" indent="-342900" algn="r" rtl="1">
              <a:buFont typeface="Wingdings" panose="05000000000000000000" pitchFamily="2" charset="2"/>
              <a:buChar char="ü"/>
            </a:pPr>
            <a:r>
              <a:rPr lang="fa-IR" sz="1600" dirty="0">
                <a:solidFill>
                  <a:schemeClr val="tx2">
                    <a:lumMod val="50000"/>
                  </a:schemeClr>
                </a:solidFill>
                <a:latin typeface="+mj-lt"/>
                <a:ea typeface="+mj-ea"/>
                <a:cs typeface="B Nazanin" panose="00000400000000000000" pitchFamily="2" charset="-78"/>
              </a:rPr>
              <a:t>به روز رسانی شناسنامه سبک زندگی در مراجعات بعدی </a:t>
            </a:r>
            <a:r>
              <a:rPr lang="fa-IR" sz="1600" dirty="0" smtClean="0">
                <a:solidFill>
                  <a:schemeClr val="tx2">
                    <a:lumMod val="50000"/>
                  </a:schemeClr>
                </a:solidFill>
                <a:latin typeface="+mj-lt"/>
                <a:ea typeface="+mj-ea"/>
                <a:cs typeface="B Nazanin" panose="00000400000000000000" pitchFamily="2" charset="-78"/>
              </a:rPr>
              <a:t>و </a:t>
            </a:r>
            <a:r>
              <a:rPr lang="fa-IR" sz="1600" dirty="0">
                <a:solidFill>
                  <a:schemeClr val="tx2">
                    <a:lumMod val="50000"/>
                  </a:schemeClr>
                </a:solidFill>
                <a:latin typeface="+mj-lt"/>
                <a:ea typeface="+mj-ea"/>
                <a:cs typeface="B Nazanin" panose="00000400000000000000" pitchFamily="2" charset="-78"/>
              </a:rPr>
              <a:t>ثبت در </a:t>
            </a:r>
            <a:r>
              <a:rPr lang="fa-IR" sz="1600" dirty="0" smtClean="0">
                <a:solidFill>
                  <a:schemeClr val="tx2">
                    <a:lumMod val="50000"/>
                  </a:schemeClr>
                </a:solidFill>
                <a:latin typeface="+mj-lt"/>
                <a:ea typeface="+mj-ea"/>
                <a:cs typeface="B Nazanin" panose="00000400000000000000" pitchFamily="2" charset="-78"/>
              </a:rPr>
              <a:t>سامانه</a:t>
            </a:r>
            <a:endParaRPr lang="fa-IR" sz="1600" dirty="0">
              <a:solidFill>
                <a:schemeClr val="tx2">
                  <a:lumMod val="50000"/>
                </a:schemeClr>
              </a:solidFill>
              <a:latin typeface="+mj-lt"/>
              <a:ea typeface="+mj-ea"/>
              <a:cs typeface="B Nazanin" panose="00000400000000000000" pitchFamily="2" charset="-78"/>
            </a:endParaRPr>
          </a:p>
          <a:p>
            <a:pPr marL="342900" indent="-342900" algn="r" rtl="1">
              <a:buFont typeface="Wingdings" panose="05000000000000000000" pitchFamily="2" charset="2"/>
              <a:buChar char="ü"/>
            </a:pPr>
            <a:r>
              <a:rPr lang="fa-IR" sz="1600" dirty="0">
                <a:solidFill>
                  <a:schemeClr val="tx2">
                    <a:lumMod val="50000"/>
                  </a:schemeClr>
                </a:solidFill>
                <a:latin typeface="+mj-lt"/>
                <a:ea typeface="+mj-ea"/>
                <a:cs typeface="B Nazanin" panose="00000400000000000000" pitchFamily="2" charset="-78"/>
              </a:rPr>
              <a:t>نظرسنجی دوره‌ای از دریافت کنندگان بسته آموزش سبک زندگی و ارسال آن به سطوح بالاتر</a:t>
            </a:r>
          </a:p>
        </p:txBody>
      </p:sp>
      <p:pic>
        <p:nvPicPr>
          <p:cNvPr id="4" name="Picture 3">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992" y="159918"/>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250139764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94A09A9-5501-47C1-A89A-A340965A2BE2}" type="slidenum">
              <a:rPr lang="en-US" smtClean="0">
                <a:solidFill>
                  <a:srgbClr val="2C2C2C"/>
                </a:solidFill>
              </a:rPr>
              <a:pPr/>
              <a:t>107</a:t>
            </a:fld>
            <a:endParaRPr lang="en-US" dirty="0">
              <a:solidFill>
                <a:srgbClr val="2C2C2C"/>
              </a:solidFill>
            </a:endParaRPr>
          </a:p>
        </p:txBody>
      </p:sp>
      <p:pic>
        <p:nvPicPr>
          <p:cNvPr id="25" name="Picture 2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32279" y="203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24" name="Picture 23"/>
          <p:cNvPicPr/>
          <p:nvPr/>
        </p:nvPicPr>
        <p:blipFill>
          <a:blip r:embed="rId3">
            <a:extLst>
              <a:ext uri="{28A0092B-C50C-407E-A947-70E740481C1C}">
                <a14:useLocalDpi xmlns:a14="http://schemas.microsoft.com/office/drawing/2010/main" val="0"/>
              </a:ext>
            </a:extLst>
          </a:blip>
          <a:stretch>
            <a:fillRect/>
          </a:stretch>
        </p:blipFill>
        <p:spPr>
          <a:xfrm>
            <a:off x="836745" y="528529"/>
            <a:ext cx="9624426" cy="5600128"/>
          </a:xfrm>
          <a:prstGeom prst="rect">
            <a:avLst/>
          </a:prstGeom>
        </p:spPr>
      </p:pic>
    </p:spTree>
    <p:extLst>
      <p:ext uri="{BB962C8B-B14F-4D97-AF65-F5344CB8AC3E}">
        <p14:creationId xmlns:p14="http://schemas.microsoft.com/office/powerpoint/2010/main" val="9280706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94A09A9-5501-47C1-A89A-A340965A2BE2}" type="slidenum">
              <a:rPr lang="en-US" smtClean="0">
                <a:solidFill>
                  <a:srgbClr val="2C2C2C"/>
                </a:solidFill>
              </a:rPr>
              <a:pPr/>
              <a:t>108</a:t>
            </a:fld>
            <a:endParaRPr lang="en-US" dirty="0">
              <a:solidFill>
                <a:srgbClr val="2C2C2C"/>
              </a:solidFill>
            </a:endParaRPr>
          </a:p>
        </p:txBody>
      </p:sp>
      <p:pic>
        <p:nvPicPr>
          <p:cNvPr id="25" name="Picture 2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32279" y="203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884370"/>
            <a:ext cx="7663543" cy="5393590"/>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
        <p:nvSpPr>
          <p:cNvPr id="6" name="Right Arrow 5"/>
          <p:cNvSpPr/>
          <p:nvPr/>
        </p:nvSpPr>
        <p:spPr>
          <a:xfrm>
            <a:off x="761544" y="3144151"/>
            <a:ext cx="2593622" cy="15565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b="1" dirty="0" smtClean="0"/>
              <a:t>بخش </a:t>
            </a:r>
          </a:p>
          <a:p>
            <a:pPr algn="ctr"/>
            <a:r>
              <a:rPr lang="fa-IR" b="1" dirty="0" smtClean="0"/>
              <a:t>طب ایرانی</a:t>
            </a:r>
            <a:endParaRPr lang="en-US" b="1"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32077" b="27000"/>
          <a:stretch/>
        </p:blipFill>
        <p:spPr>
          <a:xfrm>
            <a:off x="7733736" y="2503716"/>
            <a:ext cx="3767700" cy="2873827"/>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475446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A3E7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A0B18-20A2-CAA4-1E35-C99CF8A70180}"/>
              </a:ext>
            </a:extLst>
          </p:cNvPr>
          <p:cNvSpPr>
            <a:spLocks noGrp="1"/>
          </p:cNvSpPr>
          <p:nvPr>
            <p:ph type="title"/>
          </p:nvPr>
        </p:nvSpPr>
        <p:spPr>
          <a:xfrm>
            <a:off x="1089014" y="4116186"/>
            <a:ext cx="9884664" cy="731520"/>
          </a:xfrm>
        </p:spPr>
        <p:txBody>
          <a:bodyPr/>
          <a:lstStyle/>
          <a:p>
            <a:r>
              <a:rPr lang="fa-IR" dirty="0" smtClean="0"/>
              <a:t>با تشکر از توجه شما</a:t>
            </a:r>
            <a:endParaRPr lang="en-US" dirty="0"/>
          </a:p>
        </p:txBody>
      </p:sp>
    </p:spTree>
    <p:extLst>
      <p:ext uri="{BB962C8B-B14F-4D97-AF65-F5344CB8AC3E}">
        <p14:creationId xmlns:p14="http://schemas.microsoft.com/office/powerpoint/2010/main" val="2451288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8028" y="1163978"/>
            <a:ext cx="8695944" cy="1325880"/>
          </a:xfrm>
        </p:spPr>
        <p:txBody>
          <a:bodyPr/>
          <a:lstStyle/>
          <a:p>
            <a:r>
              <a:rPr lang="fa-IR" b="1" dirty="0" smtClean="0">
                <a:cs typeface="B Nazanin" panose="00000400000000000000" pitchFamily="2" charset="-78"/>
              </a:rPr>
              <a:t>فهرست مطالب</a:t>
            </a:r>
            <a:endParaRPr lang="en-US" b="1" dirty="0">
              <a:cs typeface="B Nazanin" panose="00000400000000000000" pitchFamily="2" charset="-78"/>
            </a:endParaRPr>
          </a:p>
        </p:txBody>
      </p:sp>
      <p:sp>
        <p:nvSpPr>
          <p:cNvPr id="3" name="Content Placeholder 2"/>
          <p:cNvSpPr>
            <a:spLocks noGrp="1"/>
          </p:cNvSpPr>
          <p:nvPr>
            <p:ph idx="1"/>
          </p:nvPr>
        </p:nvSpPr>
        <p:spPr>
          <a:xfrm>
            <a:off x="2266547" y="2420471"/>
            <a:ext cx="7744968" cy="2821193"/>
          </a:xfrm>
        </p:spPr>
        <p:txBody>
          <a:bodyPr>
            <a:normAutofit/>
          </a:bodyPr>
          <a:lstStyle/>
          <a:p>
            <a:pPr rtl="1"/>
            <a:r>
              <a:rPr lang="fa-IR" dirty="0" smtClean="0">
                <a:solidFill>
                  <a:schemeClr val="tx1"/>
                </a:solidFill>
                <a:cs typeface="B Nazanin" panose="00000400000000000000" pitchFamily="2" charset="-78"/>
              </a:rPr>
              <a:t>تعریف پزشکی در طب ایرانی</a:t>
            </a:r>
          </a:p>
          <a:p>
            <a:pPr rtl="1"/>
            <a:r>
              <a:rPr lang="fa-IR" dirty="0" smtClean="0">
                <a:solidFill>
                  <a:schemeClr val="tx1"/>
                </a:solidFill>
                <a:cs typeface="B Nazanin" panose="00000400000000000000" pitchFamily="2" charset="-78"/>
              </a:rPr>
              <a:t>اهمیت سبک زندگی</a:t>
            </a:r>
          </a:p>
          <a:p>
            <a:pPr rtl="1"/>
            <a:r>
              <a:rPr lang="fa-IR" dirty="0">
                <a:solidFill>
                  <a:schemeClr val="tx1"/>
                </a:solidFill>
                <a:cs typeface="B Nazanin" panose="00000400000000000000" pitchFamily="2" charset="-78"/>
              </a:rPr>
              <a:t>شش گانه ضروری </a:t>
            </a:r>
            <a:r>
              <a:rPr lang="fa-IR" dirty="0" smtClean="0">
                <a:solidFill>
                  <a:schemeClr val="tx1"/>
                </a:solidFill>
                <a:cs typeface="B Nazanin" panose="00000400000000000000" pitchFamily="2" charset="-78"/>
              </a:rPr>
              <a:t>تندرستی</a:t>
            </a:r>
          </a:p>
          <a:p>
            <a:pPr rtl="1"/>
            <a:r>
              <a:rPr lang="fa-IR" dirty="0" smtClean="0">
                <a:solidFill>
                  <a:schemeClr val="tx1"/>
                </a:solidFill>
                <a:cs typeface="B Nazanin" panose="00000400000000000000" pitchFamily="2" charset="-78"/>
              </a:rPr>
              <a:t>مراقبت از هوا و محیط زیست</a:t>
            </a:r>
          </a:p>
          <a:p>
            <a:pPr rtl="1"/>
            <a:endParaRPr lang="fa-IR" dirty="0">
              <a:solidFill>
                <a:schemeClr val="tx1"/>
              </a:solidFill>
              <a:cs typeface="B Nazanin" panose="00000400000000000000" pitchFamily="2" charset="-78"/>
            </a:endParaRPr>
          </a:p>
          <a:p>
            <a:pPr rtl="1"/>
            <a:endParaRPr lang="fa-IR" dirty="0" smtClean="0">
              <a:solidFill>
                <a:schemeClr val="tx1"/>
              </a:solidFill>
              <a:cs typeface="B Nazanin" panose="00000400000000000000" pitchFamily="2" charset="-78"/>
            </a:endParaRPr>
          </a:p>
          <a:p>
            <a:pPr rtl="1"/>
            <a:endParaRPr lang="fa-IR" dirty="0" smtClean="0">
              <a:solidFill>
                <a:schemeClr val="tx1"/>
              </a:solidFill>
              <a:cs typeface="B Nazanin" panose="00000400000000000000" pitchFamily="2" charset="-78"/>
            </a:endParaRPr>
          </a:p>
          <a:p>
            <a:pPr rtl="1"/>
            <a:endParaRPr lang="fa-IR" dirty="0" smtClean="0">
              <a:solidFill>
                <a:schemeClr val="tx1"/>
              </a:solidFill>
              <a:cs typeface="B Nazanin" panose="00000400000000000000" pitchFamily="2" charset="-78"/>
            </a:endParaRPr>
          </a:p>
          <a:p>
            <a:pPr rtl="1"/>
            <a:endParaRPr lang="en-US" dirty="0">
              <a:solidFill>
                <a:schemeClr val="tx1"/>
              </a:solidFill>
              <a:cs typeface="B Nazanin" panose="00000400000000000000" pitchFamily="2" charset="-78"/>
            </a:endParaRPr>
          </a:p>
        </p:txBody>
      </p:sp>
      <p:sp>
        <p:nvSpPr>
          <p:cNvPr id="5" name="Slide Number Placeholder 4"/>
          <p:cNvSpPr>
            <a:spLocks noGrp="1"/>
          </p:cNvSpPr>
          <p:nvPr>
            <p:ph type="sldNum" sz="quarter" idx="11"/>
          </p:nvPr>
        </p:nvSpPr>
        <p:spPr/>
        <p:txBody>
          <a:bodyPr/>
          <a:lstStyle/>
          <a:p>
            <a:fld id="{294A09A9-5501-47C1-A89A-A340965A2BE2}" type="slidenum">
              <a:rPr lang="en-US" smtClean="0">
                <a:solidFill>
                  <a:srgbClr val="2C2C2C"/>
                </a:solidFill>
              </a:rPr>
              <a:pPr/>
              <a:t>11</a:t>
            </a:fld>
            <a:endParaRPr lang="en-US" dirty="0">
              <a:solidFill>
                <a:srgbClr val="2C2C2C"/>
              </a:solidFill>
            </a:endParaRPr>
          </a:p>
        </p:txBody>
      </p:sp>
    </p:spTree>
    <p:extLst>
      <p:ext uri="{BB962C8B-B14F-4D97-AF65-F5344CB8AC3E}">
        <p14:creationId xmlns:p14="http://schemas.microsoft.com/office/powerpoint/2010/main" val="320752942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6F7BB-30A8-4980-AD4A-2FB0B53FA6C9}"/>
              </a:ext>
            </a:extLst>
          </p:cNvPr>
          <p:cNvSpPr>
            <a:spLocks noGrp="1"/>
          </p:cNvSpPr>
          <p:nvPr>
            <p:ph type="title"/>
          </p:nvPr>
        </p:nvSpPr>
        <p:spPr>
          <a:xfrm>
            <a:off x="750429" y="2366127"/>
            <a:ext cx="8401624" cy="1358475"/>
          </a:xfrm>
        </p:spPr>
        <p:txBody>
          <a:bodyPr/>
          <a:lstStyle/>
          <a:p>
            <a:pPr algn="ctr" rtl="1">
              <a:lnSpc>
                <a:spcPct val="115000"/>
              </a:lnSpc>
              <a:spcBef>
                <a:spcPts val="0"/>
              </a:spcBef>
              <a:spcAft>
                <a:spcPts val="0"/>
              </a:spcAft>
            </a:pPr>
            <a:r>
              <a:rPr lang="fa-IR" sz="32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تهیه شده در دفتر طب ایرانی و مکمل </a:t>
            </a:r>
            <a:br>
              <a:rPr lang="fa-IR" sz="32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br>
            <a:r>
              <a:rPr lang="fa-IR" sz="32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وزارت بهداشت درمان و آموزش پزشکی</a:t>
            </a:r>
            <a:endParaRPr lang="en-US" sz="3200" dirty="0">
              <a:solidFill>
                <a:schemeClr val="tx1"/>
              </a:solidFill>
              <a:latin typeface="Times New Roman" panose="02020603050405020304" pitchFamily="18" charset="0"/>
              <a:ea typeface="Times New Roman" panose="02020603050405020304" pitchFamily="18" charset="0"/>
            </a:endParaRPr>
          </a:p>
        </p:txBody>
      </p:sp>
      <p:sp>
        <p:nvSpPr>
          <p:cNvPr id="6" name="Slide Number Placeholder 5">
            <a:extLst>
              <a:ext uri="{FF2B5EF4-FFF2-40B4-BE49-F238E27FC236}">
                <a16:creationId xmlns:a16="http://schemas.microsoft.com/office/drawing/2014/main" id="{23ACFC20-4FA4-8FFC-1C33-8559F465B23F}"/>
              </a:ext>
            </a:extLst>
          </p:cNvPr>
          <p:cNvSpPr>
            <a:spLocks noGrp="1"/>
          </p:cNvSpPr>
          <p:nvPr>
            <p:ph type="sldNum" sz="quarter" idx="12"/>
          </p:nvPr>
        </p:nvSpPr>
        <p:spPr/>
        <p:txBody>
          <a:bodyPr/>
          <a:lstStyle/>
          <a:p>
            <a:fld id="{294A09A9-5501-47C1-A89A-A340965A2BE2}" type="slidenum">
              <a:rPr lang="en-US" smtClean="0"/>
              <a:pPr/>
              <a:t>110</a:t>
            </a:fld>
            <a:endParaRPr lang="en-US" dirty="0"/>
          </a:p>
        </p:txBody>
      </p:sp>
      <p:pic>
        <p:nvPicPr>
          <p:cNvPr id="19" name="Picture 18">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69485" y="2733771"/>
            <a:ext cx="1311075" cy="1349481"/>
          </a:xfrm>
          <a:prstGeom prst="ellipse">
            <a:avLst/>
          </a:prstGeom>
          <a:ln w="38100" cap="rnd">
            <a:solidFill>
              <a:schemeClr val="bg2">
                <a:lumMod val="60000"/>
                <a:lumOff val="40000"/>
              </a:schemeClr>
            </a:solid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3335690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Picture 4" descr="2"/>
          <p:cNvPicPr>
            <a:picLocks noChangeAspect="1" noChangeArrowheads="1"/>
          </p:cNvPicPr>
          <p:nvPr/>
        </p:nvPicPr>
        <p:blipFill>
          <a:blip r:embed="rId2">
            <a:extLst>
              <a:ext uri="{28A0092B-C50C-407E-A947-70E740481C1C}">
                <a14:useLocalDpi xmlns:a14="http://schemas.microsoft.com/office/drawing/2010/main" val="0"/>
              </a:ext>
            </a:extLst>
          </a:blip>
          <a:srcRect t="14565" r="2025" b="8585"/>
          <a:stretch>
            <a:fillRect/>
          </a:stretch>
        </p:blipFill>
        <p:spPr bwMode="auto">
          <a:xfrm>
            <a:off x="507617" y="12345"/>
            <a:ext cx="8758587"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F795964-4361-2665-6112-E94762F0E7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69485" y="2733771"/>
            <a:ext cx="1311075" cy="1349481"/>
          </a:xfrm>
          <a:prstGeom prst="ellipse">
            <a:avLst/>
          </a:prstGeom>
          <a:ln w="38100" cap="rnd">
            <a:solidFill>
              <a:schemeClr val="bg2">
                <a:lumMod val="60000"/>
                <a:lumOff val="40000"/>
              </a:schemeClr>
            </a:solid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841383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6477" y="325650"/>
            <a:ext cx="10515600" cy="1676400"/>
          </a:xfrm>
        </p:spPr>
        <p:txBody>
          <a:bodyPr/>
          <a:lstStyle/>
          <a:p>
            <a:r>
              <a:rPr lang="fa-IR" sz="4000" dirty="0" smtClean="0">
                <a:solidFill>
                  <a:schemeClr val="tx2">
                    <a:lumMod val="50000"/>
                  </a:schemeClr>
                </a:solidFill>
              </a:rPr>
              <a:t>اهمیت سبک زندگی در طب ایرانی</a:t>
            </a:r>
            <a:endParaRPr lang="en-US" sz="4000" dirty="0">
              <a:solidFill>
                <a:schemeClr val="tx2">
                  <a:lumMod val="50000"/>
                </a:schemeClr>
              </a:solidFill>
            </a:endParaRPr>
          </a:p>
        </p:txBody>
      </p:sp>
      <p:sp>
        <p:nvSpPr>
          <p:cNvPr id="3" name="Text Placeholder 2"/>
          <p:cNvSpPr>
            <a:spLocks noGrp="1"/>
          </p:cNvSpPr>
          <p:nvPr>
            <p:ph type="body" idx="1"/>
          </p:nvPr>
        </p:nvSpPr>
        <p:spPr>
          <a:xfrm>
            <a:off x="0" y="2399249"/>
            <a:ext cx="10929257" cy="1174639"/>
          </a:xfrm>
        </p:spPr>
        <p:txBody>
          <a:bodyPr>
            <a:noAutofit/>
          </a:bodyPr>
          <a:lstStyle/>
          <a:p>
            <a:pPr rtl="1"/>
            <a:r>
              <a:rPr lang="fa-IR" dirty="0" smtClean="0">
                <a:solidFill>
                  <a:schemeClr val="tx2">
                    <a:lumMod val="50000"/>
                  </a:schemeClr>
                </a:solidFill>
              </a:rPr>
              <a:t>مُعظم </a:t>
            </a:r>
            <a:r>
              <a:rPr lang="fa-IR" dirty="0">
                <a:solidFill>
                  <a:schemeClr val="tx2">
                    <a:lumMod val="50000"/>
                  </a:schemeClr>
                </a:solidFill>
              </a:rPr>
              <a:t>تدبیر حفظ الصحه هو ان یرتاض، ثم تدبیر الغذا، ثم تدبیر النوم؛ </a:t>
            </a:r>
            <a:endParaRPr lang="fa-IR" dirty="0" smtClean="0">
              <a:solidFill>
                <a:schemeClr val="tx2">
                  <a:lumMod val="50000"/>
                </a:schemeClr>
              </a:solidFill>
            </a:endParaRPr>
          </a:p>
          <a:p>
            <a:pPr rtl="1"/>
            <a:r>
              <a:rPr lang="fa-IR" dirty="0" smtClean="0">
                <a:solidFill>
                  <a:schemeClr val="tx2">
                    <a:lumMod val="50000"/>
                  </a:schemeClr>
                </a:solidFill>
              </a:rPr>
              <a:t>یعنی:</a:t>
            </a:r>
          </a:p>
          <a:p>
            <a:pPr rtl="1"/>
            <a:r>
              <a:rPr lang="fa-IR" b="1" dirty="0">
                <a:solidFill>
                  <a:schemeClr val="tx1"/>
                </a:solidFill>
              </a:rPr>
              <a:t>«</a:t>
            </a:r>
            <a:r>
              <a:rPr lang="fa-IR" b="1" dirty="0" smtClean="0">
                <a:solidFill>
                  <a:schemeClr val="tx1"/>
                </a:solidFill>
              </a:rPr>
              <a:t>برجسته </a:t>
            </a:r>
            <a:r>
              <a:rPr lang="fa-IR" b="1" dirty="0">
                <a:solidFill>
                  <a:schemeClr val="tx1"/>
                </a:solidFill>
              </a:rPr>
              <a:t>ترین </a:t>
            </a:r>
            <a:r>
              <a:rPr lang="fa-IR" b="1" dirty="0" smtClean="0">
                <a:solidFill>
                  <a:schemeClr val="tx1"/>
                </a:solidFill>
              </a:rPr>
              <a:t>راه‌کار </a:t>
            </a:r>
            <a:r>
              <a:rPr lang="fa-IR" b="1" dirty="0">
                <a:solidFill>
                  <a:srgbClr val="FF0000"/>
                </a:solidFill>
              </a:rPr>
              <a:t>حفظ سلامتی </a:t>
            </a:r>
            <a:r>
              <a:rPr lang="fa-IR" b="1" dirty="0">
                <a:solidFill>
                  <a:schemeClr val="tx1"/>
                </a:solidFill>
              </a:rPr>
              <a:t>عبارت است از: </a:t>
            </a:r>
            <a:r>
              <a:rPr lang="fa-IR" b="1" dirty="0">
                <a:solidFill>
                  <a:srgbClr val="FF0000"/>
                </a:solidFill>
              </a:rPr>
              <a:t>ورزش</a:t>
            </a:r>
            <a:r>
              <a:rPr lang="fa-IR" b="1" dirty="0">
                <a:solidFill>
                  <a:schemeClr val="tx1"/>
                </a:solidFill>
              </a:rPr>
              <a:t> کردن، مدیریت </a:t>
            </a:r>
            <a:r>
              <a:rPr lang="fa-IR" b="1" dirty="0">
                <a:solidFill>
                  <a:srgbClr val="FF0000"/>
                </a:solidFill>
              </a:rPr>
              <a:t>غذا</a:t>
            </a:r>
            <a:r>
              <a:rPr lang="fa-IR" b="1" dirty="0">
                <a:solidFill>
                  <a:schemeClr val="tx1"/>
                </a:solidFill>
              </a:rPr>
              <a:t> و مدیریت </a:t>
            </a:r>
            <a:r>
              <a:rPr lang="fa-IR" b="1" dirty="0">
                <a:solidFill>
                  <a:srgbClr val="FF0000"/>
                </a:solidFill>
              </a:rPr>
              <a:t>خواب</a:t>
            </a:r>
            <a:r>
              <a:rPr lang="fa-IR" b="1" dirty="0">
                <a:solidFill>
                  <a:schemeClr val="tx1"/>
                </a:solidFill>
              </a:rPr>
              <a:t> و بیداری</a:t>
            </a:r>
            <a:r>
              <a:rPr lang="fa-IR" b="1" dirty="0" smtClean="0">
                <a:solidFill>
                  <a:schemeClr val="tx1"/>
                </a:solidFill>
              </a:rPr>
              <a:t>.»</a:t>
            </a:r>
          </a:p>
          <a:p>
            <a:pPr rtl="1"/>
            <a:r>
              <a:rPr lang="fa-IR" dirty="0">
                <a:solidFill>
                  <a:schemeClr val="accent2">
                    <a:lumMod val="50000"/>
                  </a:schemeClr>
                </a:solidFill>
              </a:rPr>
              <a:t>شیخ الرئیس ابوعلی </a:t>
            </a:r>
            <a:r>
              <a:rPr lang="fa-IR" dirty="0" smtClean="0">
                <a:solidFill>
                  <a:schemeClr val="accent2">
                    <a:lumMod val="50000"/>
                  </a:schemeClr>
                </a:solidFill>
              </a:rPr>
              <a:t>سینا</a:t>
            </a:r>
          </a:p>
          <a:p>
            <a:pPr rtl="1"/>
            <a:endParaRPr lang="fa-IR" dirty="0">
              <a:solidFill>
                <a:schemeClr val="tx2">
                  <a:lumMod val="50000"/>
                </a:schemeClr>
              </a:solidFill>
            </a:endParaRPr>
          </a:p>
          <a:p>
            <a:pPr rtl="1"/>
            <a:r>
              <a:rPr lang="fa-IR" dirty="0" smtClean="0">
                <a:solidFill>
                  <a:schemeClr val="tx2">
                    <a:lumMod val="50000"/>
                  </a:schemeClr>
                </a:solidFill>
              </a:rPr>
              <a:t>« </a:t>
            </a:r>
            <a:r>
              <a:rPr lang="fa-IR" dirty="0">
                <a:solidFill>
                  <a:schemeClr val="tx2">
                    <a:lumMod val="50000"/>
                  </a:schemeClr>
                </a:solidFill>
              </a:rPr>
              <a:t>مَهما قَدَرْتَ اَن تُعالِج بِالاَغذیه فلاتُعالِج بِالاَدویه و مَهما قَدَرْتَ اَن تُعالِج بِالاَدویه المُفرده فلاتُعالِج بِالاَدویه المُرکبه </a:t>
            </a:r>
            <a:r>
              <a:rPr lang="fa-IR" dirty="0" smtClean="0">
                <a:solidFill>
                  <a:schemeClr val="tx2">
                    <a:lumMod val="50000"/>
                  </a:schemeClr>
                </a:solidFill>
              </a:rPr>
              <a:t>»</a:t>
            </a:r>
            <a:endParaRPr lang="fa-IR" dirty="0">
              <a:solidFill>
                <a:schemeClr val="tx2">
                  <a:lumMod val="50000"/>
                </a:schemeClr>
              </a:solidFill>
            </a:endParaRPr>
          </a:p>
          <a:p>
            <a:pPr rtl="1"/>
            <a:r>
              <a:rPr lang="fa-IR" dirty="0" smtClean="0">
                <a:solidFill>
                  <a:schemeClr val="tx2">
                    <a:lumMod val="50000"/>
                  </a:schemeClr>
                </a:solidFill>
              </a:rPr>
              <a:t>یعنی </a:t>
            </a:r>
            <a:r>
              <a:rPr lang="fa-IR" dirty="0">
                <a:solidFill>
                  <a:schemeClr val="tx2">
                    <a:lumMod val="50000"/>
                  </a:schemeClr>
                </a:solidFill>
              </a:rPr>
              <a:t>:</a:t>
            </a:r>
          </a:p>
          <a:p>
            <a:pPr rtl="1"/>
            <a:r>
              <a:rPr lang="fa-IR" dirty="0" smtClean="0">
                <a:solidFill>
                  <a:schemeClr val="tx1"/>
                </a:solidFill>
              </a:rPr>
              <a:t>« </a:t>
            </a:r>
            <a:r>
              <a:rPr lang="fa-IR" b="1" dirty="0">
                <a:solidFill>
                  <a:schemeClr val="tx1"/>
                </a:solidFill>
              </a:rPr>
              <a:t>تا </a:t>
            </a:r>
            <a:r>
              <a:rPr lang="fa-IR" b="1" dirty="0" smtClean="0">
                <a:solidFill>
                  <a:schemeClr val="tx1"/>
                </a:solidFill>
              </a:rPr>
              <a:t>می‌توانی </a:t>
            </a:r>
            <a:r>
              <a:rPr lang="fa-IR" b="1" dirty="0">
                <a:solidFill>
                  <a:schemeClr val="tx1"/>
                </a:solidFill>
              </a:rPr>
              <a:t>با </a:t>
            </a:r>
            <a:r>
              <a:rPr lang="fa-IR" b="1" dirty="0">
                <a:solidFill>
                  <a:srgbClr val="FF0000"/>
                </a:solidFill>
              </a:rPr>
              <a:t>غذا</a:t>
            </a:r>
            <a:r>
              <a:rPr lang="fa-IR" b="1" dirty="0">
                <a:solidFill>
                  <a:schemeClr val="tx1"/>
                </a:solidFill>
              </a:rPr>
              <a:t> درمان </a:t>
            </a:r>
            <a:r>
              <a:rPr lang="fa-IR" b="1" dirty="0" smtClean="0">
                <a:solidFill>
                  <a:schemeClr val="tx1"/>
                </a:solidFill>
              </a:rPr>
              <a:t>کنی، دارو به‌کار نبر و </a:t>
            </a:r>
            <a:r>
              <a:rPr lang="fa-IR" b="1" dirty="0">
                <a:solidFill>
                  <a:schemeClr val="tx1"/>
                </a:solidFill>
              </a:rPr>
              <a:t>تا </a:t>
            </a:r>
            <a:r>
              <a:rPr lang="fa-IR" b="1" dirty="0" smtClean="0">
                <a:solidFill>
                  <a:schemeClr val="tx1"/>
                </a:solidFill>
              </a:rPr>
              <a:t>می‌توانی </a:t>
            </a:r>
            <a:r>
              <a:rPr lang="fa-IR" b="1" dirty="0">
                <a:solidFill>
                  <a:schemeClr val="tx1"/>
                </a:solidFill>
              </a:rPr>
              <a:t>با داروی مفرد درمان کنی، داروهای مرکب را به کار مبر! </a:t>
            </a:r>
            <a:r>
              <a:rPr lang="fa-IR" dirty="0" smtClean="0">
                <a:solidFill>
                  <a:schemeClr val="tx1"/>
                </a:solidFill>
              </a:rPr>
              <a:t>»</a:t>
            </a:r>
          </a:p>
          <a:p>
            <a:pPr rtl="1"/>
            <a:r>
              <a:rPr lang="fa-IR" dirty="0">
                <a:solidFill>
                  <a:schemeClr val="accent2">
                    <a:lumMod val="50000"/>
                  </a:schemeClr>
                </a:solidFill>
              </a:rPr>
              <a:t>محمد بن زکریای رازی، دانشمند بزرگ ایرانی</a:t>
            </a:r>
            <a:r>
              <a:rPr lang="fa-IR" dirty="0" smtClean="0">
                <a:solidFill>
                  <a:schemeClr val="accent2">
                    <a:lumMod val="50000"/>
                  </a:schemeClr>
                </a:solidFill>
              </a:rPr>
              <a:t> </a:t>
            </a:r>
            <a:endParaRPr lang="en-US" dirty="0">
              <a:solidFill>
                <a:schemeClr val="accent2">
                  <a:lumMod val="50000"/>
                </a:schemeClr>
              </a:solidFill>
            </a:endParaRPr>
          </a:p>
        </p:txBody>
      </p:sp>
      <p:sp>
        <p:nvSpPr>
          <p:cNvPr id="4" name="Slide Number Placeholder 3"/>
          <p:cNvSpPr>
            <a:spLocks noGrp="1"/>
          </p:cNvSpPr>
          <p:nvPr>
            <p:ph type="sldNum" sz="quarter" idx="12"/>
          </p:nvPr>
        </p:nvSpPr>
        <p:spPr/>
        <p:txBody>
          <a:bodyPr/>
          <a:lstStyle/>
          <a:p>
            <a:fld id="{294A09A9-5501-47C1-A89A-A340965A2BE2}" type="slidenum">
              <a:rPr lang="en-US" smtClean="0"/>
              <a:pPr/>
              <a:t>13</a:t>
            </a:fld>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9437" r="14178"/>
          <a:stretch/>
        </p:blipFill>
        <p:spPr>
          <a:xfrm>
            <a:off x="500757" y="1088572"/>
            <a:ext cx="1992071" cy="1970250"/>
          </a:xfrm>
          <a:prstGeom prst="round2DiagRect">
            <a:avLst>
              <a:gd name="adj1" fmla="val 16667"/>
              <a:gd name="adj2" fmla="val 0"/>
            </a:avLst>
          </a:prstGeom>
          <a:ln w="88900" cap="sq">
            <a:solidFill>
              <a:schemeClr val="accent2"/>
            </a:solidFill>
            <a:miter lim="800000"/>
          </a:ln>
          <a:effectLst>
            <a:outerShdw blurRad="254000" algn="tl" rotWithShape="0">
              <a:srgbClr val="000000">
                <a:alpha val="43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1427" y="2702344"/>
            <a:ext cx="1447799" cy="1773726"/>
          </a:xfrm>
          <a:prstGeom prst="round2DiagRect">
            <a:avLst>
              <a:gd name="adj1" fmla="val 16667"/>
              <a:gd name="adj2" fmla="val 0"/>
            </a:avLst>
          </a:prstGeom>
          <a:ln w="88900" cap="sq">
            <a:solidFill>
              <a:schemeClr val="accent2"/>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13159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5249-1975-F460-55FE-EA2C1A9934C0}"/>
              </a:ext>
            </a:extLst>
          </p:cNvPr>
          <p:cNvSpPr>
            <a:spLocks noGrp="1"/>
          </p:cNvSpPr>
          <p:nvPr>
            <p:ph type="title"/>
          </p:nvPr>
        </p:nvSpPr>
        <p:spPr>
          <a:xfrm>
            <a:off x="750430" y="381000"/>
            <a:ext cx="8401624" cy="3674165"/>
          </a:xfrm>
        </p:spPr>
        <p:txBody>
          <a:bodyPr/>
          <a:lstStyle/>
          <a:p>
            <a:pPr algn="ctr" rtl="1"/>
            <a:r>
              <a:rPr lang="ar-SA" sz="6000" b="1" dirty="0">
                <a:solidFill>
                  <a:schemeClr val="tx1"/>
                </a:solidFill>
                <a:effectLst/>
                <a:latin typeface="Calibri" panose="020F0502020204030204" pitchFamily="34" charset="0"/>
                <a:ea typeface="Calibri" panose="020F0502020204030204" pitchFamily="34" charset="0"/>
              </a:rPr>
              <a:t>شش‌گانه ضروری تندرستی </a:t>
            </a:r>
            <a:r>
              <a:rPr lang="fa-IR" sz="6000" b="1" dirty="0" smtClean="0">
                <a:solidFill>
                  <a:schemeClr val="tx1"/>
                </a:solidFill>
                <a:effectLst/>
                <a:latin typeface="Calibri" panose="020F0502020204030204" pitchFamily="34" charset="0"/>
                <a:ea typeface="Calibri" panose="020F0502020204030204" pitchFamily="34" charset="0"/>
              </a:rPr>
              <a:t/>
            </a:r>
            <a:br>
              <a:rPr lang="fa-IR" sz="6000" b="1" dirty="0" smtClean="0">
                <a:solidFill>
                  <a:schemeClr val="tx1"/>
                </a:solidFill>
                <a:effectLst/>
                <a:latin typeface="Calibri" panose="020F0502020204030204" pitchFamily="34" charset="0"/>
                <a:ea typeface="Calibri" panose="020F0502020204030204" pitchFamily="34" charset="0"/>
              </a:rPr>
            </a:br>
            <a:r>
              <a:rPr lang="fa-IR" sz="6000" dirty="0">
                <a:solidFill>
                  <a:schemeClr val="tx1"/>
                </a:solidFill>
                <a:latin typeface="Calibri" panose="020F0502020204030204" pitchFamily="34" charset="0"/>
                <a:ea typeface="Calibri" panose="020F0502020204030204" pitchFamily="34" charset="0"/>
              </a:rPr>
              <a:t/>
            </a:r>
            <a:br>
              <a:rPr lang="fa-IR" sz="6000" dirty="0">
                <a:solidFill>
                  <a:schemeClr val="tx1"/>
                </a:solidFill>
                <a:latin typeface="Calibri" panose="020F0502020204030204" pitchFamily="34" charset="0"/>
                <a:ea typeface="Calibri" panose="020F0502020204030204" pitchFamily="34" charset="0"/>
              </a:rPr>
            </a:br>
            <a:endParaRPr lang="en-US" sz="6000" dirty="0">
              <a:solidFill>
                <a:schemeClr val="tx1"/>
              </a:solidFill>
            </a:endParaRPr>
          </a:p>
        </p:txBody>
      </p:sp>
      <p:pic>
        <p:nvPicPr>
          <p:cNvPr id="3" name="Picture 2">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69485" y="2733771"/>
            <a:ext cx="1311075" cy="1349481"/>
          </a:xfrm>
          <a:prstGeom prst="ellipse">
            <a:avLst/>
          </a:prstGeom>
          <a:ln w="38100" cap="rnd">
            <a:solidFill>
              <a:schemeClr val="bg2">
                <a:lumMod val="60000"/>
                <a:lumOff val="40000"/>
              </a:schemeClr>
            </a:solidFill>
          </a:ln>
          <a:effectLst>
            <a:outerShdw blurRad="381000" dist="292100" dir="5400000" sx="-80000" sy="-18000" rotWithShape="0">
              <a:srgbClr val="000000">
                <a:alpha val="22000"/>
              </a:srgbClr>
            </a:outerShdw>
          </a:effectLst>
        </p:spPr>
      </p:pic>
      <p:pic>
        <p:nvPicPr>
          <p:cNvPr id="4" name="Picture 3">
            <a:extLst>
              <a:ext uri="{FF2B5EF4-FFF2-40B4-BE49-F238E27FC236}">
                <a16:creationId xmlns:a16="http://schemas.microsoft.com/office/drawing/2014/main" id="{8B60C2FD-7DCF-1B2B-48EC-A43FF6BB53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467" y="2764971"/>
            <a:ext cx="4037882" cy="3853543"/>
          </a:xfrm>
          <a:prstGeom prst="ellipse">
            <a:avLst/>
          </a:prstGeom>
          <a:ln w="190500" cap="rnd">
            <a:solidFill>
              <a:schemeClr val="accent2"/>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066712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143327" y="820131"/>
            <a:ext cx="10515600" cy="1143581"/>
          </a:xfrm>
        </p:spPr>
        <p:txBody>
          <a:bodyPr/>
          <a:lstStyle/>
          <a:p>
            <a:r>
              <a:rPr lang="fa-IR" dirty="0" smtClean="0">
                <a:solidFill>
                  <a:schemeClr val="tx2"/>
                </a:solidFill>
                <a:latin typeface="Times New Roman" panose="02020603050405020304" pitchFamily="18" charset="0"/>
                <a:ea typeface="Times New Roman" panose="02020603050405020304" pitchFamily="18" charset="0"/>
              </a:rPr>
              <a:t>اهداف</a:t>
            </a:r>
            <a:r>
              <a:rPr lang="en-US" dirty="0">
                <a:solidFill>
                  <a:schemeClr val="tx2"/>
                </a:solidFill>
                <a:latin typeface="Times New Roman" panose="02020603050405020304" pitchFamily="18" charset="0"/>
                <a:ea typeface="Times New Roman" panose="02020603050405020304" pitchFamily="18" charset="0"/>
              </a:rPr>
              <a:t/>
            </a:r>
            <a:br>
              <a:rPr lang="en-US" dirty="0">
                <a:solidFill>
                  <a:schemeClr val="tx2"/>
                </a:solidFill>
                <a:latin typeface="Times New Roman" panose="02020603050405020304" pitchFamily="18" charset="0"/>
                <a:ea typeface="Times New Roman" panose="02020603050405020304" pitchFamily="18" charset="0"/>
              </a:rPr>
            </a:br>
            <a:endParaRPr lang="en-US" dirty="0">
              <a:solidFill>
                <a:schemeClr val="tx2"/>
              </a:solidFill>
            </a:endParaRPr>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143327" y="2358887"/>
            <a:ext cx="10515600" cy="4499114"/>
          </a:xfrm>
        </p:spPr>
        <p:txBody>
          <a:bodyPr>
            <a:noAutofit/>
          </a:bodyPr>
          <a:lstStyle/>
          <a:p>
            <a:pPr algn="justLow" rtl="1">
              <a:lnSpc>
                <a:spcPct val="115000"/>
              </a:lnSpc>
              <a:spcBef>
                <a:spcPts val="0"/>
              </a:spcBef>
              <a:spcAft>
                <a:spcPts val="0"/>
              </a:spcAft>
            </a:pP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لازم </a:t>
            </a:r>
            <a:r>
              <a:rPr lang="fa-IR" sz="28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است در پایان دوره </a:t>
            </a: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آموزشی بتوانید:</a:t>
            </a:r>
          </a:p>
          <a:p>
            <a:pPr algn="justLow" rtl="1">
              <a:lnSpc>
                <a:spcPct val="115000"/>
              </a:lnSpc>
              <a:spcBef>
                <a:spcPts val="0"/>
              </a:spcBef>
              <a:spcAft>
                <a:spcPts val="0"/>
              </a:spcAft>
            </a:pP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 </a:t>
            </a:r>
            <a:endParaRPr lang="en-US" sz="2800" dirty="0">
              <a:solidFill>
                <a:schemeClr val="tx1"/>
              </a:solidFill>
              <a:latin typeface="Times New Roman" panose="02020603050405020304" pitchFamily="18" charset="0"/>
              <a:ea typeface="Times New Roman" panose="02020603050405020304" pitchFamily="18" charset="0"/>
            </a:endParaRPr>
          </a:p>
          <a:p>
            <a:pPr marL="457200" marR="0" lvl="0" indent="-457200" algn="justLow" rtl="1">
              <a:lnSpc>
                <a:spcPct val="115000"/>
              </a:lnSpc>
              <a:spcBef>
                <a:spcPts val="0"/>
              </a:spcBef>
              <a:spcAft>
                <a:spcPts val="0"/>
              </a:spcAft>
              <a:buClr>
                <a:schemeClr val="tx2">
                  <a:lumMod val="50000"/>
                </a:schemeClr>
              </a:buClr>
              <a:buFont typeface="Wingdings 2" panose="05020102010507070707" pitchFamily="18" charset="2"/>
              <a:buChar char="a"/>
            </a:pP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عوامل سبک زندگی تاثیر گذار بر سلامتی را </a:t>
            </a:r>
            <a:r>
              <a:rPr lang="fa-IR" sz="28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نام </a:t>
            </a: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ببرید</a:t>
            </a:r>
            <a:r>
              <a:rPr lang="fa-IR" sz="28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a:t>
            </a:r>
            <a:endParaRPr lang="en-US" sz="2800" dirty="0">
              <a:solidFill>
                <a:schemeClr val="tx1"/>
              </a:solidFill>
              <a:latin typeface="Times New Roman" panose="02020603050405020304" pitchFamily="18" charset="0"/>
              <a:ea typeface="Times New Roman" panose="02020603050405020304" pitchFamily="18" charset="0"/>
              <a:cs typeface="B Titr" panose="00000700000000000000" pitchFamily="2" charset="-78"/>
            </a:endParaRPr>
          </a:p>
          <a:p>
            <a:pPr marL="457200" marR="0" lvl="0" indent="-457200" algn="justLow" rtl="1">
              <a:lnSpc>
                <a:spcPct val="115000"/>
              </a:lnSpc>
              <a:spcBef>
                <a:spcPts val="0"/>
              </a:spcBef>
              <a:spcAft>
                <a:spcPts val="0"/>
              </a:spcAft>
              <a:buClr>
                <a:schemeClr val="tx2">
                  <a:lumMod val="50000"/>
                </a:schemeClr>
              </a:buClr>
              <a:buFont typeface="Wingdings 2" panose="05020102010507070707" pitchFamily="18" charset="2"/>
              <a:buChar char=""/>
            </a:pP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توصیه‌های </a:t>
            </a:r>
            <a:r>
              <a:rPr lang="fa-IR" sz="28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سبک زندگی مناسب </a:t>
            </a: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برای افراد سالم را بدانید</a:t>
            </a:r>
            <a:r>
              <a:rPr lang="fa-IR" sz="28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a:t>
            </a:r>
            <a:endParaRPr lang="en-US" sz="2800" dirty="0">
              <a:solidFill>
                <a:schemeClr val="tx1"/>
              </a:solidFill>
              <a:latin typeface="Times New Roman" panose="02020603050405020304" pitchFamily="18" charset="0"/>
              <a:ea typeface="Times New Roman" panose="02020603050405020304" pitchFamily="18" charset="0"/>
              <a:cs typeface="B Titr" panose="00000700000000000000" pitchFamily="2" charset="-78"/>
            </a:endParaRPr>
          </a:p>
          <a:p>
            <a:pPr algn="r" rtl="1"/>
            <a:endParaRPr lang="en-US" sz="2800" dirty="0">
              <a:solidFill>
                <a:schemeClr val="tx1"/>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fld id="{294A09A9-5501-47C1-A89A-A340965A2BE2}" type="slidenum">
              <a:rPr lang="en-US" smtClean="0">
                <a:solidFill>
                  <a:srgbClr val="F2F2F2">
                    <a:lumMod val="50000"/>
                  </a:srgbClr>
                </a:solidFill>
              </a:rPr>
              <a:pPr/>
              <a:t>15</a:t>
            </a:fld>
            <a:endParaRPr lang="en-US" dirty="0">
              <a:solidFill>
                <a:srgbClr val="F2F2F2">
                  <a:lumMod val="50000"/>
                </a:srgb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2777378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845" y="924791"/>
            <a:ext cx="9840191" cy="996605"/>
          </a:xfrm>
        </p:spPr>
        <p:txBody>
          <a:bodyPr/>
          <a:lstStyle/>
          <a:p>
            <a:r>
              <a:rPr lang="ar-SA" b="1" dirty="0">
                <a:solidFill>
                  <a:schemeClr val="tx2">
                    <a:lumMod val="75000"/>
                  </a:schemeClr>
                </a:solidFill>
                <a:latin typeface="Calibri" panose="020F0502020204030204" pitchFamily="34" charset="0"/>
                <a:ea typeface="Calibri" panose="020F0502020204030204" pitchFamily="34" charset="0"/>
                <a:cs typeface="B Titr" panose="00000700000000000000" pitchFamily="2" charset="-78"/>
              </a:rPr>
              <a:t>عوامل سبک زندگی در طب ایرانی</a:t>
            </a:r>
            <a:r>
              <a:rPr lang="en-US" sz="4800" dirty="0">
                <a:solidFill>
                  <a:schemeClr val="tx2">
                    <a:lumMod val="75000"/>
                  </a:schemeClr>
                </a:solidFill>
                <a:latin typeface="Calibri" panose="020F0502020204030204" pitchFamily="34" charset="0"/>
                <a:ea typeface="Calibri" panose="020F0502020204030204" pitchFamily="34" charset="0"/>
                <a:cs typeface="Arial" panose="020B0604020202020204" pitchFamily="34" charset="0"/>
              </a:rPr>
              <a:t/>
            </a:r>
            <a:br>
              <a:rPr lang="en-US" sz="4800" dirty="0">
                <a:solidFill>
                  <a:schemeClr val="tx2">
                    <a:lumMod val="75000"/>
                  </a:schemeClr>
                </a:solidFill>
                <a:latin typeface="Calibri" panose="020F0502020204030204" pitchFamily="34" charset="0"/>
                <a:ea typeface="Calibri" panose="020F0502020204030204" pitchFamily="34" charset="0"/>
                <a:cs typeface="Arial" panose="020B0604020202020204" pitchFamily="34" charset="0"/>
              </a:rPr>
            </a:br>
            <a:endParaRPr lang="en-US" dirty="0">
              <a:solidFill>
                <a:schemeClr val="tx2">
                  <a:lumMod val="75000"/>
                </a:schemeClr>
              </a:solidFill>
            </a:endParaRPr>
          </a:p>
        </p:txBody>
      </p:sp>
      <p:sp>
        <p:nvSpPr>
          <p:cNvPr id="3" name="Text Placeholder 2"/>
          <p:cNvSpPr>
            <a:spLocks noGrp="1"/>
          </p:cNvSpPr>
          <p:nvPr>
            <p:ph type="body" idx="1"/>
          </p:nvPr>
        </p:nvSpPr>
        <p:spPr>
          <a:xfrm>
            <a:off x="1" y="2327564"/>
            <a:ext cx="10868890" cy="3906982"/>
          </a:xfrm>
        </p:spPr>
        <p:txBody>
          <a:bodyPr>
            <a:normAutofit lnSpcReduction="10000"/>
          </a:bodyPr>
          <a:lstStyle/>
          <a:p>
            <a:pPr marL="342900" indent="-342900" algn="r" rtl="1">
              <a:buFont typeface="Arial" panose="020B0604020202020204" pitchFamily="34" charset="0"/>
              <a:buChar char="•"/>
            </a:pPr>
            <a:r>
              <a:rPr lang="fa-IR" b="1" dirty="0" smtClean="0">
                <a:solidFill>
                  <a:schemeClr val="tx1"/>
                </a:solidFill>
              </a:rPr>
              <a:t>اهمیت </a:t>
            </a:r>
            <a:r>
              <a:rPr lang="ar-SA" b="1" dirty="0" smtClean="0">
                <a:solidFill>
                  <a:schemeClr val="tx1"/>
                </a:solidFill>
              </a:rPr>
              <a:t>شش </a:t>
            </a:r>
            <a:r>
              <a:rPr lang="ar-SA" b="1" dirty="0">
                <a:solidFill>
                  <a:schemeClr val="tx1"/>
                </a:solidFill>
              </a:rPr>
              <a:t>اصل </a:t>
            </a:r>
            <a:r>
              <a:rPr lang="ar-SA" b="1" dirty="0" smtClean="0">
                <a:solidFill>
                  <a:schemeClr val="tx1"/>
                </a:solidFill>
              </a:rPr>
              <a:t>ضروری</a:t>
            </a:r>
            <a:r>
              <a:rPr lang="fa-IR" b="1" dirty="0" smtClean="0">
                <a:solidFill>
                  <a:schemeClr val="tx1"/>
                </a:solidFill>
              </a:rPr>
              <a:t> سبک زندگی:</a:t>
            </a:r>
            <a:r>
              <a:rPr lang="ar-SA" b="1" dirty="0" smtClean="0">
                <a:solidFill>
                  <a:schemeClr val="tx1"/>
                </a:solidFill>
              </a:rPr>
              <a:t> </a:t>
            </a:r>
            <a:r>
              <a:rPr lang="ar-SA" b="1" dirty="0">
                <a:solidFill>
                  <a:schemeClr val="tx1"/>
                </a:solidFill>
              </a:rPr>
              <a:t>همۀ افراد به طور روزمره با آن برخورد دارند و بدون آنها زندگی مقدور نیست</a:t>
            </a:r>
            <a:r>
              <a:rPr lang="ar-SA" b="1" dirty="0" smtClean="0">
                <a:solidFill>
                  <a:schemeClr val="tx1"/>
                </a:solidFill>
              </a:rPr>
              <a:t>.</a:t>
            </a:r>
            <a:endParaRPr lang="fa-IR" b="1" dirty="0" smtClean="0">
              <a:solidFill>
                <a:schemeClr val="tx1"/>
              </a:solidFill>
            </a:endParaRPr>
          </a:p>
          <a:p>
            <a:pPr marL="342900" indent="-342900" algn="r" rtl="1">
              <a:buFont typeface="Arial" panose="020B0604020202020204" pitchFamily="34" charset="0"/>
              <a:buChar char="•"/>
            </a:pPr>
            <a:r>
              <a:rPr lang="ar-SA" b="1" dirty="0" smtClean="0">
                <a:solidFill>
                  <a:schemeClr val="tx1"/>
                </a:solidFill>
              </a:rPr>
              <a:t> </a:t>
            </a:r>
            <a:r>
              <a:rPr lang="ar-SA" b="1" dirty="0">
                <a:solidFill>
                  <a:schemeClr val="tx1"/>
                </a:solidFill>
              </a:rPr>
              <a:t>مدیریت صحیح این موارد از دیر باز مورد توجه دانشمندان طب سنتی ایران بوده است. </a:t>
            </a:r>
            <a:endParaRPr lang="fa-IR" b="1" dirty="0" smtClean="0">
              <a:solidFill>
                <a:schemeClr val="tx1"/>
              </a:solidFill>
            </a:endParaRPr>
          </a:p>
          <a:p>
            <a:pPr algn="r" rtl="1"/>
            <a:r>
              <a:rPr lang="ar-SA" b="1" dirty="0" smtClean="0">
                <a:solidFill>
                  <a:schemeClr val="tx2">
                    <a:lumMod val="50000"/>
                  </a:schemeClr>
                </a:solidFill>
              </a:rPr>
              <a:t>این </a:t>
            </a:r>
            <a:r>
              <a:rPr lang="ar-SA" b="1" dirty="0">
                <a:solidFill>
                  <a:schemeClr val="tx2">
                    <a:lumMod val="50000"/>
                  </a:schemeClr>
                </a:solidFill>
              </a:rPr>
              <a:t>شش اصل حیاتی عبارتند از:</a:t>
            </a:r>
            <a:endParaRPr lang="en-US" b="1" dirty="0">
              <a:solidFill>
                <a:schemeClr val="tx2">
                  <a:lumMod val="50000"/>
                </a:schemeClr>
              </a:solidFill>
            </a:endParaRPr>
          </a:p>
          <a:p>
            <a:pPr marL="342900" lvl="0" indent="-342900" algn="r" rtl="1">
              <a:buFont typeface="Wingdings 2" panose="05020102010507070707" pitchFamily="18" charset="2"/>
              <a:buChar char="a"/>
            </a:pPr>
            <a:r>
              <a:rPr lang="ar-SA" b="1" dirty="0">
                <a:solidFill>
                  <a:schemeClr val="accent3">
                    <a:lumMod val="50000"/>
                  </a:schemeClr>
                </a:solidFill>
              </a:rPr>
              <a:t>هوا و محیط زیست</a:t>
            </a:r>
            <a:endParaRPr lang="en-US" b="1" dirty="0">
              <a:solidFill>
                <a:schemeClr val="accent3">
                  <a:lumMod val="50000"/>
                </a:schemeClr>
              </a:solidFill>
            </a:endParaRPr>
          </a:p>
          <a:p>
            <a:pPr marL="342900" lvl="0" indent="-342900" algn="r" rtl="1">
              <a:buFont typeface="Wingdings 2" panose="05020102010507070707" pitchFamily="18" charset="2"/>
              <a:buChar char="a"/>
            </a:pPr>
            <a:r>
              <a:rPr lang="ar-SA" b="1" dirty="0">
                <a:solidFill>
                  <a:schemeClr val="accent3">
                    <a:lumMod val="50000"/>
                  </a:schemeClr>
                </a:solidFill>
              </a:rPr>
              <a:t>حرکت و سکون (ورزش و استراحت)</a:t>
            </a:r>
            <a:endParaRPr lang="en-US" b="1" dirty="0">
              <a:solidFill>
                <a:schemeClr val="accent3">
                  <a:lumMod val="50000"/>
                </a:schemeClr>
              </a:solidFill>
            </a:endParaRPr>
          </a:p>
          <a:p>
            <a:pPr marL="342900" lvl="0" indent="-342900" algn="r" rtl="1">
              <a:buFont typeface="Wingdings 2" panose="05020102010507070707" pitchFamily="18" charset="2"/>
              <a:buChar char="a"/>
            </a:pPr>
            <a:r>
              <a:rPr lang="ar-SA" b="1" dirty="0">
                <a:solidFill>
                  <a:schemeClr val="accent3">
                    <a:lumMod val="50000"/>
                  </a:schemeClr>
                </a:solidFill>
              </a:rPr>
              <a:t>خواب و بیداری</a:t>
            </a:r>
            <a:endParaRPr lang="en-US" b="1" dirty="0">
              <a:solidFill>
                <a:schemeClr val="accent3">
                  <a:lumMod val="50000"/>
                </a:schemeClr>
              </a:solidFill>
            </a:endParaRPr>
          </a:p>
          <a:p>
            <a:pPr marL="342900" lvl="0" indent="-342900" algn="r" rtl="1">
              <a:buFont typeface="Wingdings 2" panose="05020102010507070707" pitchFamily="18" charset="2"/>
              <a:buChar char="a"/>
            </a:pPr>
            <a:r>
              <a:rPr lang="ar-SA" b="1" dirty="0">
                <a:solidFill>
                  <a:schemeClr val="accent3">
                    <a:lumMod val="50000"/>
                  </a:schemeClr>
                </a:solidFill>
              </a:rPr>
              <a:t>خوردن و آشامیدن</a:t>
            </a:r>
            <a:endParaRPr lang="en-US" b="1" dirty="0">
              <a:solidFill>
                <a:schemeClr val="accent3">
                  <a:lumMod val="50000"/>
                </a:schemeClr>
              </a:solidFill>
            </a:endParaRPr>
          </a:p>
          <a:p>
            <a:pPr marL="342900" lvl="0" indent="-342900" algn="r" rtl="1">
              <a:buFont typeface="Wingdings 2" panose="05020102010507070707" pitchFamily="18" charset="2"/>
              <a:buChar char="a"/>
            </a:pPr>
            <a:r>
              <a:rPr lang="ar-SA" b="1" dirty="0">
                <a:solidFill>
                  <a:schemeClr val="accent3">
                    <a:lumMod val="50000"/>
                  </a:schemeClr>
                </a:solidFill>
              </a:rPr>
              <a:t>دفع مواد غیر ضروری و حفظ مواد ضروری</a:t>
            </a:r>
            <a:endParaRPr lang="en-US" b="1" dirty="0">
              <a:solidFill>
                <a:schemeClr val="accent3">
                  <a:lumMod val="50000"/>
                </a:schemeClr>
              </a:solidFill>
            </a:endParaRPr>
          </a:p>
          <a:p>
            <a:pPr marL="342900" indent="-342900" algn="r" rtl="1">
              <a:buFont typeface="Wingdings 2" panose="05020102010507070707" pitchFamily="18" charset="2"/>
              <a:buChar char="a"/>
            </a:pPr>
            <a:r>
              <a:rPr lang="ar-SA" b="1" dirty="0">
                <a:solidFill>
                  <a:schemeClr val="accent3">
                    <a:lumMod val="50000"/>
                  </a:schemeClr>
                </a:solidFill>
              </a:rPr>
              <a:t>حالات روحی و روانی</a:t>
            </a:r>
            <a:endParaRPr lang="en-US" b="1" dirty="0">
              <a:solidFill>
                <a:schemeClr val="accent3">
                  <a:lumMod val="50000"/>
                </a:schemeClr>
              </a:solidFill>
            </a:endParaRPr>
          </a:p>
        </p:txBody>
      </p:sp>
      <p:sp>
        <p:nvSpPr>
          <p:cNvPr id="4" name="Slide Number Placeholder 3"/>
          <p:cNvSpPr>
            <a:spLocks noGrp="1"/>
          </p:cNvSpPr>
          <p:nvPr>
            <p:ph type="sldNum" sz="quarter" idx="12"/>
          </p:nvPr>
        </p:nvSpPr>
        <p:spPr/>
        <p:txBody>
          <a:bodyPr/>
          <a:lstStyle/>
          <a:p>
            <a:fld id="{294A09A9-5501-47C1-A89A-A340965A2BE2}" type="slidenum">
              <a:rPr lang="en-US" smtClean="0"/>
              <a:pPr/>
              <a:t>16</a:t>
            </a:fld>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9773"/>
          <a:stretch/>
        </p:blipFill>
        <p:spPr>
          <a:xfrm>
            <a:off x="1475509" y="3371851"/>
            <a:ext cx="3304308" cy="3086099"/>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62257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6529334D-9113-86C1-F36B-D1E1CE6CA9A2}"/>
              </a:ext>
            </a:extLst>
          </p:cNvPr>
          <p:cNvSpPr>
            <a:spLocks noGrp="1"/>
          </p:cNvSpPr>
          <p:nvPr>
            <p:ph type="sldNum" sz="quarter" idx="12"/>
          </p:nvPr>
        </p:nvSpPr>
        <p:spPr/>
        <p:txBody>
          <a:bodyPr/>
          <a:lstStyle/>
          <a:p>
            <a:pPr algn="ctr"/>
            <a:fld id="{4FAB73BC-B049-4115-A692-8D63A059BFB8}" type="slidenum">
              <a:rPr lang="en-US" smtClean="0">
                <a:solidFill>
                  <a:schemeClr val="bg2">
                    <a:lumMod val="50000"/>
                  </a:schemeClr>
                </a:solidFill>
              </a:rPr>
              <a:pPr algn="ctr"/>
              <a:t>17</a:t>
            </a:fld>
            <a:endParaRPr lang="en-US" dirty="0">
              <a:solidFill>
                <a:schemeClr val="bg2">
                  <a:lumMod val="50000"/>
                </a:schemeClr>
              </a:solidFill>
            </a:endParaRPr>
          </a:p>
        </p:txBody>
      </p:sp>
      <p:sp>
        <p:nvSpPr>
          <p:cNvPr id="6" name="Subtitle 5"/>
          <p:cNvSpPr>
            <a:spLocks noGrp="1"/>
          </p:cNvSpPr>
          <p:nvPr>
            <p:ph type="subTitle" idx="1"/>
          </p:nvPr>
        </p:nvSpPr>
        <p:spPr>
          <a:xfrm>
            <a:off x="10668000" y="1253048"/>
            <a:ext cx="1186543" cy="1309255"/>
          </a:xfrm>
        </p:spPr>
        <p:txBody>
          <a:bodyPr>
            <a:normAutofit/>
          </a:bodyPr>
          <a:lstStyle/>
          <a:p>
            <a:r>
              <a:rPr lang="fa-IR" sz="6000" dirty="0" smtClean="0">
                <a:cs typeface="B Titr" panose="00000700000000000000" pitchFamily="2" charset="-78"/>
              </a:rPr>
              <a:t>1</a:t>
            </a:r>
            <a:endParaRPr lang="en-US" sz="6000" dirty="0">
              <a:cs typeface="B Titr" panose="00000700000000000000" pitchFamily="2" charset="-78"/>
            </a:endParaRPr>
          </a:p>
        </p:txBody>
      </p:sp>
      <p:pic>
        <p:nvPicPr>
          <p:cNvPr id="9" name="Picture 8">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0449" y="5016716"/>
            <a:ext cx="1414772" cy="1456215"/>
          </a:xfrm>
          <a:prstGeom prst="ellipse">
            <a:avLst/>
          </a:prstGeom>
          <a:ln w="63500" cap="rnd">
            <a:solidFill>
              <a:schemeClr val="bg2">
                <a:lumMod val="40000"/>
                <a:lumOff val="60000"/>
              </a:schemeClr>
            </a:solidFill>
          </a:ln>
          <a:effectLst>
            <a:outerShdw blurRad="381000" dist="292100" dir="5400000" sx="-80000" sy="-18000" rotWithShape="0">
              <a:srgbClr val="000000">
                <a:alpha val="22000"/>
              </a:srgbClr>
            </a:outerShdw>
          </a:effectLst>
        </p:spPr>
      </p:pic>
      <p:sp>
        <p:nvSpPr>
          <p:cNvPr id="15" name="Title 1">
            <a:extLst>
              <a:ext uri="{FF2B5EF4-FFF2-40B4-BE49-F238E27FC236}">
                <a16:creationId xmlns:a16="http://schemas.microsoft.com/office/drawing/2014/main" id="{27A6F7BB-30A8-4980-AD4A-2FB0B53FA6C9}"/>
              </a:ext>
            </a:extLst>
          </p:cNvPr>
          <p:cNvSpPr>
            <a:spLocks noGrp="1"/>
          </p:cNvSpPr>
          <p:nvPr>
            <p:ph type="ctrTitle"/>
          </p:nvPr>
        </p:nvSpPr>
        <p:spPr>
          <a:xfrm>
            <a:off x="365759" y="2166364"/>
            <a:ext cx="9579519" cy="1739347"/>
          </a:xfrm>
        </p:spPr>
        <p:txBody>
          <a:bodyPr>
            <a:normAutofit/>
          </a:bodyPr>
          <a:lstStyle/>
          <a:p>
            <a:pPr algn="ctr" rtl="1">
              <a:lnSpc>
                <a:spcPct val="115000"/>
              </a:lnSpc>
              <a:spcBef>
                <a:spcPts val="0"/>
              </a:spcBef>
              <a:spcAft>
                <a:spcPts val="0"/>
              </a:spcAft>
            </a:pPr>
            <a:r>
              <a:rPr lang="fa-IR" sz="4000" dirty="0">
                <a:solidFill>
                  <a:schemeClr val="bg2">
                    <a:lumMod val="50000"/>
                  </a:schemeClr>
                </a:solidFill>
                <a:latin typeface="Times New Roman" panose="02020603050405020304" pitchFamily="18" charset="0"/>
                <a:ea typeface="Times New Roman" panose="02020603050405020304" pitchFamily="18" charset="0"/>
              </a:rPr>
              <a:t>مراقبت از نظر هوا و محیط زیست</a:t>
            </a:r>
            <a:endParaRPr lang="en-US" sz="4000" dirty="0">
              <a:solidFill>
                <a:schemeClr val="bg2">
                  <a:lumMod val="50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59308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143327" y="820131"/>
            <a:ext cx="10515600" cy="1143581"/>
          </a:xfrm>
        </p:spPr>
        <p:txBody>
          <a:bodyPr/>
          <a:lstStyle/>
          <a:p>
            <a:r>
              <a:rPr lang="fa-IR" dirty="0" smtClean="0">
                <a:solidFill>
                  <a:schemeClr val="tx2"/>
                </a:solidFill>
                <a:latin typeface="Times New Roman" panose="02020603050405020304" pitchFamily="18" charset="0"/>
                <a:ea typeface="Times New Roman" panose="02020603050405020304" pitchFamily="18" charset="0"/>
              </a:rPr>
              <a:t>اهداف</a:t>
            </a:r>
            <a:r>
              <a:rPr lang="en-US" dirty="0">
                <a:solidFill>
                  <a:schemeClr val="tx2"/>
                </a:solidFill>
                <a:latin typeface="Times New Roman" panose="02020603050405020304" pitchFamily="18" charset="0"/>
                <a:ea typeface="Times New Roman" panose="02020603050405020304" pitchFamily="18" charset="0"/>
              </a:rPr>
              <a:t/>
            </a:r>
            <a:br>
              <a:rPr lang="en-US" dirty="0">
                <a:solidFill>
                  <a:schemeClr val="tx2"/>
                </a:solidFill>
                <a:latin typeface="Times New Roman" panose="02020603050405020304" pitchFamily="18" charset="0"/>
                <a:ea typeface="Times New Roman" panose="02020603050405020304" pitchFamily="18" charset="0"/>
              </a:rPr>
            </a:br>
            <a:endParaRPr lang="en-US" dirty="0">
              <a:solidFill>
                <a:schemeClr val="tx2"/>
              </a:solidFill>
            </a:endParaRPr>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143327" y="2358887"/>
            <a:ext cx="10515600" cy="4499114"/>
          </a:xfrm>
        </p:spPr>
        <p:txBody>
          <a:bodyPr>
            <a:noAutofit/>
          </a:bodyPr>
          <a:lstStyle/>
          <a:p>
            <a:pPr algn="justLow" rtl="1">
              <a:lnSpc>
                <a:spcPct val="115000"/>
              </a:lnSpc>
              <a:spcBef>
                <a:spcPts val="0"/>
              </a:spcBef>
              <a:spcAft>
                <a:spcPts val="0"/>
              </a:spcAft>
            </a:pP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لازم </a:t>
            </a:r>
            <a:r>
              <a:rPr lang="fa-IR" sz="28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است در پایان دوره </a:t>
            </a: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آموزشی بتوانید:</a:t>
            </a:r>
          </a:p>
          <a:p>
            <a:pPr algn="justLow" rtl="1">
              <a:lnSpc>
                <a:spcPct val="115000"/>
              </a:lnSpc>
              <a:spcBef>
                <a:spcPts val="0"/>
              </a:spcBef>
              <a:spcAft>
                <a:spcPts val="0"/>
              </a:spcAft>
            </a:pP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 </a:t>
            </a:r>
            <a:endParaRPr lang="en-US" sz="2800" dirty="0">
              <a:solidFill>
                <a:schemeClr val="tx1"/>
              </a:solidFill>
              <a:latin typeface="Times New Roman" panose="02020603050405020304" pitchFamily="18" charset="0"/>
              <a:ea typeface="Times New Roman" panose="02020603050405020304" pitchFamily="18" charset="0"/>
            </a:endParaRPr>
          </a:p>
          <a:p>
            <a:pPr marL="457200" marR="0" lvl="0" indent="-457200" algn="justLow" rtl="1">
              <a:lnSpc>
                <a:spcPct val="115000"/>
              </a:lnSpc>
              <a:spcBef>
                <a:spcPts val="0"/>
              </a:spcBef>
              <a:spcAft>
                <a:spcPts val="0"/>
              </a:spcAft>
              <a:buClr>
                <a:schemeClr val="tx2">
                  <a:lumMod val="50000"/>
                </a:schemeClr>
              </a:buClr>
              <a:buFont typeface="Wingdings 2" panose="05020102010507070707" pitchFamily="18" charset="2"/>
              <a:buChar char="a"/>
            </a:pP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عوامل </a:t>
            </a:r>
            <a:r>
              <a:rPr lang="fa-IR" sz="28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تأثیر گذار بر هوا را نام </a:t>
            </a: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ببرید</a:t>
            </a:r>
            <a:r>
              <a:rPr lang="fa-IR" sz="28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a:t>
            </a:r>
            <a:endParaRPr lang="en-US" sz="2800" dirty="0">
              <a:solidFill>
                <a:schemeClr val="tx1"/>
              </a:solidFill>
              <a:latin typeface="Times New Roman" panose="02020603050405020304" pitchFamily="18" charset="0"/>
              <a:ea typeface="Times New Roman" panose="02020603050405020304" pitchFamily="18" charset="0"/>
              <a:cs typeface="B Titr" panose="00000700000000000000" pitchFamily="2" charset="-78"/>
            </a:endParaRPr>
          </a:p>
          <a:p>
            <a:pPr marL="457200" marR="0" lvl="0" indent="-457200" algn="justLow" rtl="1">
              <a:lnSpc>
                <a:spcPct val="115000"/>
              </a:lnSpc>
              <a:spcBef>
                <a:spcPts val="0"/>
              </a:spcBef>
              <a:spcAft>
                <a:spcPts val="0"/>
              </a:spcAft>
              <a:buClr>
                <a:schemeClr val="tx2">
                  <a:lumMod val="50000"/>
                </a:schemeClr>
              </a:buClr>
              <a:buFont typeface="Wingdings 2" panose="05020102010507070707" pitchFamily="18" charset="2"/>
              <a:buChar char=""/>
            </a:pP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توصیه‌های </a:t>
            </a:r>
            <a:r>
              <a:rPr lang="fa-IR" sz="28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مناسب </a:t>
            </a: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در زمان </a:t>
            </a:r>
            <a:r>
              <a:rPr lang="fa-IR" sz="28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آلودگی هوا را </a:t>
            </a: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بدانید</a:t>
            </a:r>
            <a:r>
              <a:rPr lang="fa-IR" sz="28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a:t>
            </a:r>
            <a:endParaRPr lang="en-US" sz="2800" dirty="0">
              <a:solidFill>
                <a:schemeClr val="tx1"/>
              </a:solidFill>
              <a:latin typeface="Times New Roman" panose="02020603050405020304" pitchFamily="18" charset="0"/>
              <a:ea typeface="Times New Roman" panose="02020603050405020304" pitchFamily="18" charset="0"/>
              <a:cs typeface="B Titr" panose="00000700000000000000" pitchFamily="2" charset="-78"/>
            </a:endParaRPr>
          </a:p>
          <a:p>
            <a:pPr algn="r" rtl="1"/>
            <a:endParaRPr lang="en-US" sz="2800" dirty="0">
              <a:solidFill>
                <a:schemeClr val="tx1"/>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pPr algn="ctr"/>
            <a:fld id="{294A09A9-5501-47C1-A89A-A340965A2BE2}" type="slidenum">
              <a:rPr lang="en-US" smtClean="0">
                <a:solidFill>
                  <a:schemeClr val="bg2">
                    <a:lumMod val="50000"/>
                  </a:schemeClr>
                </a:solidFill>
              </a:rPr>
              <a:pPr algn="ctr"/>
              <a:t>18</a:t>
            </a:fld>
            <a:endParaRPr lang="en-US" dirty="0">
              <a:solidFill>
                <a:schemeClr val="bg2">
                  <a:lumMod val="50000"/>
                </a:scheme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27152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40145" y="594220"/>
            <a:ext cx="10515600" cy="1143581"/>
          </a:xfrm>
        </p:spPr>
        <p:txBody>
          <a:bodyPr/>
          <a:lstStyle/>
          <a:p>
            <a:r>
              <a:rPr lang="ar-SA">
                <a:solidFill>
                  <a:schemeClr val="tx2">
                    <a:lumMod val="50000"/>
                  </a:schemeClr>
                </a:solidFill>
              </a:rPr>
              <a:t>هوا</a:t>
            </a:r>
            <a:endParaRPr lang="en-US" dirty="0"/>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143327" y="2358887"/>
            <a:ext cx="10515600" cy="4499114"/>
          </a:xfrm>
        </p:spPr>
        <p:txBody>
          <a:bodyPr>
            <a:noAutofit/>
          </a:bodyPr>
          <a:lstStyle/>
          <a:p>
            <a:pPr marL="457200" indent="-457200" algn="r" rtl="1">
              <a:lnSpc>
                <a:spcPct val="150000"/>
              </a:lnSpc>
              <a:buClr>
                <a:schemeClr val="tx2">
                  <a:lumMod val="50000"/>
                </a:schemeClr>
              </a:buClr>
              <a:buFont typeface="Wingdings 2" panose="05020102010507070707" pitchFamily="18" charset="2"/>
              <a:buChar char="a"/>
            </a:pPr>
            <a:r>
              <a:rPr lang="ar-SA" sz="2800" dirty="0">
                <a:solidFill>
                  <a:schemeClr val="tx2">
                    <a:lumMod val="50000"/>
                  </a:schemeClr>
                </a:solidFill>
              </a:rPr>
              <a:t>یکی از مهم‌ترین اجزای محیط زیست ، هوای پیرامون </a:t>
            </a:r>
            <a:r>
              <a:rPr lang="ar-SA" sz="2800" dirty="0" smtClean="0">
                <a:solidFill>
                  <a:schemeClr val="tx2">
                    <a:lumMod val="50000"/>
                  </a:schemeClr>
                </a:solidFill>
              </a:rPr>
              <a:t>ماست.</a:t>
            </a:r>
            <a:endParaRPr lang="en-US" sz="2800" dirty="0" smtClean="0">
              <a:solidFill>
                <a:schemeClr val="tx2">
                  <a:lumMod val="50000"/>
                </a:schemeClr>
              </a:solidFill>
            </a:endParaRPr>
          </a:p>
          <a:p>
            <a:pPr marL="457200" indent="-457200" algn="r" rtl="1">
              <a:lnSpc>
                <a:spcPct val="150000"/>
              </a:lnSpc>
              <a:buClr>
                <a:schemeClr val="tx2">
                  <a:lumMod val="50000"/>
                </a:schemeClr>
              </a:buClr>
              <a:buFont typeface="Wingdings 2" panose="05020102010507070707" pitchFamily="18" charset="2"/>
              <a:buChar char="a"/>
            </a:pPr>
            <a:r>
              <a:rPr lang="ar-SA" sz="2800" dirty="0" smtClean="0">
                <a:solidFill>
                  <a:schemeClr val="tx2">
                    <a:lumMod val="50000"/>
                  </a:schemeClr>
                </a:solidFill>
              </a:rPr>
              <a:t>هماهنگی </a:t>
            </a:r>
            <a:r>
              <a:rPr lang="ar-SA" sz="2800" dirty="0">
                <a:solidFill>
                  <a:schemeClr val="tx2">
                    <a:lumMod val="50000"/>
                  </a:schemeClr>
                </a:solidFill>
              </a:rPr>
              <a:t>بدن با هوای محیط </a:t>
            </a:r>
            <a:endParaRPr lang="fa-IR" sz="2800" dirty="0" smtClean="0">
              <a:solidFill>
                <a:schemeClr val="tx2">
                  <a:lumMod val="50000"/>
                </a:schemeClr>
              </a:solidFill>
            </a:endParaRPr>
          </a:p>
          <a:p>
            <a:pPr marL="457200" indent="-457200" algn="r" rtl="1">
              <a:lnSpc>
                <a:spcPct val="150000"/>
              </a:lnSpc>
              <a:buClr>
                <a:schemeClr val="tx2">
                  <a:lumMod val="50000"/>
                </a:schemeClr>
              </a:buClr>
              <a:buFont typeface="Wingdings 2" panose="05020102010507070707" pitchFamily="18" charset="2"/>
              <a:buChar char="a"/>
            </a:pPr>
            <a:r>
              <a:rPr lang="ar-SA" sz="2800" dirty="0" smtClean="0">
                <a:solidFill>
                  <a:schemeClr val="tx2">
                    <a:lumMod val="50000"/>
                  </a:schemeClr>
                </a:solidFill>
              </a:rPr>
              <a:t> </a:t>
            </a:r>
            <a:r>
              <a:rPr lang="ar-SA" sz="2800" dirty="0">
                <a:solidFill>
                  <a:schemeClr val="tx2">
                    <a:lumMod val="50000"/>
                  </a:schemeClr>
                </a:solidFill>
              </a:rPr>
              <a:t>رعایت توصیه‌های مربوط به آن به حفظ سلامتی کمک می‌کند</a:t>
            </a:r>
            <a:r>
              <a:rPr lang="ar-SA" sz="2800" dirty="0" smtClean="0">
                <a:solidFill>
                  <a:schemeClr val="tx2">
                    <a:lumMod val="50000"/>
                  </a:schemeClr>
                </a:solidFill>
              </a:rPr>
              <a:t>.</a:t>
            </a:r>
            <a:endParaRPr lang="en-US" sz="2800" dirty="0">
              <a:solidFill>
                <a:schemeClr val="tx2">
                  <a:lumMod val="50000"/>
                </a:schemeClr>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pPr algn="ctr"/>
            <a:fld id="{294A09A9-5501-47C1-A89A-A340965A2BE2}" type="slidenum">
              <a:rPr lang="en-US" smtClean="0">
                <a:solidFill>
                  <a:schemeClr val="bg2">
                    <a:lumMod val="50000"/>
                  </a:schemeClr>
                </a:solidFill>
              </a:rPr>
              <a:pPr algn="ctr"/>
              <a:t>19</a:t>
            </a:fld>
            <a:endParaRPr lang="en-US" dirty="0">
              <a:solidFill>
                <a:schemeClr val="bg2">
                  <a:lumMod val="50000"/>
                </a:scheme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6" name="Picture 5">
            <a:extLst>
              <a:ext uri="{FF2B5EF4-FFF2-40B4-BE49-F238E27FC236}">
                <a16:creationId xmlns:a16="http://schemas.microsoft.com/office/drawing/2014/main" id="{EDAFDA6C-F3D6-A293-114A-75BEE8228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196" y="2623457"/>
            <a:ext cx="2802444" cy="1687285"/>
          </a:xfrm>
          <a:prstGeom prst="round2DiagRect">
            <a:avLst>
              <a:gd name="adj1" fmla="val 16667"/>
              <a:gd name="adj2" fmla="val 0"/>
            </a:avLst>
          </a:prstGeom>
          <a:ln w="88900" cap="sq">
            <a:solidFill>
              <a:schemeClr val="tx2">
                <a:lumMod val="60000"/>
                <a:lumOff val="40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029171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3E7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D2CFC-3C17-4FE5-BF16-A4DEA7DF726F}"/>
              </a:ext>
            </a:extLst>
          </p:cNvPr>
          <p:cNvSpPr>
            <a:spLocks noGrp="1"/>
          </p:cNvSpPr>
          <p:nvPr>
            <p:ph type="ctrTitle"/>
          </p:nvPr>
        </p:nvSpPr>
        <p:spPr/>
        <p:txBody>
          <a:bodyPr/>
          <a:lstStyle/>
          <a:p>
            <a:r>
              <a:rPr lang="fa-IR" dirty="0"/>
              <a:t>.</a:t>
            </a:r>
            <a:br>
              <a:rPr lang="fa-IR" dirty="0"/>
            </a:br>
            <a:endParaRPr lang="en-US" dirty="0"/>
          </a:p>
        </p:txBody>
      </p:sp>
      <p:sp>
        <p:nvSpPr>
          <p:cNvPr id="5" name="Title 1">
            <a:extLst>
              <a:ext uri="{FF2B5EF4-FFF2-40B4-BE49-F238E27FC236}">
                <a16:creationId xmlns:a16="http://schemas.microsoft.com/office/drawing/2014/main" id="{51DF3D98-3C30-4CFC-8643-C81E829C8C25}"/>
              </a:ext>
            </a:extLst>
          </p:cNvPr>
          <p:cNvSpPr txBox="1">
            <a:spLocks/>
          </p:cNvSpPr>
          <p:nvPr/>
        </p:nvSpPr>
        <p:spPr>
          <a:xfrm>
            <a:off x="3751120" y="2379519"/>
            <a:ext cx="4717472" cy="2088572"/>
          </a:xfrm>
          <a:prstGeom prst="rect">
            <a:avLst/>
          </a:prstGeom>
        </p:spPr>
        <p:txBody>
          <a:bodyPr vert="horz" lIns="91440" tIns="45720" rIns="91440" bIns="45720" rtlCol="0" anchor="b">
            <a:normAutofit fontScale="47500" lnSpcReduction="20000"/>
          </a:bodyPr>
          <a:lstStyle>
            <a:lvl1pPr algn="ctr" defTabSz="914400" rtl="0" eaLnBrk="1" latinLnBrk="0" hangingPunct="1">
              <a:lnSpc>
                <a:spcPct val="90000"/>
              </a:lnSpc>
              <a:spcBef>
                <a:spcPct val="0"/>
              </a:spcBef>
              <a:buNone/>
              <a:defRPr sz="4600" kern="1200">
                <a:solidFill>
                  <a:schemeClr val="accent3"/>
                </a:solidFill>
                <a:latin typeface="+mj-lt"/>
                <a:ea typeface="+mj-ea"/>
                <a:cs typeface="+mj-cs"/>
              </a:defRPr>
            </a:lvl1pPr>
          </a:lstStyle>
          <a:p>
            <a:pPr rtl="1">
              <a:lnSpc>
                <a:spcPct val="170000"/>
              </a:lnSpc>
              <a:spcBef>
                <a:spcPts val="0"/>
              </a:spcBef>
              <a:spcAft>
                <a:spcPts val="800"/>
              </a:spcAft>
            </a:pPr>
            <a:r>
              <a:rPr lang="fa-IR" sz="6000" dirty="0" smtClean="0">
                <a:solidFill>
                  <a:schemeClr val="tx1"/>
                </a:solidFill>
                <a:latin typeface="Calibri" panose="020F0502020204030204" pitchFamily="34" charset="0"/>
                <a:ea typeface="Calibri" panose="020F0502020204030204" pitchFamily="34" charset="0"/>
                <a:cs typeface="B Titr" panose="00000700000000000000" pitchFamily="2" charset="-78"/>
              </a:rPr>
              <a:t>آشنایی با سبک زندگی سالم</a:t>
            </a:r>
          </a:p>
          <a:p>
            <a:pPr rtl="1">
              <a:lnSpc>
                <a:spcPct val="170000"/>
              </a:lnSpc>
              <a:spcBef>
                <a:spcPts val="0"/>
              </a:spcBef>
              <a:spcAft>
                <a:spcPts val="800"/>
              </a:spcAft>
            </a:pPr>
            <a:r>
              <a:rPr lang="fa-IR" sz="6000" dirty="0" smtClean="0">
                <a:solidFill>
                  <a:schemeClr val="tx1"/>
                </a:solidFill>
                <a:latin typeface="Calibri" panose="020F0502020204030204" pitchFamily="34" charset="0"/>
                <a:ea typeface="Calibri" panose="020F0502020204030204" pitchFamily="34" charset="0"/>
                <a:cs typeface="B Titr" panose="00000700000000000000" pitchFamily="2" charset="-78"/>
              </a:rPr>
              <a:t>بر اساس آموزه‌های طب ایرانی</a:t>
            </a:r>
            <a:r>
              <a:rPr lang="en-US" sz="2800" dirty="0" smtClean="0">
                <a:solidFill>
                  <a:schemeClr val="tx1"/>
                </a:solidFill>
                <a:latin typeface="Calibri" panose="020F0502020204030204" pitchFamily="34" charset="0"/>
                <a:ea typeface="Calibri" panose="020F0502020204030204" pitchFamily="34" charset="0"/>
                <a:cs typeface="Arial" panose="020B0604020202020204" pitchFamily="34" charset="0"/>
              </a:rPr>
              <a:t/>
            </a:r>
            <a:br>
              <a:rPr lang="en-US" sz="2800" dirty="0" smtClean="0">
                <a:solidFill>
                  <a:schemeClr val="tx1"/>
                </a:solidFill>
                <a:latin typeface="Calibri" panose="020F0502020204030204" pitchFamily="34" charset="0"/>
                <a:ea typeface="Calibri" panose="020F0502020204030204" pitchFamily="34" charset="0"/>
                <a:cs typeface="Arial" panose="020B0604020202020204" pitchFamily="34" charset="0"/>
              </a:rPr>
            </a:br>
            <a:endParaRPr lang="en-US" dirty="0">
              <a:solidFill>
                <a:schemeClr val="tx1"/>
              </a:solidFill>
            </a:endParaRPr>
          </a:p>
        </p:txBody>
      </p:sp>
      <p:sp>
        <p:nvSpPr>
          <p:cNvPr id="6" name="Subtitle 2">
            <a:extLst>
              <a:ext uri="{FF2B5EF4-FFF2-40B4-BE49-F238E27FC236}">
                <a16:creationId xmlns:a16="http://schemas.microsoft.com/office/drawing/2014/main" id="{A068D447-28D3-4F5F-B2DC-FD67E9015868}"/>
              </a:ext>
            </a:extLst>
          </p:cNvPr>
          <p:cNvSpPr txBox="1">
            <a:spLocks/>
          </p:cNvSpPr>
          <p:nvPr/>
        </p:nvSpPr>
        <p:spPr>
          <a:xfrm>
            <a:off x="3844636" y="4540827"/>
            <a:ext cx="4517247" cy="146754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rgbClr val="73292A"/>
              </a:buClr>
              <a:buFont typeface="Arial" panose="020B0604020202020204" pitchFamily="34" charset="0"/>
              <a:buNone/>
              <a:defRPr sz="2400" kern="1200">
                <a:solidFill>
                  <a:schemeClr val="accent3"/>
                </a:solidFill>
                <a:latin typeface="+mn-lt"/>
                <a:ea typeface="+mn-ea"/>
                <a:cs typeface="+mn-cs"/>
              </a:defRPr>
            </a:lvl1pPr>
            <a:lvl2pPr marL="457200" indent="0" algn="ctr" defTabSz="914400" rtl="0" eaLnBrk="1" latinLnBrk="0" hangingPunct="1">
              <a:lnSpc>
                <a:spcPct val="90000"/>
              </a:lnSpc>
              <a:spcBef>
                <a:spcPts val="500"/>
              </a:spcBef>
              <a:buClr>
                <a:srgbClr val="73292A"/>
              </a:buClr>
              <a:buFont typeface="Arial" panose="020B0604020202020204" pitchFamily="34" charset="0"/>
              <a:buNone/>
              <a:defRPr sz="2000" kern="1200">
                <a:solidFill>
                  <a:schemeClr val="accent3"/>
                </a:solidFill>
                <a:latin typeface="+mn-lt"/>
                <a:ea typeface="+mn-ea"/>
                <a:cs typeface="+mn-cs"/>
              </a:defRPr>
            </a:lvl2pPr>
            <a:lvl3pPr marL="914400" indent="0" algn="ctr" defTabSz="914400" rtl="0" eaLnBrk="1" latinLnBrk="0" hangingPunct="1">
              <a:lnSpc>
                <a:spcPct val="90000"/>
              </a:lnSpc>
              <a:spcBef>
                <a:spcPts val="500"/>
              </a:spcBef>
              <a:buClr>
                <a:srgbClr val="73292A"/>
              </a:buClr>
              <a:buFont typeface="Arial" panose="020B0604020202020204" pitchFamily="34" charset="0"/>
              <a:buNone/>
              <a:defRPr sz="1800" kern="1200">
                <a:solidFill>
                  <a:schemeClr val="accent3"/>
                </a:solidFill>
                <a:latin typeface="+mn-lt"/>
                <a:ea typeface="+mn-ea"/>
                <a:cs typeface="+mn-cs"/>
              </a:defRPr>
            </a:lvl3pPr>
            <a:lvl4pPr marL="1371600" indent="0" algn="ctr" defTabSz="914400" rtl="0" eaLnBrk="1" latinLnBrk="0" hangingPunct="1">
              <a:lnSpc>
                <a:spcPct val="90000"/>
              </a:lnSpc>
              <a:spcBef>
                <a:spcPts val="500"/>
              </a:spcBef>
              <a:buClr>
                <a:srgbClr val="73292A"/>
              </a:buClr>
              <a:buFont typeface="Arial" panose="020B0604020202020204" pitchFamily="34" charset="0"/>
              <a:buNone/>
              <a:defRPr sz="1600" kern="1200">
                <a:solidFill>
                  <a:schemeClr val="accent3"/>
                </a:solidFill>
                <a:latin typeface="+mn-lt"/>
                <a:ea typeface="+mn-ea"/>
                <a:cs typeface="+mn-cs"/>
              </a:defRPr>
            </a:lvl4pPr>
            <a:lvl5pPr marL="1828800" indent="0" algn="ctr" defTabSz="914400" rtl="0" eaLnBrk="1" latinLnBrk="0" hangingPunct="1">
              <a:lnSpc>
                <a:spcPct val="90000"/>
              </a:lnSpc>
              <a:spcBef>
                <a:spcPts val="500"/>
              </a:spcBef>
              <a:buClr>
                <a:srgbClr val="73292A"/>
              </a:buClr>
              <a:buFont typeface="Arial" panose="020B0604020202020204" pitchFamily="34" charset="0"/>
              <a:buNone/>
              <a:defRPr sz="1600" kern="1200">
                <a:solidFill>
                  <a:schemeClr val="accent3"/>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ar-SA" sz="1800" b="1" smtClean="0">
                <a:ln w="0"/>
                <a:solidFill>
                  <a:schemeClr val="tx1"/>
                </a:solidFill>
                <a:cs typeface="B Nazanin" panose="00000400000000000000" pitchFamily="2" charset="-78"/>
              </a:rPr>
              <a:t>ویژه</a:t>
            </a:r>
            <a:r>
              <a:rPr lang="fa-IR" sz="1800" b="1" smtClean="0">
                <a:ln w="0"/>
                <a:solidFill>
                  <a:schemeClr val="tx1"/>
                </a:solidFill>
                <a:cs typeface="B Nazanin" panose="00000400000000000000" pitchFamily="2" charset="-78"/>
              </a:rPr>
              <a:t> مربیان بهورزی و کارشناسان سلامت خانواده</a:t>
            </a:r>
            <a:endParaRPr lang="en-US" sz="1800" b="1" dirty="0">
              <a:ln w="0"/>
              <a:solidFill>
                <a:schemeClr val="tx1"/>
              </a:solidFill>
              <a:cs typeface="B Nazanin" panose="00000400000000000000" pitchFamily="2" charset="-78"/>
            </a:endParaRPr>
          </a:p>
        </p:txBody>
      </p:sp>
      <p:pic>
        <p:nvPicPr>
          <p:cNvPr id="8" name="Picture 7">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5226" y="931211"/>
            <a:ext cx="1273299" cy="1310598"/>
          </a:xfrm>
          <a:prstGeom prst="rect">
            <a:avLst/>
          </a:prstGeom>
          <a:noFill/>
        </p:spPr>
      </p:pic>
    </p:spTree>
    <p:extLst>
      <p:ext uri="{BB962C8B-B14F-4D97-AF65-F5344CB8AC3E}">
        <p14:creationId xmlns:p14="http://schemas.microsoft.com/office/powerpoint/2010/main" val="32462185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143327" y="820131"/>
            <a:ext cx="10515600" cy="1143581"/>
          </a:xfrm>
        </p:spPr>
        <p:txBody>
          <a:bodyPr/>
          <a:lstStyle/>
          <a:p>
            <a:r>
              <a:rPr lang="ar-SA" dirty="0">
                <a:solidFill>
                  <a:schemeClr val="tx2">
                    <a:lumMod val="50000"/>
                  </a:schemeClr>
                </a:solidFill>
              </a:rPr>
              <a:t>نقش هوای سالم</a:t>
            </a:r>
            <a:br>
              <a:rPr lang="ar-SA" dirty="0">
                <a:solidFill>
                  <a:schemeClr val="tx2">
                    <a:lumMod val="50000"/>
                  </a:schemeClr>
                </a:solidFill>
              </a:rPr>
            </a:br>
            <a:endParaRPr lang="en-US" dirty="0"/>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6660573" y="2850775"/>
            <a:ext cx="4989958" cy="4007225"/>
          </a:xfrm>
        </p:spPr>
        <p:txBody>
          <a:bodyPr>
            <a:noAutofit/>
          </a:bodyPr>
          <a:lstStyle/>
          <a:p>
            <a:pPr marL="457200" indent="-457200" algn="r" rtl="1">
              <a:lnSpc>
                <a:spcPct val="150000"/>
              </a:lnSpc>
              <a:buClr>
                <a:schemeClr val="tx2">
                  <a:lumMod val="50000"/>
                </a:schemeClr>
              </a:buClr>
              <a:buFont typeface="Wingdings 2" panose="05020102010507070707" pitchFamily="18" charset="2"/>
              <a:buChar char="a"/>
            </a:pPr>
            <a:r>
              <a:rPr lang="ar-SA" sz="2800" dirty="0">
                <a:solidFill>
                  <a:schemeClr val="tx2">
                    <a:lumMod val="50000"/>
                  </a:schemeClr>
                </a:solidFill>
              </a:rPr>
              <a:t>با شناخت شرایط آب و هوایی و تغییرات ناشی از فصل‌های مختلف می‌توان محیط مناسبی برای سلامتی خود فراهم کرد</a:t>
            </a:r>
            <a:r>
              <a:rPr lang="ar-SA" sz="2800" dirty="0" smtClean="0">
                <a:solidFill>
                  <a:schemeClr val="tx2">
                    <a:lumMod val="50000"/>
                  </a:schemeClr>
                </a:solidFill>
              </a:rPr>
              <a:t>.</a:t>
            </a:r>
            <a:endParaRPr lang="ar-SA" sz="2800" dirty="0">
              <a:solidFill>
                <a:schemeClr val="tx2">
                  <a:lumMod val="50000"/>
                </a:schemeClr>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pPr algn="ctr"/>
            <a:fld id="{294A09A9-5501-47C1-A89A-A340965A2BE2}" type="slidenum">
              <a:rPr lang="en-US" smtClean="0">
                <a:solidFill>
                  <a:schemeClr val="bg2">
                    <a:lumMod val="50000"/>
                  </a:schemeClr>
                </a:solidFill>
              </a:rPr>
              <a:pPr algn="ctr"/>
              <a:t>20</a:t>
            </a:fld>
            <a:endParaRPr lang="en-US" dirty="0">
              <a:solidFill>
                <a:schemeClr val="bg2">
                  <a:lumMod val="50000"/>
                </a:scheme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45013"/>
          <a:stretch/>
        </p:blipFill>
        <p:spPr>
          <a:xfrm>
            <a:off x="1163780" y="2640589"/>
            <a:ext cx="4042063" cy="3858433"/>
          </a:xfrm>
          <a:prstGeom prst="round2DiagRect">
            <a:avLst>
              <a:gd name="adj1" fmla="val 16667"/>
              <a:gd name="adj2" fmla="val 0"/>
            </a:avLst>
          </a:prstGeom>
          <a:ln w="88900" cap="sq">
            <a:solidFill>
              <a:srgbClr val="92D050"/>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88472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143327" y="820131"/>
            <a:ext cx="10515600" cy="1143581"/>
          </a:xfrm>
        </p:spPr>
        <p:txBody>
          <a:bodyPr/>
          <a:lstStyle/>
          <a:p>
            <a:r>
              <a:rPr lang="ar-SA" dirty="0">
                <a:solidFill>
                  <a:schemeClr val="tx2">
                    <a:lumMod val="50000"/>
                  </a:schemeClr>
                </a:solidFill>
              </a:rPr>
              <a:t>هوای </a:t>
            </a:r>
            <a:r>
              <a:rPr lang="ar-SA" dirty="0" smtClean="0">
                <a:solidFill>
                  <a:schemeClr val="tx2">
                    <a:lumMod val="50000"/>
                  </a:schemeClr>
                </a:solidFill>
              </a:rPr>
              <a:t>معتدل</a:t>
            </a:r>
            <a:r>
              <a:rPr lang="ar-SA" dirty="0">
                <a:solidFill>
                  <a:schemeClr val="tx2">
                    <a:lumMod val="50000"/>
                  </a:schemeClr>
                </a:solidFill>
              </a:rPr>
              <a:t/>
            </a:r>
            <a:br>
              <a:rPr lang="ar-SA" dirty="0">
                <a:solidFill>
                  <a:schemeClr val="tx2">
                    <a:lumMod val="50000"/>
                  </a:schemeClr>
                </a:solidFill>
              </a:rPr>
            </a:br>
            <a:endParaRPr lang="en-US" dirty="0"/>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143327" y="2358887"/>
            <a:ext cx="10515600" cy="4499114"/>
          </a:xfrm>
        </p:spPr>
        <p:txBody>
          <a:bodyPr>
            <a:noAutofit/>
          </a:bodyPr>
          <a:lstStyle/>
          <a:p>
            <a:pPr marL="457200" indent="-457200" algn="r" rtl="1">
              <a:lnSpc>
                <a:spcPct val="150000"/>
              </a:lnSpc>
              <a:buClr>
                <a:schemeClr val="tx2">
                  <a:lumMod val="50000"/>
                </a:schemeClr>
              </a:buClr>
              <a:buFont typeface="Wingdings 2" panose="05020102010507070707" pitchFamily="18" charset="2"/>
              <a:buChar char="a"/>
            </a:pPr>
            <a:r>
              <a:rPr lang="ar-SA" sz="2800" dirty="0" smtClean="0">
                <a:solidFill>
                  <a:schemeClr val="tx2">
                    <a:lumMod val="50000"/>
                  </a:schemeClr>
                </a:solidFill>
              </a:rPr>
              <a:t>افراد </a:t>
            </a:r>
            <a:r>
              <a:rPr lang="ar-SA" sz="2800" dirty="0">
                <a:solidFill>
                  <a:schemeClr val="tx2">
                    <a:lumMod val="50000"/>
                  </a:schemeClr>
                </a:solidFill>
              </a:rPr>
              <a:t>از گرمای زیاد تابستانی یا از سرمای شدید زمستانی آزار </a:t>
            </a:r>
            <a:r>
              <a:rPr lang="ar-SA" sz="2800" dirty="0" smtClean="0">
                <a:solidFill>
                  <a:schemeClr val="tx2">
                    <a:lumMod val="50000"/>
                  </a:schemeClr>
                </a:solidFill>
              </a:rPr>
              <a:t>نبینند</a:t>
            </a:r>
            <a:r>
              <a:rPr lang="fa-IR" sz="2800" dirty="0" smtClean="0">
                <a:solidFill>
                  <a:schemeClr val="tx2">
                    <a:lumMod val="50000"/>
                  </a:schemeClr>
                </a:solidFill>
              </a:rPr>
              <a:t>.</a:t>
            </a:r>
          </a:p>
          <a:p>
            <a:pPr marL="457200" indent="-457200" algn="r" rtl="1">
              <a:lnSpc>
                <a:spcPct val="150000"/>
              </a:lnSpc>
              <a:buClr>
                <a:schemeClr val="tx2">
                  <a:lumMod val="50000"/>
                </a:schemeClr>
              </a:buClr>
              <a:buFont typeface="Wingdings 2" panose="05020102010507070707" pitchFamily="18" charset="2"/>
              <a:buChar char="a"/>
            </a:pPr>
            <a:r>
              <a:rPr lang="ar-SA" sz="2800" dirty="0" smtClean="0">
                <a:solidFill>
                  <a:schemeClr val="tx2">
                    <a:lumMod val="50000"/>
                  </a:schemeClr>
                </a:solidFill>
              </a:rPr>
              <a:t>نه </a:t>
            </a:r>
            <a:r>
              <a:rPr lang="ar-SA" sz="2800" dirty="0">
                <a:solidFill>
                  <a:schemeClr val="tx2">
                    <a:lumMod val="50000"/>
                  </a:schemeClr>
                </a:solidFill>
              </a:rPr>
              <a:t>گرمای آن به حدی است که نیاز به وسایل خنک کننده باشد و نه سرمای آن به حدی است که نیاز به پوشش زیاد و یا وسایل گرم کننده باشد. </a:t>
            </a:r>
            <a:endParaRPr lang="fa-IR" sz="2800" dirty="0" smtClean="0">
              <a:solidFill>
                <a:schemeClr val="tx2">
                  <a:lumMod val="50000"/>
                </a:schemeClr>
              </a:solidFill>
            </a:endParaRPr>
          </a:p>
          <a:p>
            <a:pPr marL="457200" indent="-457200" algn="r" rtl="1">
              <a:lnSpc>
                <a:spcPct val="150000"/>
              </a:lnSpc>
              <a:buClr>
                <a:schemeClr val="tx2">
                  <a:lumMod val="50000"/>
                </a:schemeClr>
              </a:buClr>
              <a:buFont typeface="Wingdings 2" panose="05020102010507070707" pitchFamily="18" charset="2"/>
              <a:buChar char="a"/>
            </a:pPr>
            <a:r>
              <a:rPr lang="ar-SA" sz="2800" dirty="0" smtClean="0">
                <a:solidFill>
                  <a:schemeClr val="tx2">
                    <a:lumMod val="50000"/>
                  </a:schemeClr>
                </a:solidFill>
              </a:rPr>
              <a:t>در </a:t>
            </a:r>
            <a:r>
              <a:rPr lang="ar-SA" sz="2800" dirty="0">
                <a:solidFill>
                  <a:schemeClr val="tx2">
                    <a:lumMod val="50000"/>
                  </a:schemeClr>
                </a:solidFill>
              </a:rPr>
              <a:t>این هوا، اعمال طبیعی بدن به صورت کامل و درست انجام </a:t>
            </a:r>
            <a:r>
              <a:rPr lang="ar-SA" sz="2800" dirty="0" smtClean="0">
                <a:solidFill>
                  <a:schemeClr val="tx2">
                    <a:lumMod val="50000"/>
                  </a:schemeClr>
                </a:solidFill>
              </a:rPr>
              <a:t>می‌شود</a:t>
            </a:r>
            <a:r>
              <a:rPr lang="fa-IR" sz="2800" dirty="0" smtClean="0">
                <a:solidFill>
                  <a:schemeClr val="tx2">
                    <a:lumMod val="50000"/>
                  </a:schemeClr>
                </a:solidFill>
              </a:rPr>
              <a:t>. </a:t>
            </a:r>
          </a:p>
          <a:p>
            <a:pPr marL="457200" indent="-457200" algn="r" rtl="1">
              <a:lnSpc>
                <a:spcPct val="150000"/>
              </a:lnSpc>
              <a:buClr>
                <a:schemeClr val="tx2">
                  <a:lumMod val="50000"/>
                </a:schemeClr>
              </a:buClr>
              <a:buFont typeface="Wingdings 2" panose="05020102010507070707" pitchFamily="18" charset="2"/>
              <a:buChar char="a"/>
            </a:pPr>
            <a:r>
              <a:rPr lang="ar-SA" sz="2800" dirty="0" smtClean="0">
                <a:solidFill>
                  <a:schemeClr val="tx2">
                    <a:lumMod val="50000"/>
                  </a:schemeClr>
                </a:solidFill>
              </a:rPr>
              <a:t>فضولات </a:t>
            </a:r>
            <a:r>
              <a:rPr lang="ar-SA" sz="2800" dirty="0">
                <a:solidFill>
                  <a:schemeClr val="tx2">
                    <a:lumMod val="50000"/>
                  </a:schemeClr>
                </a:solidFill>
              </a:rPr>
              <a:t>به میزان کافی و به موقع از بدن دفع می‌شود.</a:t>
            </a: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pPr algn="ctr"/>
            <a:fld id="{294A09A9-5501-47C1-A89A-A340965A2BE2}" type="slidenum">
              <a:rPr lang="en-US" smtClean="0">
                <a:solidFill>
                  <a:schemeClr val="bg2">
                    <a:lumMod val="50000"/>
                  </a:schemeClr>
                </a:solidFill>
              </a:rPr>
              <a:pPr algn="ctr"/>
              <a:t>21</a:t>
            </a:fld>
            <a:endParaRPr lang="en-US" dirty="0">
              <a:solidFill>
                <a:schemeClr val="bg2">
                  <a:lumMod val="50000"/>
                </a:scheme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4145114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143327" y="820131"/>
            <a:ext cx="10515600" cy="1143581"/>
          </a:xfrm>
        </p:spPr>
        <p:txBody>
          <a:bodyPr/>
          <a:lstStyle/>
          <a:p>
            <a:r>
              <a:rPr lang="ar-SA" dirty="0">
                <a:solidFill>
                  <a:schemeClr val="tx2">
                    <a:lumMod val="50000"/>
                  </a:schemeClr>
                </a:solidFill>
              </a:rPr>
              <a:t>هوای </a:t>
            </a:r>
            <a:r>
              <a:rPr lang="fa-IR" dirty="0" smtClean="0">
                <a:solidFill>
                  <a:schemeClr val="tx2">
                    <a:lumMod val="50000"/>
                  </a:schemeClr>
                </a:solidFill>
              </a:rPr>
              <a:t>گرم</a:t>
            </a:r>
            <a:r>
              <a:rPr lang="ar-SA" dirty="0">
                <a:solidFill>
                  <a:schemeClr val="tx2">
                    <a:lumMod val="50000"/>
                  </a:schemeClr>
                </a:solidFill>
              </a:rPr>
              <a:t/>
            </a:r>
            <a:br>
              <a:rPr lang="ar-SA" dirty="0">
                <a:solidFill>
                  <a:schemeClr val="tx2">
                    <a:lumMod val="50000"/>
                  </a:schemeClr>
                </a:solidFill>
              </a:rPr>
            </a:br>
            <a:endParaRPr lang="en-US" dirty="0"/>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405245" y="2358886"/>
            <a:ext cx="10970654" cy="4499114"/>
          </a:xfrm>
        </p:spPr>
        <p:txBody>
          <a:bodyPr>
            <a:noAutofit/>
          </a:bodyPr>
          <a:lstStyle/>
          <a:p>
            <a:pPr marL="457200" indent="-457200" algn="r" rtl="1">
              <a:lnSpc>
                <a:spcPct val="150000"/>
              </a:lnSpc>
              <a:buClr>
                <a:schemeClr val="tx2">
                  <a:lumMod val="50000"/>
                </a:schemeClr>
              </a:buClr>
              <a:buFont typeface="Wingdings 2" panose="05020102010507070707" pitchFamily="18" charset="2"/>
              <a:buChar char="a"/>
            </a:pPr>
            <a:r>
              <a:rPr lang="ar-SA" sz="2800" dirty="0">
                <a:solidFill>
                  <a:schemeClr val="tx2">
                    <a:lumMod val="50000"/>
                  </a:schemeClr>
                </a:solidFill>
              </a:rPr>
              <a:t>هوای گرم باعث جذب خون به سطح پوست شده و پوست را سرخ </a:t>
            </a:r>
            <a:r>
              <a:rPr lang="ar-SA" sz="2800" dirty="0" smtClean="0">
                <a:solidFill>
                  <a:schemeClr val="tx2">
                    <a:lumMod val="50000"/>
                  </a:schemeClr>
                </a:solidFill>
              </a:rPr>
              <a:t>می‌کند</a:t>
            </a:r>
            <a:r>
              <a:rPr lang="fa-IR" sz="2800" dirty="0" smtClean="0">
                <a:solidFill>
                  <a:schemeClr val="tx2">
                    <a:lumMod val="50000"/>
                  </a:schemeClr>
                </a:solidFill>
              </a:rPr>
              <a:t>.</a:t>
            </a:r>
          </a:p>
          <a:p>
            <a:pPr marL="457200" indent="-457200" algn="r" rtl="1">
              <a:lnSpc>
                <a:spcPct val="150000"/>
              </a:lnSpc>
              <a:buClr>
                <a:schemeClr val="tx2">
                  <a:lumMod val="50000"/>
                </a:schemeClr>
              </a:buClr>
              <a:buFont typeface="Wingdings 2" panose="05020102010507070707" pitchFamily="18" charset="2"/>
              <a:buChar char="a"/>
            </a:pPr>
            <a:r>
              <a:rPr lang="ar-SA" sz="2800" dirty="0" smtClean="0">
                <a:solidFill>
                  <a:schemeClr val="tx2">
                    <a:lumMod val="50000"/>
                  </a:schemeClr>
                </a:solidFill>
              </a:rPr>
              <a:t>تماس </a:t>
            </a:r>
            <a:r>
              <a:rPr lang="ar-SA" sz="2800" dirty="0">
                <a:solidFill>
                  <a:schemeClr val="tx2">
                    <a:lumMod val="50000"/>
                  </a:schemeClr>
                </a:solidFill>
              </a:rPr>
              <a:t>مداوم با هوای گرم، باعث می‌شود که رنگ پوست کم کم به زردی متمایل </a:t>
            </a:r>
            <a:r>
              <a:rPr lang="ar-SA" sz="2800" dirty="0" smtClean="0">
                <a:solidFill>
                  <a:schemeClr val="tx2">
                    <a:lumMod val="50000"/>
                  </a:schemeClr>
                </a:solidFill>
              </a:rPr>
              <a:t>شود</a:t>
            </a:r>
            <a:r>
              <a:rPr lang="fa-IR" sz="2800" dirty="0" smtClean="0">
                <a:solidFill>
                  <a:schemeClr val="tx2">
                    <a:lumMod val="50000"/>
                  </a:schemeClr>
                </a:solidFill>
              </a:rPr>
              <a:t> و</a:t>
            </a:r>
            <a:r>
              <a:rPr lang="ar-SA" sz="2800" dirty="0" smtClean="0">
                <a:solidFill>
                  <a:schemeClr val="tx2">
                    <a:lumMod val="50000"/>
                  </a:schemeClr>
                </a:solidFill>
              </a:rPr>
              <a:t> </a:t>
            </a:r>
            <a:r>
              <a:rPr lang="ar-SA" sz="2800" dirty="0">
                <a:solidFill>
                  <a:schemeClr val="tx2">
                    <a:lumMod val="50000"/>
                  </a:schemeClr>
                </a:solidFill>
              </a:rPr>
              <a:t>فرد به تدریج لاغر </a:t>
            </a:r>
            <a:r>
              <a:rPr lang="fa-IR" sz="2800" dirty="0" smtClean="0">
                <a:solidFill>
                  <a:schemeClr val="tx2">
                    <a:lumMod val="50000"/>
                  </a:schemeClr>
                </a:solidFill>
              </a:rPr>
              <a:t>شو</a:t>
            </a:r>
            <a:r>
              <a:rPr lang="ar-SA" sz="2800" dirty="0" smtClean="0">
                <a:solidFill>
                  <a:schemeClr val="tx2">
                    <a:lumMod val="50000"/>
                  </a:schemeClr>
                </a:solidFill>
              </a:rPr>
              <a:t>د</a:t>
            </a:r>
            <a:r>
              <a:rPr lang="fa-IR" sz="2800" dirty="0" smtClean="0">
                <a:solidFill>
                  <a:schemeClr val="tx2">
                    <a:lumMod val="50000"/>
                  </a:schemeClr>
                </a:solidFill>
              </a:rPr>
              <a:t>.</a:t>
            </a:r>
          </a:p>
          <a:p>
            <a:pPr marL="457200" indent="-457200" algn="r" rtl="1">
              <a:lnSpc>
                <a:spcPct val="150000"/>
              </a:lnSpc>
              <a:buClr>
                <a:schemeClr val="tx2">
                  <a:lumMod val="50000"/>
                </a:schemeClr>
              </a:buClr>
              <a:buFont typeface="Wingdings 2" panose="05020102010507070707" pitchFamily="18" charset="2"/>
              <a:buChar char="a"/>
            </a:pPr>
            <a:r>
              <a:rPr lang="ar-SA" sz="2800" dirty="0" smtClean="0">
                <a:solidFill>
                  <a:schemeClr val="tx2">
                    <a:lumMod val="50000"/>
                  </a:schemeClr>
                </a:solidFill>
              </a:rPr>
              <a:t>سردرد</a:t>
            </a:r>
            <a:r>
              <a:rPr lang="fa-IR" sz="2800" dirty="0" smtClean="0">
                <a:solidFill>
                  <a:schemeClr val="tx2">
                    <a:lumMod val="50000"/>
                  </a:schemeClr>
                </a:solidFill>
              </a:rPr>
              <a:t>، </a:t>
            </a:r>
            <a:r>
              <a:rPr lang="ar-SA" sz="2800" dirty="0" smtClean="0">
                <a:solidFill>
                  <a:schemeClr val="tx2">
                    <a:lumMod val="50000"/>
                  </a:schemeClr>
                </a:solidFill>
              </a:rPr>
              <a:t>خواب </a:t>
            </a:r>
            <a:r>
              <a:rPr lang="ar-SA" sz="2800" dirty="0">
                <a:solidFill>
                  <a:schemeClr val="tx2">
                    <a:lumMod val="50000"/>
                  </a:schemeClr>
                </a:solidFill>
              </a:rPr>
              <a:t>آلودگی و ضعف هضم </a:t>
            </a:r>
            <a:r>
              <a:rPr lang="ar-SA" sz="2800" dirty="0" smtClean="0">
                <a:solidFill>
                  <a:schemeClr val="tx2">
                    <a:lumMod val="50000"/>
                  </a:schemeClr>
                </a:solidFill>
              </a:rPr>
              <a:t>ایجاد </a:t>
            </a:r>
            <a:r>
              <a:rPr lang="fa-IR" sz="2800" dirty="0" smtClean="0">
                <a:solidFill>
                  <a:schemeClr val="tx2">
                    <a:lumMod val="50000"/>
                  </a:schemeClr>
                </a:solidFill>
              </a:rPr>
              <a:t>می‌کند</a:t>
            </a:r>
            <a:r>
              <a:rPr lang="ar-SA" sz="2800" dirty="0" smtClean="0">
                <a:solidFill>
                  <a:schemeClr val="tx2">
                    <a:lumMod val="50000"/>
                  </a:schemeClr>
                </a:solidFill>
              </a:rPr>
              <a:t>. </a:t>
            </a:r>
            <a:endParaRPr lang="ar-SA" sz="2800" dirty="0">
              <a:solidFill>
                <a:schemeClr val="tx2">
                  <a:lumMod val="50000"/>
                </a:schemeClr>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pPr algn="ctr"/>
            <a:fld id="{294A09A9-5501-47C1-A89A-A340965A2BE2}" type="slidenum">
              <a:rPr lang="en-US" smtClean="0">
                <a:solidFill>
                  <a:schemeClr val="bg2">
                    <a:lumMod val="50000"/>
                  </a:schemeClr>
                </a:solidFill>
              </a:rPr>
              <a:pPr algn="ctr"/>
              <a:t>22</a:t>
            </a:fld>
            <a:endParaRPr lang="en-US" dirty="0">
              <a:solidFill>
                <a:schemeClr val="bg2">
                  <a:lumMod val="50000"/>
                </a:scheme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637" y="4079731"/>
            <a:ext cx="4118263" cy="2316523"/>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14736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143327" y="820131"/>
            <a:ext cx="10515600" cy="1143581"/>
          </a:xfrm>
        </p:spPr>
        <p:txBody>
          <a:bodyPr/>
          <a:lstStyle/>
          <a:p>
            <a:r>
              <a:rPr lang="ar-SA" sz="3200" dirty="0" smtClean="0">
                <a:solidFill>
                  <a:schemeClr val="tx2">
                    <a:lumMod val="50000"/>
                  </a:schemeClr>
                </a:solidFill>
              </a:rPr>
              <a:t>پیشگیری </a:t>
            </a:r>
            <a:r>
              <a:rPr lang="ar-SA" sz="3200" dirty="0">
                <a:solidFill>
                  <a:schemeClr val="tx2">
                    <a:lumMod val="50000"/>
                  </a:schemeClr>
                </a:solidFill>
              </a:rPr>
              <a:t>از عوارض هوای گرم و گرمازدگی</a:t>
            </a:r>
            <a:r>
              <a:rPr lang="fa-IR" sz="3200" dirty="0">
                <a:solidFill>
                  <a:schemeClr val="tx2">
                    <a:lumMod val="50000"/>
                  </a:schemeClr>
                </a:solidFill>
              </a:rPr>
              <a:t/>
            </a:r>
            <a:br>
              <a:rPr lang="fa-IR" sz="3200" dirty="0">
                <a:solidFill>
                  <a:schemeClr val="tx2">
                    <a:lumMod val="50000"/>
                  </a:schemeClr>
                </a:solidFill>
              </a:rPr>
            </a:br>
            <a:r>
              <a:rPr lang="ar-SA" sz="3200" dirty="0">
                <a:solidFill>
                  <a:schemeClr val="tx2">
                    <a:lumMod val="50000"/>
                  </a:schemeClr>
                </a:solidFill>
              </a:rPr>
              <a:t/>
            </a:r>
            <a:br>
              <a:rPr lang="ar-SA" sz="3200" dirty="0">
                <a:solidFill>
                  <a:schemeClr val="tx2">
                    <a:lumMod val="50000"/>
                  </a:schemeClr>
                </a:solidFill>
              </a:rPr>
            </a:br>
            <a:r>
              <a:rPr lang="ar-SA" sz="3200" dirty="0">
                <a:solidFill>
                  <a:schemeClr val="tx2">
                    <a:lumMod val="50000"/>
                  </a:schemeClr>
                </a:solidFill>
              </a:rPr>
              <a:t/>
            </a:r>
            <a:br>
              <a:rPr lang="ar-SA" sz="3200" dirty="0">
                <a:solidFill>
                  <a:schemeClr val="tx2">
                    <a:lumMod val="50000"/>
                  </a:schemeClr>
                </a:solidFill>
              </a:rPr>
            </a:br>
            <a:endParaRPr lang="en-US" sz="3200" dirty="0"/>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96819" y="2358887"/>
            <a:ext cx="10445675" cy="4499114"/>
          </a:xfrm>
        </p:spPr>
        <p:txBody>
          <a:bodyPr>
            <a:noAutofit/>
          </a:bodyPr>
          <a:lstStyle/>
          <a:p>
            <a:pPr algn="justLow" rtl="1">
              <a:lnSpc>
                <a:spcPct val="150000"/>
              </a:lnSpc>
              <a:buClr>
                <a:schemeClr val="tx2">
                  <a:lumMod val="50000"/>
                </a:schemeClr>
              </a:buClr>
            </a:pPr>
            <a:r>
              <a:rPr lang="ar-SA" sz="1800" b="1" dirty="0" smtClean="0">
                <a:solidFill>
                  <a:schemeClr val="tx2">
                    <a:lumMod val="50000"/>
                  </a:schemeClr>
                </a:solidFill>
              </a:rPr>
              <a:t>1</a:t>
            </a:r>
            <a:r>
              <a:rPr lang="ar-SA" sz="1800" b="1" dirty="0">
                <a:solidFill>
                  <a:schemeClr val="tx2">
                    <a:lumMod val="50000"/>
                  </a:schemeClr>
                </a:solidFill>
              </a:rPr>
              <a:t>. در هنگام گرمای هوا در ساعات تابش مستقیم آفتاب از حدود ساعت 10 صبح تا 4 عصر، در فضای باز و در معرض آفتاب قرار نگرفته و در صورت اجبار به خروج از خانه، نواحی سایه را براي رفت ‌وآمد انتخاب کنند.</a:t>
            </a:r>
          </a:p>
          <a:p>
            <a:pPr algn="justLow" rtl="1">
              <a:lnSpc>
                <a:spcPct val="150000"/>
              </a:lnSpc>
              <a:buClr>
                <a:schemeClr val="tx2">
                  <a:lumMod val="50000"/>
                </a:schemeClr>
              </a:buClr>
            </a:pPr>
            <a:r>
              <a:rPr lang="ar-SA" sz="1800" b="1" dirty="0">
                <a:solidFill>
                  <a:schemeClr val="tx2">
                    <a:lumMod val="50000"/>
                  </a:schemeClr>
                </a:solidFill>
              </a:rPr>
              <a:t>2. از کلاه لبه‎دار و لباس‎های نخی و خنک مناسب استفاده كنند، زیرا لباس‌های تنگ و چسبان مانع نفوذ و گردش هوا در زیر لباس و تولید گرمای بیشتر می‌شوند.</a:t>
            </a:r>
          </a:p>
          <a:p>
            <a:pPr algn="justLow" rtl="1">
              <a:lnSpc>
                <a:spcPct val="150000"/>
              </a:lnSpc>
              <a:buClr>
                <a:schemeClr val="tx2">
                  <a:lumMod val="50000"/>
                </a:schemeClr>
              </a:buClr>
            </a:pPr>
            <a:r>
              <a:rPr lang="ar-SA" sz="1800" b="1" dirty="0">
                <a:solidFill>
                  <a:schemeClr val="tx2">
                    <a:lumMod val="50000"/>
                  </a:schemeClr>
                </a:solidFill>
              </a:rPr>
              <a:t>3. از قرار دادن اطفال و سالمندان در داخل اتومبیل در هوای گرم حتی با پنجره باز خودداری کنند؛ زیرا دمای هواي داخل اتومبیل حداقل 10 درجه گرم‎تر از محیط بیرونی است و به سرعت فرد را دچار گرمازدگی و کم آبی بدن می‌کند.</a:t>
            </a:r>
          </a:p>
          <a:p>
            <a:pPr algn="justLow" rtl="1">
              <a:lnSpc>
                <a:spcPct val="150000"/>
              </a:lnSpc>
              <a:buClr>
                <a:schemeClr val="tx2">
                  <a:lumMod val="50000"/>
                </a:schemeClr>
              </a:buClr>
            </a:pPr>
            <a:r>
              <a:rPr lang="ar-SA" sz="1800" b="1" dirty="0">
                <a:solidFill>
                  <a:schemeClr val="tx2">
                    <a:lumMod val="50000"/>
                  </a:schemeClr>
                </a:solidFill>
              </a:rPr>
              <a:t>4. در صورت امکان از کارهایی که بايد در معرض گرما و یا تابش مستقیم نور آفتاب انجام شوند، مانند فعاليت در کارگاه‎های ساختمانی و یا انجام فعالیت‎های ورزشی گروهی، پرهیز </a:t>
            </a:r>
            <a:r>
              <a:rPr lang="ar-SA" sz="1800" b="1" dirty="0" smtClean="0">
                <a:solidFill>
                  <a:schemeClr val="tx2">
                    <a:lumMod val="50000"/>
                  </a:schemeClr>
                </a:solidFill>
              </a:rPr>
              <a:t>شود.</a:t>
            </a:r>
            <a:endParaRPr lang="ar-SA" sz="1800" b="1" dirty="0">
              <a:solidFill>
                <a:schemeClr val="tx2">
                  <a:lumMod val="50000"/>
                </a:schemeClr>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pPr algn="ctr"/>
            <a:fld id="{294A09A9-5501-47C1-A89A-A340965A2BE2}" type="slidenum">
              <a:rPr lang="en-US" smtClean="0">
                <a:solidFill>
                  <a:schemeClr val="bg2">
                    <a:lumMod val="50000"/>
                  </a:schemeClr>
                </a:solidFill>
              </a:rPr>
              <a:pPr algn="ctr"/>
              <a:t>23</a:t>
            </a:fld>
            <a:endParaRPr lang="en-US" dirty="0">
              <a:solidFill>
                <a:schemeClr val="bg2">
                  <a:lumMod val="50000"/>
                </a:scheme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3605683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143327" y="820131"/>
            <a:ext cx="10515600" cy="1143581"/>
          </a:xfrm>
        </p:spPr>
        <p:txBody>
          <a:bodyPr/>
          <a:lstStyle/>
          <a:p>
            <a:r>
              <a:rPr lang="ar-SA" sz="3200" dirty="0" smtClean="0">
                <a:solidFill>
                  <a:schemeClr val="tx2">
                    <a:lumMod val="50000"/>
                  </a:schemeClr>
                </a:solidFill>
              </a:rPr>
              <a:t>پیشگیری </a:t>
            </a:r>
            <a:r>
              <a:rPr lang="ar-SA" sz="3200" dirty="0">
                <a:solidFill>
                  <a:schemeClr val="tx2">
                    <a:lumMod val="50000"/>
                  </a:schemeClr>
                </a:solidFill>
              </a:rPr>
              <a:t>از عوارض هوای گرم و گرمازدگی</a:t>
            </a:r>
            <a:r>
              <a:rPr lang="fa-IR" sz="3200" dirty="0">
                <a:solidFill>
                  <a:schemeClr val="tx2">
                    <a:lumMod val="50000"/>
                  </a:schemeClr>
                </a:solidFill>
              </a:rPr>
              <a:t/>
            </a:r>
            <a:br>
              <a:rPr lang="fa-IR" sz="3200" dirty="0">
                <a:solidFill>
                  <a:schemeClr val="tx2">
                    <a:lumMod val="50000"/>
                  </a:schemeClr>
                </a:solidFill>
              </a:rPr>
            </a:br>
            <a:r>
              <a:rPr lang="ar-SA" sz="3200" dirty="0">
                <a:solidFill>
                  <a:schemeClr val="tx2">
                    <a:lumMod val="50000"/>
                  </a:schemeClr>
                </a:solidFill>
              </a:rPr>
              <a:t/>
            </a:r>
            <a:br>
              <a:rPr lang="ar-SA" sz="3200" dirty="0">
                <a:solidFill>
                  <a:schemeClr val="tx2">
                    <a:lumMod val="50000"/>
                  </a:schemeClr>
                </a:solidFill>
              </a:rPr>
            </a:br>
            <a:r>
              <a:rPr lang="ar-SA" sz="3200" dirty="0">
                <a:solidFill>
                  <a:schemeClr val="tx2">
                    <a:lumMod val="50000"/>
                  </a:schemeClr>
                </a:solidFill>
              </a:rPr>
              <a:t/>
            </a:r>
            <a:br>
              <a:rPr lang="ar-SA" sz="3200" dirty="0">
                <a:solidFill>
                  <a:schemeClr val="tx2">
                    <a:lumMod val="50000"/>
                  </a:schemeClr>
                </a:solidFill>
              </a:rPr>
            </a:br>
            <a:endParaRPr lang="en-US" sz="3200" dirty="0"/>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828339" y="2358887"/>
            <a:ext cx="9714155" cy="4499114"/>
          </a:xfrm>
        </p:spPr>
        <p:txBody>
          <a:bodyPr>
            <a:noAutofit/>
          </a:bodyPr>
          <a:lstStyle/>
          <a:p>
            <a:pPr algn="justLow" rtl="1">
              <a:lnSpc>
                <a:spcPct val="150000"/>
              </a:lnSpc>
              <a:buClr>
                <a:schemeClr val="tx2">
                  <a:lumMod val="50000"/>
                </a:schemeClr>
              </a:buClr>
            </a:pPr>
            <a:r>
              <a:rPr lang="fa-IR" b="1" dirty="0" smtClean="0">
                <a:solidFill>
                  <a:schemeClr val="tx2">
                    <a:lumMod val="50000"/>
                  </a:schemeClr>
                </a:solidFill>
              </a:rPr>
              <a:t>5. </a:t>
            </a:r>
            <a:r>
              <a:rPr lang="ar-SA" b="1" dirty="0" smtClean="0">
                <a:solidFill>
                  <a:schemeClr val="tx2">
                    <a:lumMod val="50000"/>
                  </a:schemeClr>
                </a:solidFill>
              </a:rPr>
              <a:t>زیاده‌روی </a:t>
            </a:r>
            <a:r>
              <a:rPr lang="ar-SA" b="1" dirty="0">
                <a:solidFill>
                  <a:schemeClr val="tx2">
                    <a:lumMod val="50000"/>
                  </a:schemeClr>
                </a:solidFill>
              </a:rPr>
              <a:t>در مصرف غذاهای پر ادویه (مانند زیره، فلفل و ...)، گرسنگی یا بی‎خوابی زیاد، استرس و عصبانیت، </a:t>
            </a:r>
            <a:r>
              <a:rPr lang="ar-SA" b="1" dirty="0" smtClean="0">
                <a:solidFill>
                  <a:schemeClr val="tx2">
                    <a:lumMod val="50000"/>
                  </a:schemeClr>
                </a:solidFill>
              </a:rPr>
              <a:t>و</a:t>
            </a:r>
            <a:r>
              <a:rPr lang="ar-SA" b="1" dirty="0">
                <a:solidFill>
                  <a:schemeClr val="tx2">
                    <a:lumMod val="50000"/>
                  </a:schemeClr>
                </a:solidFill>
              </a:rPr>
              <a:t>... باعث افزایش خشکی بدن و در نتیجه افزایش حرارت می‎شوند که باید از آن‌ها پرهیز كرد.</a:t>
            </a:r>
          </a:p>
          <a:p>
            <a:pPr algn="justLow" rtl="1">
              <a:lnSpc>
                <a:spcPct val="150000"/>
              </a:lnSpc>
              <a:buClr>
                <a:schemeClr val="tx2">
                  <a:lumMod val="50000"/>
                </a:schemeClr>
              </a:buClr>
            </a:pPr>
            <a:r>
              <a:rPr lang="ar-SA" b="1" dirty="0">
                <a:solidFill>
                  <a:schemeClr val="tx2">
                    <a:lumMod val="50000"/>
                  </a:schemeClr>
                </a:solidFill>
              </a:rPr>
              <a:t>6. از میوه‎ها و سبزیجاتی مثل سیب، گلابی، خیار، هندوانه، خربزه، کاهو، گشنیز، خرفه، کاسنی، خاکشیر، آلوبخارا و ...با توجه به وضعیت افراد بیش‌تر استفاده شود.</a:t>
            </a:r>
          </a:p>
          <a:p>
            <a:pPr algn="justLow" rtl="1">
              <a:lnSpc>
                <a:spcPct val="150000"/>
              </a:lnSpc>
              <a:buClr>
                <a:schemeClr val="tx2">
                  <a:lumMod val="50000"/>
                </a:schemeClr>
              </a:buClr>
            </a:pPr>
            <a:r>
              <a:rPr lang="ar-SA" b="1" dirty="0">
                <a:solidFill>
                  <a:schemeClr val="tx2">
                    <a:lumMod val="50000"/>
                  </a:schemeClr>
                </a:solidFill>
              </a:rPr>
              <a:t>7. پیش از قرار گرفتن در محیط گرم و یا ورزش كردن، آب و املاح کافی میل کنند</a:t>
            </a:r>
            <a:r>
              <a:rPr lang="ar-SA" b="1" dirty="0" smtClean="0">
                <a:solidFill>
                  <a:schemeClr val="tx2">
                    <a:lumMod val="50000"/>
                  </a:schemeClr>
                </a:solidFill>
              </a:rPr>
              <a:t>.</a:t>
            </a:r>
            <a:endParaRPr lang="ar-SA" b="1" dirty="0">
              <a:solidFill>
                <a:schemeClr val="tx2">
                  <a:lumMod val="50000"/>
                </a:schemeClr>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pPr algn="ctr"/>
            <a:fld id="{294A09A9-5501-47C1-A89A-A340965A2BE2}" type="slidenum">
              <a:rPr lang="en-US" smtClean="0">
                <a:solidFill>
                  <a:schemeClr val="bg2">
                    <a:lumMod val="50000"/>
                  </a:schemeClr>
                </a:solidFill>
              </a:rPr>
              <a:pPr algn="ctr"/>
              <a:t>24</a:t>
            </a:fld>
            <a:endParaRPr lang="en-US" dirty="0">
              <a:solidFill>
                <a:schemeClr val="bg2">
                  <a:lumMod val="50000"/>
                </a:scheme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994" y="4223657"/>
            <a:ext cx="3004835" cy="2362199"/>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65211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143327" y="820131"/>
            <a:ext cx="10515600" cy="1143581"/>
          </a:xfrm>
        </p:spPr>
        <p:txBody>
          <a:bodyPr/>
          <a:lstStyle/>
          <a:p>
            <a:r>
              <a:rPr lang="ar-SA" dirty="0">
                <a:solidFill>
                  <a:schemeClr val="tx2">
                    <a:lumMod val="50000"/>
                  </a:schemeClr>
                </a:solidFill>
              </a:rPr>
              <a:t>هوای </a:t>
            </a:r>
            <a:r>
              <a:rPr lang="fa-IR" dirty="0" smtClean="0">
                <a:solidFill>
                  <a:schemeClr val="tx2">
                    <a:lumMod val="50000"/>
                  </a:schemeClr>
                </a:solidFill>
              </a:rPr>
              <a:t>سرد</a:t>
            </a:r>
            <a:r>
              <a:rPr lang="ar-SA" dirty="0">
                <a:solidFill>
                  <a:schemeClr val="tx2">
                    <a:lumMod val="50000"/>
                  </a:schemeClr>
                </a:solidFill>
              </a:rPr>
              <a:t/>
            </a:r>
            <a:br>
              <a:rPr lang="ar-SA" dirty="0">
                <a:solidFill>
                  <a:schemeClr val="tx2">
                    <a:lumMod val="50000"/>
                  </a:schemeClr>
                </a:solidFill>
              </a:rPr>
            </a:br>
            <a:endParaRPr lang="en-US" dirty="0"/>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5777345" y="2358887"/>
            <a:ext cx="4881582" cy="4499114"/>
          </a:xfrm>
        </p:spPr>
        <p:txBody>
          <a:bodyPr>
            <a:noAutofit/>
          </a:bodyPr>
          <a:lstStyle/>
          <a:p>
            <a:pPr marL="457200" indent="-457200" algn="r" rtl="1">
              <a:lnSpc>
                <a:spcPct val="150000"/>
              </a:lnSpc>
              <a:buClr>
                <a:schemeClr val="tx2">
                  <a:lumMod val="50000"/>
                </a:schemeClr>
              </a:buClr>
              <a:buFont typeface="Wingdings 2" panose="05020102010507070707" pitchFamily="18" charset="2"/>
              <a:buChar char="a"/>
            </a:pPr>
            <a:r>
              <a:rPr lang="ar-SA" sz="2800" dirty="0">
                <a:solidFill>
                  <a:schemeClr val="tx2">
                    <a:lumMod val="50000"/>
                  </a:schemeClr>
                </a:solidFill>
              </a:rPr>
              <a:t>هوای سرد </a:t>
            </a:r>
            <a:r>
              <a:rPr lang="ar-SA" sz="2800" dirty="0" smtClean="0">
                <a:solidFill>
                  <a:schemeClr val="tx2">
                    <a:lumMod val="50000"/>
                  </a:schemeClr>
                </a:solidFill>
              </a:rPr>
              <a:t>در </a:t>
            </a:r>
            <a:r>
              <a:rPr lang="ar-SA" sz="2800" dirty="0">
                <a:solidFill>
                  <a:schemeClr val="tx2">
                    <a:lumMod val="50000"/>
                  </a:schemeClr>
                </a:solidFill>
              </a:rPr>
              <a:t>مقایسه با هوای گرم، برای افراد سالم معتدل، مفید‌تر </a:t>
            </a:r>
            <a:r>
              <a:rPr lang="ar-SA" sz="2800" dirty="0" smtClean="0">
                <a:solidFill>
                  <a:schemeClr val="tx2">
                    <a:lumMod val="50000"/>
                  </a:schemeClr>
                </a:solidFill>
              </a:rPr>
              <a:t>است</a:t>
            </a:r>
            <a:r>
              <a:rPr lang="fa-IR" sz="2800" dirty="0" smtClean="0">
                <a:solidFill>
                  <a:schemeClr val="tx2">
                    <a:lumMod val="50000"/>
                  </a:schemeClr>
                </a:solidFill>
              </a:rPr>
              <a:t>.</a:t>
            </a:r>
          </a:p>
          <a:p>
            <a:pPr marL="457200" indent="-457200" algn="r" rtl="1">
              <a:lnSpc>
                <a:spcPct val="150000"/>
              </a:lnSpc>
              <a:buClr>
                <a:schemeClr val="tx2">
                  <a:lumMod val="50000"/>
                </a:schemeClr>
              </a:buClr>
              <a:buFont typeface="Wingdings 2" panose="05020102010507070707" pitchFamily="18" charset="2"/>
              <a:buChar char="a"/>
            </a:pPr>
            <a:r>
              <a:rPr lang="ar-SA" sz="2800" dirty="0" smtClean="0">
                <a:solidFill>
                  <a:schemeClr val="tx2">
                    <a:lumMod val="50000"/>
                  </a:schemeClr>
                </a:solidFill>
              </a:rPr>
              <a:t>زیرا </a:t>
            </a:r>
            <a:r>
              <a:rPr lang="ar-SA" sz="2800" dirty="0">
                <a:solidFill>
                  <a:schemeClr val="tx2">
                    <a:lumMod val="50000"/>
                  </a:schemeClr>
                </a:solidFill>
              </a:rPr>
              <a:t>در چنین هوایی هضم، بهتر و اشتها، بیشتر و حواس، قوی‌تر </a:t>
            </a:r>
            <a:r>
              <a:rPr lang="ar-SA" sz="2800" dirty="0" smtClean="0">
                <a:solidFill>
                  <a:schemeClr val="tx2">
                    <a:lumMod val="50000"/>
                  </a:schemeClr>
                </a:solidFill>
              </a:rPr>
              <a:t>می‌</a:t>
            </a:r>
            <a:r>
              <a:rPr lang="fa-IR" sz="2800" dirty="0" smtClean="0">
                <a:solidFill>
                  <a:schemeClr val="tx2">
                    <a:lumMod val="50000"/>
                  </a:schemeClr>
                </a:solidFill>
              </a:rPr>
              <a:t>شو</a:t>
            </a:r>
            <a:r>
              <a:rPr lang="ar-SA" sz="2800" dirty="0" smtClean="0">
                <a:solidFill>
                  <a:schemeClr val="tx2">
                    <a:lumMod val="50000"/>
                  </a:schemeClr>
                </a:solidFill>
              </a:rPr>
              <a:t>د.</a:t>
            </a:r>
            <a:endParaRPr lang="ar-SA" sz="2800" dirty="0">
              <a:solidFill>
                <a:schemeClr val="tx2">
                  <a:lumMod val="50000"/>
                </a:schemeClr>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pPr algn="ctr"/>
            <a:fld id="{294A09A9-5501-47C1-A89A-A340965A2BE2}" type="slidenum">
              <a:rPr lang="en-US" smtClean="0">
                <a:solidFill>
                  <a:schemeClr val="bg2">
                    <a:lumMod val="50000"/>
                  </a:schemeClr>
                </a:solidFill>
              </a:rPr>
              <a:pPr algn="ctr"/>
              <a:t>25</a:t>
            </a:fld>
            <a:endParaRPr lang="en-US" dirty="0">
              <a:solidFill>
                <a:schemeClr val="bg2">
                  <a:lumMod val="50000"/>
                </a:scheme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081" y="2879582"/>
            <a:ext cx="5022274" cy="3339812"/>
          </a:xfrm>
          <a:prstGeom prst="round2DiagRect">
            <a:avLst>
              <a:gd name="adj1" fmla="val 16667"/>
              <a:gd name="adj2" fmla="val 0"/>
            </a:avLst>
          </a:prstGeom>
          <a:ln w="88900" cap="sq">
            <a:solidFill>
              <a:schemeClr val="tx2">
                <a:lumMod val="60000"/>
                <a:lumOff val="40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73539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143327" y="820131"/>
            <a:ext cx="10515600" cy="1143581"/>
          </a:xfrm>
        </p:spPr>
        <p:txBody>
          <a:bodyPr/>
          <a:lstStyle/>
          <a:p>
            <a:r>
              <a:rPr lang="ar-SA" sz="3200" dirty="0" smtClean="0">
                <a:solidFill>
                  <a:schemeClr val="tx2">
                    <a:lumMod val="50000"/>
                  </a:schemeClr>
                </a:solidFill>
              </a:rPr>
              <a:t>پیشگیری </a:t>
            </a:r>
            <a:r>
              <a:rPr lang="ar-SA" sz="3200" dirty="0">
                <a:solidFill>
                  <a:schemeClr val="tx2">
                    <a:lumMod val="50000"/>
                  </a:schemeClr>
                </a:solidFill>
              </a:rPr>
              <a:t>از عوارض هوای </a:t>
            </a:r>
            <a:r>
              <a:rPr lang="fa-IR" sz="3200" dirty="0" smtClean="0">
                <a:solidFill>
                  <a:schemeClr val="tx2">
                    <a:lumMod val="50000"/>
                  </a:schemeClr>
                </a:solidFill>
              </a:rPr>
              <a:t>سرد</a:t>
            </a:r>
            <a:r>
              <a:rPr lang="ar-SA" sz="3200" dirty="0" smtClean="0">
                <a:solidFill>
                  <a:schemeClr val="tx2">
                    <a:lumMod val="50000"/>
                  </a:schemeClr>
                </a:solidFill>
              </a:rPr>
              <a:t> </a:t>
            </a:r>
            <a:r>
              <a:rPr lang="ar-SA" sz="3200" dirty="0">
                <a:solidFill>
                  <a:schemeClr val="tx2">
                    <a:lumMod val="50000"/>
                  </a:schemeClr>
                </a:solidFill>
              </a:rPr>
              <a:t>و </a:t>
            </a:r>
            <a:r>
              <a:rPr lang="fa-IR" sz="3200" dirty="0" smtClean="0">
                <a:solidFill>
                  <a:schemeClr val="tx2">
                    <a:lumMod val="50000"/>
                  </a:schemeClr>
                </a:solidFill>
              </a:rPr>
              <a:t>س</a:t>
            </a:r>
            <a:r>
              <a:rPr lang="ar-SA" sz="3200" dirty="0" smtClean="0">
                <a:solidFill>
                  <a:schemeClr val="tx2">
                    <a:lumMod val="50000"/>
                  </a:schemeClr>
                </a:solidFill>
              </a:rPr>
              <a:t>رمازدگی</a:t>
            </a:r>
            <a:r>
              <a:rPr lang="fa-IR" sz="3200" dirty="0">
                <a:solidFill>
                  <a:schemeClr val="tx2">
                    <a:lumMod val="50000"/>
                  </a:schemeClr>
                </a:solidFill>
              </a:rPr>
              <a:t/>
            </a:r>
            <a:br>
              <a:rPr lang="fa-IR" sz="3200" dirty="0">
                <a:solidFill>
                  <a:schemeClr val="tx2">
                    <a:lumMod val="50000"/>
                  </a:schemeClr>
                </a:solidFill>
              </a:rPr>
            </a:br>
            <a:r>
              <a:rPr lang="ar-SA" sz="3200" dirty="0">
                <a:solidFill>
                  <a:schemeClr val="tx2">
                    <a:lumMod val="50000"/>
                  </a:schemeClr>
                </a:solidFill>
              </a:rPr>
              <a:t/>
            </a:r>
            <a:br>
              <a:rPr lang="ar-SA" sz="3200" dirty="0">
                <a:solidFill>
                  <a:schemeClr val="tx2">
                    <a:lumMod val="50000"/>
                  </a:schemeClr>
                </a:solidFill>
              </a:rPr>
            </a:br>
            <a:r>
              <a:rPr lang="ar-SA" sz="3200" dirty="0">
                <a:solidFill>
                  <a:schemeClr val="tx2">
                    <a:lumMod val="50000"/>
                  </a:schemeClr>
                </a:solidFill>
              </a:rPr>
              <a:t/>
            </a:r>
            <a:br>
              <a:rPr lang="ar-SA" sz="3200" dirty="0">
                <a:solidFill>
                  <a:schemeClr val="tx2">
                    <a:lumMod val="50000"/>
                  </a:schemeClr>
                </a:solidFill>
              </a:rPr>
            </a:br>
            <a:endParaRPr lang="en-US" sz="3200" dirty="0"/>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415636" y="2348496"/>
            <a:ext cx="7346374" cy="4499114"/>
          </a:xfrm>
        </p:spPr>
        <p:txBody>
          <a:bodyPr>
            <a:noAutofit/>
          </a:bodyPr>
          <a:lstStyle/>
          <a:p>
            <a:pPr algn="justLow" rtl="1">
              <a:lnSpc>
                <a:spcPct val="150000"/>
              </a:lnSpc>
              <a:buClr>
                <a:schemeClr val="tx2">
                  <a:lumMod val="50000"/>
                </a:schemeClr>
              </a:buClr>
            </a:pPr>
            <a:r>
              <a:rPr lang="fa-IR" b="1" dirty="0" smtClean="0">
                <a:solidFill>
                  <a:schemeClr val="tx2">
                    <a:lumMod val="50000"/>
                  </a:schemeClr>
                </a:solidFill>
              </a:rPr>
              <a:t>1. بدن </a:t>
            </a:r>
            <a:r>
              <a:rPr lang="fa-IR" b="1" dirty="0">
                <a:solidFill>
                  <a:schemeClr val="tx2">
                    <a:lumMod val="50000"/>
                  </a:schemeClr>
                </a:solidFill>
              </a:rPr>
              <a:t>را از مواجهه با سرما محفوظ نگاه داشته و لباس گرم بپوشید (مخصوصا در هنگام خروج از حمام یا رختخواب)</a:t>
            </a:r>
          </a:p>
          <a:p>
            <a:pPr algn="justLow" rtl="1">
              <a:lnSpc>
                <a:spcPct val="150000"/>
              </a:lnSpc>
              <a:buClr>
                <a:schemeClr val="tx2">
                  <a:lumMod val="50000"/>
                </a:schemeClr>
              </a:buClr>
            </a:pPr>
            <a:r>
              <a:rPr lang="fa-IR" b="1" dirty="0" smtClean="0">
                <a:solidFill>
                  <a:schemeClr val="tx2">
                    <a:lumMod val="50000"/>
                  </a:schemeClr>
                </a:solidFill>
              </a:rPr>
              <a:t>2. دمای </a:t>
            </a:r>
            <a:r>
              <a:rPr lang="fa-IR" b="1" dirty="0">
                <a:solidFill>
                  <a:schemeClr val="tx2">
                    <a:lumMod val="50000"/>
                  </a:schemeClr>
                </a:solidFill>
              </a:rPr>
              <a:t>اتاق را در حد معمول 23-18 درجه ثابت نگاه داشته تا در هنگام خروج از اتاق، دچار تغییر ناگهانی دما و مواجهه با کاهش دمای زیاد نشوید</a:t>
            </a:r>
            <a:r>
              <a:rPr lang="fa-IR" b="1" dirty="0" smtClean="0">
                <a:solidFill>
                  <a:schemeClr val="tx2">
                    <a:lumMod val="50000"/>
                  </a:schemeClr>
                </a:solidFill>
              </a:rPr>
              <a:t>.</a:t>
            </a:r>
          </a:p>
          <a:p>
            <a:pPr algn="justLow" rtl="1">
              <a:lnSpc>
                <a:spcPct val="150000"/>
              </a:lnSpc>
              <a:buClr>
                <a:schemeClr val="tx2">
                  <a:lumMod val="50000"/>
                </a:schemeClr>
              </a:buClr>
            </a:pPr>
            <a:r>
              <a:rPr lang="fa-IR" b="1" dirty="0" smtClean="0">
                <a:solidFill>
                  <a:schemeClr val="tx2">
                    <a:lumMod val="50000"/>
                  </a:schemeClr>
                </a:solidFill>
              </a:rPr>
              <a:t>3. </a:t>
            </a:r>
            <a:r>
              <a:rPr lang="fa-IR" b="1" dirty="0">
                <a:solidFill>
                  <a:schemeClr val="tx2">
                    <a:lumMod val="50000"/>
                  </a:schemeClr>
                </a:solidFill>
              </a:rPr>
              <a:t>ورزش‎ و فعالیت بدنی مناسب </a:t>
            </a:r>
            <a:r>
              <a:rPr lang="fa-IR" b="1" dirty="0" smtClean="0">
                <a:solidFill>
                  <a:schemeClr val="tx2">
                    <a:lumMod val="50000"/>
                  </a:schemeClr>
                </a:solidFill>
              </a:rPr>
              <a:t>داشته باشید.</a:t>
            </a:r>
          </a:p>
          <a:p>
            <a:pPr algn="justLow" rtl="1">
              <a:lnSpc>
                <a:spcPct val="150000"/>
              </a:lnSpc>
              <a:buClr>
                <a:schemeClr val="tx2">
                  <a:lumMod val="50000"/>
                </a:schemeClr>
              </a:buClr>
            </a:pPr>
            <a:r>
              <a:rPr lang="fa-IR" b="1" dirty="0" smtClean="0">
                <a:solidFill>
                  <a:schemeClr val="tx2">
                    <a:lumMod val="50000"/>
                  </a:schemeClr>
                </a:solidFill>
              </a:rPr>
              <a:t>4. از </a:t>
            </a:r>
            <a:r>
              <a:rPr lang="fa-IR" b="1" dirty="0">
                <a:solidFill>
                  <a:schemeClr val="tx2">
                    <a:lumMod val="50000"/>
                  </a:schemeClr>
                </a:solidFill>
              </a:rPr>
              <a:t>رنگ‎های گرم مانند قرمز و نارنجی و بوییدنی‎های گرم مانند بهارنارنج، گلاب، مشک، عنبر، گل مریم، گل نرگس و ... </a:t>
            </a:r>
            <a:r>
              <a:rPr lang="fa-IR" b="1" dirty="0" smtClean="0">
                <a:solidFill>
                  <a:schemeClr val="tx2">
                    <a:lumMod val="50000"/>
                  </a:schemeClr>
                </a:solidFill>
              </a:rPr>
              <a:t>استفاده کنید.</a:t>
            </a:r>
            <a:endParaRPr lang="fa-IR" b="1" dirty="0">
              <a:solidFill>
                <a:schemeClr val="tx2">
                  <a:lumMod val="50000"/>
                </a:schemeClr>
              </a:solidFill>
            </a:endParaRPr>
          </a:p>
          <a:p>
            <a:pPr algn="justLow" rtl="1">
              <a:lnSpc>
                <a:spcPct val="150000"/>
              </a:lnSpc>
              <a:buClr>
                <a:schemeClr val="tx2">
                  <a:lumMod val="50000"/>
                </a:schemeClr>
              </a:buClr>
            </a:pPr>
            <a:r>
              <a:rPr lang="fa-IR" b="1" dirty="0" smtClean="0">
                <a:solidFill>
                  <a:schemeClr val="tx2">
                    <a:lumMod val="50000"/>
                  </a:schemeClr>
                </a:solidFill>
              </a:rPr>
              <a:t>5. از </a:t>
            </a:r>
            <a:r>
              <a:rPr lang="fa-IR" b="1" dirty="0">
                <a:solidFill>
                  <a:schemeClr val="tx2">
                    <a:lumMod val="50000"/>
                  </a:schemeClr>
                </a:solidFill>
              </a:rPr>
              <a:t>مصرف ترشی و آب سرد پرهیز كنید</a:t>
            </a:r>
            <a:r>
              <a:rPr lang="fa-IR" b="1" dirty="0" smtClean="0">
                <a:solidFill>
                  <a:schemeClr val="tx2">
                    <a:lumMod val="50000"/>
                  </a:schemeClr>
                </a:solidFill>
              </a:rPr>
              <a:t>.</a:t>
            </a:r>
            <a:endParaRPr lang="fa-IR" b="1" dirty="0">
              <a:solidFill>
                <a:schemeClr val="tx2">
                  <a:lumMod val="50000"/>
                </a:schemeClr>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pPr algn="ctr"/>
            <a:fld id="{294A09A9-5501-47C1-A89A-A340965A2BE2}" type="slidenum">
              <a:rPr lang="en-US" smtClean="0">
                <a:solidFill>
                  <a:schemeClr val="bg2">
                    <a:lumMod val="50000"/>
                  </a:schemeClr>
                </a:solidFill>
              </a:rPr>
              <a:pPr algn="ctr"/>
              <a:t>26</a:t>
            </a:fld>
            <a:endParaRPr lang="en-US" dirty="0">
              <a:solidFill>
                <a:schemeClr val="bg2">
                  <a:lumMod val="50000"/>
                </a:scheme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0745" t="6091" r="2961"/>
          <a:stretch/>
        </p:blipFill>
        <p:spPr>
          <a:xfrm>
            <a:off x="8188035" y="2545774"/>
            <a:ext cx="3437429" cy="24938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42543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143327" y="820131"/>
            <a:ext cx="10515600" cy="1143581"/>
          </a:xfrm>
        </p:spPr>
        <p:txBody>
          <a:bodyPr/>
          <a:lstStyle/>
          <a:p>
            <a:r>
              <a:rPr lang="fa-IR" sz="3200" dirty="0" smtClean="0">
                <a:solidFill>
                  <a:schemeClr val="tx2">
                    <a:lumMod val="50000"/>
                  </a:schemeClr>
                </a:solidFill>
              </a:rPr>
              <a:t>آلودگی هوا</a:t>
            </a:r>
            <a:r>
              <a:rPr lang="fa-IR" sz="3200" dirty="0">
                <a:solidFill>
                  <a:schemeClr val="tx2">
                    <a:lumMod val="50000"/>
                  </a:schemeClr>
                </a:solidFill>
              </a:rPr>
              <a:t/>
            </a:r>
            <a:br>
              <a:rPr lang="fa-IR" sz="3200" dirty="0">
                <a:solidFill>
                  <a:schemeClr val="tx2">
                    <a:lumMod val="50000"/>
                  </a:schemeClr>
                </a:solidFill>
              </a:rPr>
            </a:br>
            <a:r>
              <a:rPr lang="ar-SA" sz="3200" dirty="0">
                <a:solidFill>
                  <a:schemeClr val="tx2">
                    <a:lumMod val="50000"/>
                  </a:schemeClr>
                </a:solidFill>
              </a:rPr>
              <a:t/>
            </a:r>
            <a:br>
              <a:rPr lang="ar-SA" sz="3200" dirty="0">
                <a:solidFill>
                  <a:schemeClr val="tx2">
                    <a:lumMod val="50000"/>
                  </a:schemeClr>
                </a:solidFill>
              </a:rPr>
            </a:br>
            <a:r>
              <a:rPr lang="ar-SA" sz="3200" dirty="0">
                <a:solidFill>
                  <a:schemeClr val="tx2">
                    <a:lumMod val="50000"/>
                  </a:schemeClr>
                </a:solidFill>
              </a:rPr>
              <a:t/>
            </a:r>
            <a:br>
              <a:rPr lang="ar-SA" sz="3200" dirty="0">
                <a:solidFill>
                  <a:schemeClr val="tx2">
                    <a:lumMod val="50000"/>
                  </a:schemeClr>
                </a:solidFill>
              </a:rPr>
            </a:br>
            <a:endParaRPr lang="en-US" sz="3200" dirty="0"/>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5981252" y="2401919"/>
            <a:ext cx="5325036" cy="4499114"/>
          </a:xfrm>
        </p:spPr>
        <p:txBody>
          <a:bodyPr>
            <a:noAutofit/>
          </a:bodyPr>
          <a:lstStyle/>
          <a:p>
            <a:pPr marL="342900" indent="-342900" algn="justLow" rtl="1">
              <a:lnSpc>
                <a:spcPct val="100000"/>
              </a:lnSpc>
              <a:buClr>
                <a:schemeClr val="tx2">
                  <a:lumMod val="50000"/>
                </a:schemeClr>
              </a:buClr>
              <a:buFont typeface="Wingdings" panose="05000000000000000000" pitchFamily="2" charset="2"/>
              <a:buChar char="§"/>
            </a:pPr>
            <a:r>
              <a:rPr lang="fa-IR" b="1" dirty="0">
                <a:solidFill>
                  <a:schemeClr val="tx2">
                    <a:lumMod val="50000"/>
                  </a:schemeClr>
                </a:solidFill>
              </a:rPr>
              <a:t>امروزه آلودگی هوا مهم‌ترین مساله در بهداشت هواست</a:t>
            </a:r>
            <a:r>
              <a:rPr lang="fa-IR" b="1" dirty="0" smtClean="0">
                <a:solidFill>
                  <a:schemeClr val="tx2">
                    <a:lumMod val="50000"/>
                  </a:schemeClr>
                </a:solidFill>
              </a:rPr>
              <a:t>.</a:t>
            </a:r>
          </a:p>
          <a:p>
            <a:pPr marL="342900" indent="-342900" algn="justLow" rtl="1">
              <a:lnSpc>
                <a:spcPct val="100000"/>
              </a:lnSpc>
              <a:buClr>
                <a:schemeClr val="tx2">
                  <a:lumMod val="50000"/>
                </a:schemeClr>
              </a:buClr>
              <a:buFont typeface="Wingdings" panose="05000000000000000000" pitchFamily="2" charset="2"/>
              <a:buChar char="§"/>
            </a:pPr>
            <a:r>
              <a:rPr lang="fa-IR" b="1" dirty="0" smtClean="0">
                <a:solidFill>
                  <a:schemeClr val="tx2">
                    <a:lumMod val="50000"/>
                  </a:schemeClr>
                </a:solidFill>
              </a:rPr>
              <a:t>تجربه احساس </a:t>
            </a:r>
            <a:r>
              <a:rPr lang="fa-IR" b="1" dirty="0">
                <a:solidFill>
                  <a:schemeClr val="tx2">
                    <a:lumMod val="50000"/>
                  </a:schemeClr>
                </a:solidFill>
              </a:rPr>
              <a:t>نشاط و پر انرژی بودن در سواحل دریا و مناطق جنگلی و </a:t>
            </a:r>
            <a:r>
              <a:rPr lang="fa-IR" b="1" dirty="0" smtClean="0">
                <a:solidFill>
                  <a:schemeClr val="tx2">
                    <a:lumMod val="50000"/>
                  </a:schemeClr>
                </a:solidFill>
              </a:rPr>
              <a:t>کوهستانی</a:t>
            </a:r>
          </a:p>
          <a:p>
            <a:pPr marL="342900" indent="-342900" algn="justLow" rtl="1">
              <a:lnSpc>
                <a:spcPct val="100000"/>
              </a:lnSpc>
              <a:buClr>
                <a:schemeClr val="tx2">
                  <a:lumMod val="50000"/>
                </a:schemeClr>
              </a:buClr>
              <a:buFont typeface="Wingdings" panose="05000000000000000000" pitchFamily="2" charset="2"/>
              <a:buChar char="§"/>
            </a:pPr>
            <a:r>
              <a:rPr lang="fa-IR" b="1" dirty="0" smtClean="0">
                <a:solidFill>
                  <a:schemeClr val="tx2">
                    <a:lumMod val="50000"/>
                  </a:schemeClr>
                </a:solidFill>
              </a:rPr>
              <a:t>وقتی </a:t>
            </a:r>
            <a:r>
              <a:rPr lang="fa-IR" b="1" dirty="0">
                <a:solidFill>
                  <a:schemeClr val="tx2">
                    <a:lumMod val="50000"/>
                  </a:schemeClr>
                </a:solidFill>
              </a:rPr>
              <a:t>در شهرهای بزرگ زندگی یا کار می‌کنیم، بیشتر اوقات خسته، عصبی و افسرده </a:t>
            </a:r>
            <a:r>
              <a:rPr lang="fa-IR" b="1" dirty="0" smtClean="0">
                <a:solidFill>
                  <a:schemeClr val="tx2">
                    <a:lumMod val="50000"/>
                  </a:schemeClr>
                </a:solidFill>
              </a:rPr>
              <a:t>هستیم</a:t>
            </a:r>
          </a:p>
          <a:p>
            <a:pPr marL="342900" indent="-342900" algn="justLow" rtl="1">
              <a:lnSpc>
                <a:spcPct val="100000"/>
              </a:lnSpc>
              <a:buClr>
                <a:schemeClr val="tx2">
                  <a:lumMod val="50000"/>
                </a:schemeClr>
              </a:buClr>
              <a:buFont typeface="Wingdings" panose="05000000000000000000" pitchFamily="2" charset="2"/>
              <a:buChar char="§"/>
            </a:pPr>
            <a:r>
              <a:rPr lang="fa-IR" b="1" dirty="0" smtClean="0">
                <a:solidFill>
                  <a:schemeClr val="tx2">
                    <a:lumMod val="50000"/>
                  </a:schemeClr>
                </a:solidFill>
              </a:rPr>
              <a:t>هوای </a:t>
            </a:r>
            <a:r>
              <a:rPr lang="fa-IR" b="1" dirty="0">
                <a:solidFill>
                  <a:schemeClr val="tx2">
                    <a:lumMod val="50000"/>
                  </a:schemeClr>
                </a:solidFill>
              </a:rPr>
              <a:t>آلوده اعضای بدن از جمله قلب، مغز و کبد را تحت تاثیر قرار داده و آنها را دچار بیماری می‌کند. </a:t>
            </a:r>
            <a:endParaRPr lang="fa-IR" b="1" dirty="0" smtClean="0">
              <a:solidFill>
                <a:schemeClr val="tx2">
                  <a:lumMod val="50000"/>
                </a:schemeClr>
              </a:solidFill>
            </a:endParaRPr>
          </a:p>
          <a:p>
            <a:pPr marL="342900" indent="-342900" algn="justLow" rtl="1">
              <a:lnSpc>
                <a:spcPct val="100000"/>
              </a:lnSpc>
              <a:buClr>
                <a:schemeClr val="tx2">
                  <a:lumMod val="50000"/>
                </a:schemeClr>
              </a:buClr>
              <a:buFont typeface="Wingdings" panose="05000000000000000000" pitchFamily="2" charset="2"/>
              <a:buChar char="§"/>
            </a:pPr>
            <a:r>
              <a:rPr lang="fa-IR" b="1" dirty="0" smtClean="0">
                <a:solidFill>
                  <a:schemeClr val="tx2">
                    <a:lumMod val="50000"/>
                  </a:schemeClr>
                </a:solidFill>
              </a:rPr>
              <a:t>هوای </a:t>
            </a:r>
            <a:r>
              <a:rPr lang="fa-IR" b="1" dirty="0">
                <a:solidFill>
                  <a:schemeClr val="tx2">
                    <a:lumMod val="50000"/>
                  </a:schemeClr>
                </a:solidFill>
              </a:rPr>
              <a:t>آلوده باعث تجمع بیش از حد مواد زائد در بدن وناتوانی و ضعف بدن در دفع آنها می‌شود</a:t>
            </a:r>
            <a:r>
              <a:rPr lang="fa-IR" b="1" dirty="0" smtClean="0">
                <a:solidFill>
                  <a:schemeClr val="tx2">
                    <a:lumMod val="50000"/>
                  </a:schemeClr>
                </a:solidFill>
              </a:rPr>
              <a:t>.</a:t>
            </a:r>
            <a:endParaRPr lang="fa-IR" b="1" dirty="0">
              <a:solidFill>
                <a:schemeClr val="tx2">
                  <a:lumMod val="50000"/>
                </a:schemeClr>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pPr algn="ctr"/>
            <a:fld id="{294A09A9-5501-47C1-A89A-A340965A2BE2}" type="slidenum">
              <a:rPr lang="en-US" smtClean="0">
                <a:solidFill>
                  <a:schemeClr val="bg2">
                    <a:lumMod val="50000"/>
                  </a:schemeClr>
                </a:solidFill>
              </a:rPr>
              <a:pPr algn="ctr"/>
              <a:t>27</a:t>
            </a:fld>
            <a:endParaRPr lang="en-US" dirty="0">
              <a:solidFill>
                <a:schemeClr val="bg2">
                  <a:lumMod val="50000"/>
                </a:scheme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892" y="2685024"/>
            <a:ext cx="5117054" cy="3473000"/>
          </a:xfrm>
          <a:prstGeom prst="round2DiagRect">
            <a:avLst>
              <a:gd name="adj1" fmla="val 16667"/>
              <a:gd name="adj2" fmla="val 0"/>
            </a:avLst>
          </a:prstGeom>
          <a:ln w="88900" cap="sq">
            <a:solidFill>
              <a:schemeClr val="tx2">
                <a:lumMod val="60000"/>
                <a:lumOff val="40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531806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616664" y="411340"/>
            <a:ext cx="10515600" cy="1143581"/>
          </a:xfrm>
        </p:spPr>
        <p:txBody>
          <a:bodyPr/>
          <a:lstStyle/>
          <a:p>
            <a:r>
              <a:rPr lang="fa-IR" sz="3200" dirty="0">
                <a:solidFill>
                  <a:schemeClr val="tx2">
                    <a:lumMod val="50000"/>
                  </a:schemeClr>
                </a:solidFill>
              </a:rPr>
              <a:t>تدابیر زندگی در مناطق دارای هوای آلوده</a:t>
            </a:r>
            <a:endParaRPr lang="en-US" sz="3200" dirty="0"/>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4593771" y="2358887"/>
            <a:ext cx="7097486" cy="4499114"/>
          </a:xfrm>
        </p:spPr>
        <p:txBody>
          <a:bodyPr>
            <a:noAutofit/>
          </a:bodyPr>
          <a:lstStyle/>
          <a:p>
            <a:pPr marL="342900" indent="-342900" algn="justLow" rtl="1">
              <a:lnSpc>
                <a:spcPct val="150000"/>
              </a:lnSpc>
              <a:buClr>
                <a:schemeClr val="tx2">
                  <a:lumMod val="50000"/>
                </a:schemeClr>
              </a:buClr>
              <a:buFont typeface="Wingdings" panose="05000000000000000000" pitchFamily="2" charset="2"/>
              <a:buChar char="§"/>
            </a:pPr>
            <a:r>
              <a:rPr lang="fa-IR" b="1" dirty="0" smtClean="0">
                <a:solidFill>
                  <a:schemeClr val="tx2">
                    <a:lumMod val="50000"/>
                  </a:schemeClr>
                </a:solidFill>
              </a:rPr>
              <a:t>روزهای </a:t>
            </a:r>
            <a:r>
              <a:rPr lang="fa-IR" b="1" dirty="0">
                <a:solidFill>
                  <a:schemeClr val="tx2">
                    <a:lumMod val="50000"/>
                  </a:schemeClr>
                </a:solidFill>
              </a:rPr>
              <a:t>تعطیل و آخر هفته را در پارک‌ها و فضاهای </a:t>
            </a:r>
            <a:r>
              <a:rPr lang="fa-IR" b="1" dirty="0" smtClean="0">
                <a:solidFill>
                  <a:schemeClr val="tx2">
                    <a:lumMod val="50000"/>
                  </a:schemeClr>
                </a:solidFill>
              </a:rPr>
              <a:t>سبز خارج از شهر </a:t>
            </a:r>
            <a:r>
              <a:rPr lang="fa-IR" b="1" dirty="0">
                <a:solidFill>
                  <a:schemeClr val="tx2">
                    <a:lumMod val="50000"/>
                  </a:schemeClr>
                </a:solidFill>
              </a:rPr>
              <a:t>بگذرانید.</a:t>
            </a:r>
          </a:p>
          <a:p>
            <a:pPr marL="342900" indent="-342900" algn="justLow" rtl="1">
              <a:lnSpc>
                <a:spcPct val="150000"/>
              </a:lnSpc>
              <a:buClr>
                <a:schemeClr val="tx2">
                  <a:lumMod val="50000"/>
                </a:schemeClr>
              </a:buClr>
              <a:buFont typeface="Wingdings" panose="05000000000000000000" pitchFamily="2" charset="2"/>
              <a:buChar char="§"/>
            </a:pPr>
            <a:r>
              <a:rPr lang="fa-IR" b="1" dirty="0" smtClean="0">
                <a:solidFill>
                  <a:schemeClr val="tx2">
                    <a:lumMod val="50000"/>
                  </a:schemeClr>
                </a:solidFill>
              </a:rPr>
              <a:t>در </a:t>
            </a:r>
            <a:r>
              <a:rPr lang="fa-IR" b="1" dirty="0">
                <a:solidFill>
                  <a:schemeClr val="tx2">
                    <a:lumMod val="50000"/>
                  </a:schemeClr>
                </a:solidFill>
              </a:rPr>
              <a:t>ساعات و روزهایی که </a:t>
            </a:r>
            <a:r>
              <a:rPr lang="fa-IR" b="1" dirty="0" smtClean="0">
                <a:solidFill>
                  <a:schemeClr val="tx2">
                    <a:lumMod val="50000"/>
                  </a:schemeClr>
                </a:solidFill>
              </a:rPr>
              <a:t>میزان </a:t>
            </a:r>
            <a:r>
              <a:rPr lang="fa-IR" b="1" dirty="0">
                <a:solidFill>
                  <a:schemeClr val="tx2">
                    <a:lumMod val="50000"/>
                  </a:schemeClr>
                </a:solidFill>
              </a:rPr>
              <a:t>آلودگی هوا بالاست، از رفت‌وآمد غیر ضروری به خارج از منزل بپرهیزید.</a:t>
            </a:r>
          </a:p>
          <a:p>
            <a:pPr marL="342900" indent="-342900" algn="justLow" rtl="1">
              <a:lnSpc>
                <a:spcPct val="150000"/>
              </a:lnSpc>
              <a:buClr>
                <a:schemeClr val="tx2">
                  <a:lumMod val="50000"/>
                </a:schemeClr>
              </a:buClr>
              <a:buFont typeface="Wingdings" panose="05000000000000000000" pitchFamily="2" charset="2"/>
              <a:buChar char="§"/>
            </a:pPr>
            <a:r>
              <a:rPr lang="fa-IR" b="1" dirty="0" smtClean="0">
                <a:solidFill>
                  <a:schemeClr val="tx2">
                    <a:lumMod val="50000"/>
                  </a:schemeClr>
                </a:solidFill>
              </a:rPr>
              <a:t>اطراف </a:t>
            </a:r>
            <a:r>
              <a:rPr lang="fa-IR" b="1" dirty="0">
                <a:solidFill>
                  <a:schemeClr val="tx2">
                    <a:lumMod val="50000"/>
                  </a:schemeClr>
                </a:solidFill>
              </a:rPr>
              <a:t>خانه مسکونی خود را درخت‌کاری و گل‌کاری </a:t>
            </a:r>
            <a:r>
              <a:rPr lang="fa-IR" b="1" dirty="0" smtClean="0">
                <a:solidFill>
                  <a:schemeClr val="tx2">
                    <a:lumMod val="50000"/>
                  </a:schemeClr>
                </a:solidFill>
              </a:rPr>
              <a:t>نمایید.</a:t>
            </a:r>
            <a:endParaRPr lang="fa-IR" b="1" dirty="0">
              <a:solidFill>
                <a:schemeClr val="tx2">
                  <a:lumMod val="50000"/>
                </a:schemeClr>
              </a:solidFill>
            </a:endParaRPr>
          </a:p>
          <a:p>
            <a:pPr marL="342900" indent="-342900" algn="justLow" rtl="1">
              <a:lnSpc>
                <a:spcPct val="150000"/>
              </a:lnSpc>
              <a:buClr>
                <a:schemeClr val="tx2">
                  <a:lumMod val="50000"/>
                </a:schemeClr>
              </a:buClr>
              <a:buFont typeface="Wingdings" panose="05000000000000000000" pitchFamily="2" charset="2"/>
              <a:buChar char="§"/>
            </a:pPr>
            <a:endParaRPr lang="fa-IR" b="1" dirty="0">
              <a:solidFill>
                <a:schemeClr val="tx2">
                  <a:lumMod val="50000"/>
                </a:schemeClr>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pPr algn="ctr"/>
            <a:fld id="{294A09A9-5501-47C1-A89A-A340965A2BE2}" type="slidenum">
              <a:rPr lang="en-US" smtClean="0">
                <a:solidFill>
                  <a:schemeClr val="bg2">
                    <a:lumMod val="50000"/>
                  </a:schemeClr>
                </a:solidFill>
              </a:rPr>
              <a:pPr algn="ctr"/>
              <a:t>28</a:t>
            </a:fld>
            <a:endParaRPr lang="en-US" dirty="0">
              <a:solidFill>
                <a:schemeClr val="bg2">
                  <a:lumMod val="50000"/>
                </a:scheme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0770" y="4310743"/>
            <a:ext cx="2264228" cy="2264228"/>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9440"/>
          <a:stretch/>
        </p:blipFill>
        <p:spPr>
          <a:xfrm>
            <a:off x="429028" y="2623457"/>
            <a:ext cx="3748782" cy="2318144"/>
          </a:xfrm>
          <a:prstGeom prst="round2DiagRect">
            <a:avLst>
              <a:gd name="adj1" fmla="val 16667"/>
              <a:gd name="adj2" fmla="val 0"/>
            </a:avLst>
          </a:prstGeom>
          <a:ln w="88900" cap="sq">
            <a:solidFill>
              <a:schemeClr val="accent2">
                <a:lumMod val="75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410860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616664" y="411340"/>
            <a:ext cx="10515600" cy="1143581"/>
          </a:xfrm>
        </p:spPr>
        <p:txBody>
          <a:bodyPr/>
          <a:lstStyle/>
          <a:p>
            <a:r>
              <a:rPr lang="fa-IR" sz="3200" dirty="0" smtClean="0">
                <a:solidFill>
                  <a:schemeClr val="tx2">
                    <a:lumMod val="50000"/>
                  </a:schemeClr>
                </a:solidFill>
              </a:rPr>
              <a:t>پاک نگه داشتن هوای منزل</a:t>
            </a:r>
            <a:endParaRPr lang="en-US" sz="3200" dirty="0"/>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4883971" y="2358886"/>
            <a:ext cx="5690796" cy="4499114"/>
          </a:xfrm>
        </p:spPr>
        <p:txBody>
          <a:bodyPr>
            <a:noAutofit/>
          </a:bodyPr>
          <a:lstStyle/>
          <a:p>
            <a:pPr marL="342900" indent="-342900" algn="justLow" rtl="1">
              <a:lnSpc>
                <a:spcPct val="150000"/>
              </a:lnSpc>
              <a:buClr>
                <a:schemeClr val="tx2">
                  <a:lumMod val="50000"/>
                </a:schemeClr>
              </a:buClr>
              <a:buFont typeface="Wingdings" panose="05000000000000000000" pitchFamily="2" charset="2"/>
              <a:buChar char="§"/>
            </a:pPr>
            <a:r>
              <a:rPr lang="fa-IR" b="1" dirty="0">
                <a:solidFill>
                  <a:schemeClr val="tx2">
                    <a:lumMod val="50000"/>
                  </a:schemeClr>
                </a:solidFill>
              </a:rPr>
              <a:t>سعي كنيد منزل مسکونی شما از پایانه‌های مسافربری و محل‌های تخلیه زباله دور باشد.</a:t>
            </a:r>
          </a:p>
          <a:p>
            <a:pPr marL="342900" indent="-342900" algn="justLow" rtl="1">
              <a:lnSpc>
                <a:spcPct val="150000"/>
              </a:lnSpc>
              <a:buClr>
                <a:schemeClr val="tx2">
                  <a:lumMod val="50000"/>
                </a:schemeClr>
              </a:buClr>
              <a:buFont typeface="Wingdings" panose="05000000000000000000" pitchFamily="2" charset="2"/>
              <a:buChar char="§"/>
            </a:pPr>
            <a:r>
              <a:rPr lang="fa-IR" b="1" dirty="0">
                <a:solidFill>
                  <a:schemeClr val="tx2">
                    <a:lumMod val="50000"/>
                  </a:schemeClr>
                </a:solidFill>
              </a:rPr>
              <a:t>خانه را طوری بنا کنید که سقف خانه بلند بوده و اتاق‌ها و نشیمن رو به مشرق </a:t>
            </a:r>
            <a:r>
              <a:rPr lang="fa-IR" b="1" dirty="0" smtClean="0">
                <a:solidFill>
                  <a:schemeClr val="tx2">
                    <a:lumMod val="50000"/>
                  </a:schemeClr>
                </a:solidFill>
              </a:rPr>
              <a:t>باشند.</a:t>
            </a:r>
            <a:endParaRPr lang="fa-IR" b="1" dirty="0">
              <a:solidFill>
                <a:schemeClr val="tx2">
                  <a:lumMod val="50000"/>
                </a:schemeClr>
              </a:solidFill>
            </a:endParaRPr>
          </a:p>
          <a:p>
            <a:pPr marL="342900" indent="-342900" algn="justLow" rtl="1">
              <a:lnSpc>
                <a:spcPct val="150000"/>
              </a:lnSpc>
              <a:buClr>
                <a:schemeClr val="tx2">
                  <a:lumMod val="50000"/>
                </a:schemeClr>
              </a:buClr>
              <a:buFont typeface="Wingdings" panose="05000000000000000000" pitchFamily="2" charset="2"/>
              <a:buChar char="§"/>
            </a:pPr>
            <a:r>
              <a:rPr lang="fa-IR" b="1" dirty="0">
                <a:solidFill>
                  <a:schemeClr val="tx2">
                    <a:lumMod val="50000"/>
                  </a:schemeClr>
                </a:solidFill>
              </a:rPr>
              <a:t>پنجره‎های بزرگ رو به مشرق و شمال باز شوند. </a:t>
            </a:r>
          </a:p>
          <a:p>
            <a:pPr marL="342900" indent="-342900" algn="justLow" rtl="1">
              <a:lnSpc>
                <a:spcPct val="150000"/>
              </a:lnSpc>
              <a:buClr>
                <a:schemeClr val="tx2">
                  <a:lumMod val="50000"/>
                </a:schemeClr>
              </a:buClr>
              <a:buFont typeface="Wingdings" panose="05000000000000000000" pitchFamily="2" charset="2"/>
              <a:buChar char="§"/>
            </a:pPr>
            <a:r>
              <a:rPr lang="fa-IR" b="1" dirty="0">
                <a:solidFill>
                  <a:schemeClr val="tx2">
                    <a:lumMod val="50000"/>
                  </a:schemeClr>
                </a:solidFill>
              </a:rPr>
              <a:t>در صورت امکان از </a:t>
            </a:r>
            <a:r>
              <a:rPr lang="fa-IR" b="1" dirty="0" smtClean="0">
                <a:solidFill>
                  <a:schemeClr val="tx2">
                    <a:lumMod val="50000"/>
                  </a:schemeClr>
                </a:solidFill>
              </a:rPr>
              <a:t>دستگاه‌های </a:t>
            </a:r>
            <a:r>
              <a:rPr lang="fa-IR" b="1" dirty="0">
                <a:solidFill>
                  <a:schemeClr val="tx2">
                    <a:lumMod val="50000"/>
                  </a:schemeClr>
                </a:solidFill>
              </a:rPr>
              <a:t>تهویه هوا استفاده </a:t>
            </a:r>
            <a:r>
              <a:rPr lang="fa-IR" b="1" dirty="0" smtClean="0">
                <a:solidFill>
                  <a:schemeClr val="tx2">
                    <a:lumMod val="50000"/>
                  </a:schemeClr>
                </a:solidFill>
              </a:rPr>
              <a:t>کنید.</a:t>
            </a:r>
            <a:endParaRPr lang="fa-IR" b="1" dirty="0">
              <a:solidFill>
                <a:schemeClr val="tx2">
                  <a:lumMod val="50000"/>
                </a:schemeClr>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pPr algn="ctr"/>
            <a:fld id="{294A09A9-5501-47C1-A89A-A340965A2BE2}" type="slidenum">
              <a:rPr lang="en-US" smtClean="0">
                <a:solidFill>
                  <a:schemeClr val="bg2">
                    <a:lumMod val="50000"/>
                  </a:schemeClr>
                </a:solidFill>
              </a:rPr>
              <a:pPr algn="ctr"/>
              <a:t>29</a:t>
            </a:fld>
            <a:endParaRPr lang="en-US" dirty="0">
              <a:solidFill>
                <a:schemeClr val="bg2">
                  <a:lumMod val="50000"/>
                </a:scheme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056" y="3087445"/>
            <a:ext cx="4004636" cy="2892237"/>
          </a:xfrm>
          <a:prstGeom prst="round2DiagRect">
            <a:avLst>
              <a:gd name="adj1" fmla="val 16667"/>
              <a:gd name="adj2" fmla="val 0"/>
            </a:avLst>
          </a:prstGeom>
          <a:ln w="88900" cap="sq">
            <a:solidFill>
              <a:srgbClr val="C1E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71709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3E7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01889-3FFF-78B7-B7FF-80AB5B58ACCD}"/>
              </a:ext>
            </a:extLst>
          </p:cNvPr>
          <p:cNvSpPr>
            <a:spLocks noGrp="1"/>
          </p:cNvSpPr>
          <p:nvPr>
            <p:ph type="title"/>
          </p:nvPr>
        </p:nvSpPr>
        <p:spPr/>
        <p:txBody>
          <a:bodyPr/>
          <a:lstStyle/>
          <a:p>
            <a:r>
              <a:rPr lang="fa-IR" b="1" dirty="0">
                <a:cs typeface="B Nazanin" panose="00000400000000000000" pitchFamily="2" charset="-78"/>
              </a:rPr>
              <a:t>فصل اول</a:t>
            </a:r>
            <a:endParaRPr lang="en-US" b="1" dirty="0">
              <a:cs typeface="B Nazanin" panose="00000400000000000000" pitchFamily="2" charset="-78"/>
            </a:endParaRPr>
          </a:p>
        </p:txBody>
      </p:sp>
    </p:spTree>
    <p:extLst>
      <p:ext uri="{BB962C8B-B14F-4D97-AF65-F5344CB8AC3E}">
        <p14:creationId xmlns:p14="http://schemas.microsoft.com/office/powerpoint/2010/main" val="3214038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616664" y="411340"/>
            <a:ext cx="10515600" cy="1143581"/>
          </a:xfrm>
        </p:spPr>
        <p:txBody>
          <a:bodyPr/>
          <a:lstStyle/>
          <a:p>
            <a:r>
              <a:rPr lang="fa-IR" sz="3200" dirty="0" smtClean="0">
                <a:solidFill>
                  <a:schemeClr val="tx2">
                    <a:lumMod val="50000"/>
                  </a:schemeClr>
                </a:solidFill>
              </a:rPr>
              <a:t>پاک نگه داشتن هوای منزل</a:t>
            </a:r>
            <a:endParaRPr lang="en-US" sz="3200" dirty="0"/>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4475192" y="2358887"/>
            <a:ext cx="5690796" cy="4499114"/>
          </a:xfrm>
        </p:spPr>
        <p:txBody>
          <a:bodyPr>
            <a:noAutofit/>
          </a:bodyPr>
          <a:lstStyle/>
          <a:p>
            <a:pPr marL="342900" indent="-342900" algn="justLow" rtl="1">
              <a:lnSpc>
                <a:spcPct val="150000"/>
              </a:lnSpc>
              <a:buClr>
                <a:schemeClr val="tx2">
                  <a:lumMod val="50000"/>
                </a:schemeClr>
              </a:buClr>
              <a:buFont typeface="Wingdings" panose="05000000000000000000" pitchFamily="2" charset="2"/>
              <a:buChar char="§"/>
            </a:pPr>
            <a:r>
              <a:rPr lang="fa-IR" b="1" dirty="0" smtClean="0">
                <a:solidFill>
                  <a:schemeClr val="tx2">
                    <a:lumMod val="50000"/>
                  </a:schemeClr>
                </a:solidFill>
              </a:rPr>
              <a:t>در </a:t>
            </a:r>
            <a:r>
              <a:rPr lang="fa-IR" b="1" dirty="0">
                <a:solidFill>
                  <a:schemeClr val="tx2">
                    <a:lumMod val="50000"/>
                  </a:schemeClr>
                </a:solidFill>
              </a:rPr>
              <a:t>محیط منزل از مصرف دخانیات و نیز استفاده از خوشبوکننده‌های شیمیایی هوا و حشره‌کش‌ها پرهیز کنید.</a:t>
            </a:r>
          </a:p>
          <a:p>
            <a:pPr marL="342900" indent="-342900" algn="justLow" rtl="1">
              <a:lnSpc>
                <a:spcPct val="150000"/>
              </a:lnSpc>
              <a:buClr>
                <a:schemeClr val="tx2">
                  <a:lumMod val="50000"/>
                </a:schemeClr>
              </a:buClr>
              <a:buFont typeface="Wingdings" panose="05000000000000000000" pitchFamily="2" charset="2"/>
              <a:buChar char="§"/>
            </a:pPr>
            <a:r>
              <a:rPr lang="fa-IR" b="1" dirty="0" smtClean="0">
                <a:solidFill>
                  <a:schemeClr val="tx2">
                    <a:lumMod val="50000"/>
                  </a:schemeClr>
                </a:solidFill>
              </a:rPr>
              <a:t>داخل </a:t>
            </a:r>
            <a:r>
              <a:rPr lang="fa-IR" b="1" dirty="0">
                <a:solidFill>
                  <a:schemeClr val="tx2">
                    <a:lumMod val="50000"/>
                  </a:schemeClr>
                </a:solidFill>
              </a:rPr>
              <a:t>به یا سیب را خالی کنید و با گلاب پر کرده و روي حرارت بگذارید تا بوی آن فضای خانه را معطر کند.</a:t>
            </a:r>
          </a:p>
          <a:p>
            <a:pPr marL="342900" indent="-342900" algn="justLow" rtl="1">
              <a:lnSpc>
                <a:spcPct val="150000"/>
              </a:lnSpc>
              <a:buClr>
                <a:schemeClr val="tx2">
                  <a:lumMod val="50000"/>
                </a:schemeClr>
              </a:buClr>
              <a:buFont typeface="Wingdings" panose="05000000000000000000" pitchFamily="2" charset="2"/>
              <a:buChar char="§"/>
            </a:pPr>
            <a:r>
              <a:rPr lang="fa-IR" b="1" dirty="0" smtClean="0">
                <a:solidFill>
                  <a:schemeClr val="tx2">
                    <a:lumMod val="50000"/>
                  </a:schemeClr>
                </a:solidFill>
              </a:rPr>
              <a:t>هنگام </a:t>
            </a:r>
            <a:r>
              <a:rPr lang="fa-IR" b="1" dirty="0">
                <a:solidFill>
                  <a:schemeClr val="tx2">
                    <a:lumMod val="50000"/>
                  </a:schemeClr>
                </a:solidFill>
              </a:rPr>
              <a:t>ابتلای یکی از اعضای خانواده به بیماری‌های ویروسی، یک پیمانه سرکه را با 20-18 پیمانه آب درون قابلمه ریخته و روی حرارت بسیار کم بگذارید تا پیوسته بجوشد.</a:t>
            </a:r>
          </a:p>
          <a:p>
            <a:pPr marL="342900" indent="-342900" algn="justLow" rtl="1">
              <a:lnSpc>
                <a:spcPct val="150000"/>
              </a:lnSpc>
              <a:buClr>
                <a:schemeClr val="tx2">
                  <a:lumMod val="50000"/>
                </a:schemeClr>
              </a:buClr>
              <a:buFont typeface="Wingdings" panose="05000000000000000000" pitchFamily="2" charset="2"/>
              <a:buChar char="§"/>
            </a:pPr>
            <a:endParaRPr lang="fa-IR" b="1" dirty="0">
              <a:solidFill>
                <a:schemeClr val="tx2">
                  <a:lumMod val="50000"/>
                </a:schemeClr>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pPr algn="ctr"/>
            <a:fld id="{294A09A9-5501-47C1-A89A-A340965A2BE2}" type="slidenum">
              <a:rPr lang="en-US" smtClean="0">
                <a:solidFill>
                  <a:schemeClr val="bg2">
                    <a:lumMod val="50000"/>
                  </a:schemeClr>
                </a:solidFill>
              </a:rPr>
              <a:pPr algn="ctr"/>
              <a:t>30</a:t>
            </a:fld>
            <a:endParaRPr lang="en-US" dirty="0">
              <a:solidFill>
                <a:schemeClr val="bg2">
                  <a:lumMod val="50000"/>
                </a:scheme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286" y="4549294"/>
            <a:ext cx="2405743" cy="1785512"/>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3723" t="33862" r="4329"/>
          <a:stretch/>
        </p:blipFill>
        <p:spPr>
          <a:xfrm flipH="1">
            <a:off x="881741" y="2543086"/>
            <a:ext cx="2449287" cy="1754048"/>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233166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616664" y="411340"/>
            <a:ext cx="10515600" cy="1143581"/>
          </a:xfrm>
        </p:spPr>
        <p:txBody>
          <a:bodyPr/>
          <a:lstStyle/>
          <a:p>
            <a:r>
              <a:rPr lang="fa-IR" sz="3200" dirty="0" smtClean="0">
                <a:solidFill>
                  <a:schemeClr val="tx2">
                    <a:lumMod val="50000"/>
                  </a:schemeClr>
                </a:solidFill>
              </a:rPr>
              <a:t>پاک نگه داشتن هوای منزل</a:t>
            </a:r>
            <a:endParaRPr lang="en-US" sz="3200" dirty="0"/>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5618192" y="2358886"/>
            <a:ext cx="5690796" cy="4499114"/>
          </a:xfrm>
        </p:spPr>
        <p:txBody>
          <a:bodyPr>
            <a:noAutofit/>
          </a:bodyPr>
          <a:lstStyle/>
          <a:p>
            <a:pPr marL="342900" indent="-342900" algn="justLow" rtl="1">
              <a:lnSpc>
                <a:spcPct val="150000"/>
              </a:lnSpc>
              <a:buClr>
                <a:schemeClr val="tx2">
                  <a:lumMod val="50000"/>
                </a:schemeClr>
              </a:buClr>
              <a:buFont typeface="Wingdings" panose="05000000000000000000" pitchFamily="2" charset="2"/>
              <a:buChar char="§"/>
            </a:pPr>
            <a:r>
              <a:rPr lang="fa-IR" b="1" dirty="0" smtClean="0">
                <a:solidFill>
                  <a:schemeClr val="tx2">
                    <a:lumMod val="50000"/>
                  </a:schemeClr>
                </a:solidFill>
              </a:rPr>
              <a:t>تعدادی </a:t>
            </a:r>
            <a:r>
              <a:rPr lang="fa-IR" b="1" dirty="0">
                <a:solidFill>
                  <a:schemeClr val="tx2">
                    <a:lumMod val="50000"/>
                  </a:schemeClr>
                </a:solidFill>
              </a:rPr>
              <a:t>پیاز، سیر و نارنج یا هر کدام از آن‎ها را که در دسترس بود، از وسط نصف </a:t>
            </a:r>
            <a:r>
              <a:rPr lang="fa-IR" b="1" dirty="0" smtClean="0">
                <a:solidFill>
                  <a:schemeClr val="tx2">
                    <a:lumMod val="50000"/>
                  </a:schemeClr>
                </a:solidFill>
              </a:rPr>
              <a:t>کنید.</a:t>
            </a:r>
          </a:p>
          <a:p>
            <a:pPr marL="342900" indent="-342900" algn="justLow" rtl="1">
              <a:lnSpc>
                <a:spcPct val="150000"/>
              </a:lnSpc>
              <a:buClr>
                <a:schemeClr val="tx2">
                  <a:lumMod val="50000"/>
                </a:schemeClr>
              </a:buClr>
              <a:buFont typeface="Wingdings" panose="05000000000000000000" pitchFamily="2" charset="2"/>
              <a:buChar char="§"/>
            </a:pPr>
            <a:r>
              <a:rPr lang="fa-IR" b="1" dirty="0" smtClean="0">
                <a:solidFill>
                  <a:schemeClr val="tx2">
                    <a:lumMod val="50000"/>
                  </a:schemeClr>
                </a:solidFill>
              </a:rPr>
              <a:t>آنها را در </a:t>
            </a:r>
            <a:r>
              <a:rPr lang="fa-IR" b="1" dirty="0">
                <a:solidFill>
                  <a:schemeClr val="tx2">
                    <a:lumMod val="50000"/>
                  </a:schemeClr>
                </a:solidFill>
              </a:rPr>
              <a:t>گوشه و کنار اتاق و محل نشست و برخاست و به‌خصوص محل خواب اهل منزل قرار </a:t>
            </a:r>
            <a:r>
              <a:rPr lang="fa-IR" b="1" dirty="0" smtClean="0">
                <a:solidFill>
                  <a:schemeClr val="tx2">
                    <a:lumMod val="50000"/>
                  </a:schemeClr>
                </a:solidFill>
              </a:rPr>
              <a:t>دهید.</a:t>
            </a:r>
          </a:p>
          <a:p>
            <a:pPr marL="342900" indent="-342900" algn="justLow" rtl="1">
              <a:lnSpc>
                <a:spcPct val="150000"/>
              </a:lnSpc>
              <a:buClr>
                <a:schemeClr val="tx2">
                  <a:lumMod val="50000"/>
                </a:schemeClr>
              </a:buClr>
              <a:buFont typeface="Wingdings" panose="05000000000000000000" pitchFamily="2" charset="2"/>
              <a:buChar char="§"/>
            </a:pPr>
            <a:r>
              <a:rPr lang="fa-IR" b="1" dirty="0" smtClean="0">
                <a:solidFill>
                  <a:schemeClr val="tx2">
                    <a:lumMod val="50000"/>
                  </a:schemeClr>
                </a:solidFill>
              </a:rPr>
              <a:t>بعد </a:t>
            </a:r>
            <a:r>
              <a:rPr lang="fa-IR" b="1" dirty="0">
                <a:solidFill>
                  <a:schemeClr val="tx2">
                    <a:lumMod val="50000"/>
                  </a:schemeClr>
                </a:solidFill>
              </a:rPr>
              <a:t>از هر 24 ساعت، پیاز، سیر و نارنج تازه جایگزین كنید.</a:t>
            </a: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pPr algn="ctr"/>
            <a:fld id="{294A09A9-5501-47C1-A89A-A340965A2BE2}" type="slidenum">
              <a:rPr lang="en-US" smtClean="0">
                <a:solidFill>
                  <a:schemeClr val="bg2">
                    <a:lumMod val="50000"/>
                  </a:schemeClr>
                </a:solidFill>
              </a:rPr>
              <a:pPr algn="ctr"/>
              <a:t>31</a:t>
            </a:fld>
            <a:endParaRPr lang="en-US" dirty="0">
              <a:solidFill>
                <a:schemeClr val="bg2">
                  <a:lumMod val="50000"/>
                </a:scheme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8736" y="4271264"/>
            <a:ext cx="3057269" cy="2254227"/>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3904" r="7273"/>
          <a:stretch/>
        </p:blipFill>
        <p:spPr>
          <a:xfrm>
            <a:off x="377690" y="2648094"/>
            <a:ext cx="2261600" cy="2158958"/>
          </a:xfrm>
          <a:prstGeom prst="round2DiagRect">
            <a:avLst>
              <a:gd name="adj1" fmla="val 16667"/>
              <a:gd name="adj2" fmla="val 0"/>
            </a:avLst>
          </a:prstGeom>
          <a:ln w="88900" cap="sq">
            <a:solidFill>
              <a:schemeClr val="accent2">
                <a:lumMod val="75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081569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616664" y="411340"/>
            <a:ext cx="10515600" cy="1143581"/>
          </a:xfrm>
        </p:spPr>
        <p:txBody>
          <a:bodyPr/>
          <a:lstStyle/>
          <a:p>
            <a:r>
              <a:rPr lang="fa-IR" sz="3200" dirty="0">
                <a:solidFill>
                  <a:schemeClr val="tx2">
                    <a:lumMod val="50000"/>
                  </a:schemeClr>
                </a:solidFill>
              </a:rPr>
              <a:t>تدابیر غذایی در زمان آلودگی هوا</a:t>
            </a:r>
            <a:endParaRPr lang="en-US" sz="3200" dirty="0"/>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571500" y="2358886"/>
            <a:ext cx="7699663" cy="4499114"/>
          </a:xfrm>
        </p:spPr>
        <p:txBody>
          <a:bodyPr>
            <a:noAutofit/>
          </a:bodyPr>
          <a:lstStyle/>
          <a:p>
            <a:pPr marL="342900" indent="-342900" algn="justLow" rtl="1">
              <a:lnSpc>
                <a:spcPct val="150000"/>
              </a:lnSpc>
              <a:buClr>
                <a:schemeClr val="tx2">
                  <a:lumMod val="50000"/>
                </a:schemeClr>
              </a:buClr>
              <a:buFont typeface="Wingdings" panose="05000000000000000000" pitchFamily="2" charset="2"/>
              <a:buChar char="§"/>
            </a:pPr>
            <a:r>
              <a:rPr lang="fa-IR" b="1" dirty="0" smtClean="0">
                <a:solidFill>
                  <a:schemeClr val="tx2">
                    <a:lumMod val="50000"/>
                  </a:schemeClr>
                </a:solidFill>
              </a:rPr>
              <a:t>ترجیحا </a:t>
            </a:r>
            <a:r>
              <a:rPr lang="fa-IR" b="1" dirty="0">
                <a:solidFill>
                  <a:schemeClr val="tx2">
                    <a:lumMod val="50000"/>
                  </a:schemeClr>
                </a:solidFill>
              </a:rPr>
              <a:t>از گوشت‌های لطیف‌تر مانند گوشت گوسفند، جوجه مرغ، کبک، بلدرچین، و بزغاله استفاده </a:t>
            </a:r>
            <a:r>
              <a:rPr lang="fa-IR" b="1" dirty="0" smtClean="0">
                <a:solidFill>
                  <a:schemeClr val="tx2">
                    <a:lumMod val="50000"/>
                  </a:schemeClr>
                </a:solidFill>
              </a:rPr>
              <a:t>کنید.</a:t>
            </a:r>
          </a:p>
          <a:p>
            <a:pPr marL="342900" indent="-342900" algn="justLow" rtl="1">
              <a:lnSpc>
                <a:spcPct val="150000"/>
              </a:lnSpc>
              <a:buClr>
                <a:schemeClr val="tx2">
                  <a:lumMod val="50000"/>
                </a:schemeClr>
              </a:buClr>
              <a:buFont typeface="Wingdings" panose="05000000000000000000" pitchFamily="2" charset="2"/>
              <a:buChar char="§"/>
            </a:pPr>
            <a:r>
              <a:rPr lang="fa-IR" b="1" dirty="0" smtClean="0">
                <a:solidFill>
                  <a:schemeClr val="tx2">
                    <a:lumMod val="50000"/>
                  </a:schemeClr>
                </a:solidFill>
              </a:rPr>
              <a:t>بهتر </a:t>
            </a:r>
            <a:r>
              <a:rPr lang="fa-IR" b="1" dirty="0">
                <a:solidFill>
                  <a:schemeClr val="tx2">
                    <a:lumMod val="50000"/>
                  </a:schemeClr>
                </a:solidFill>
              </a:rPr>
              <a:t>است این گوشت‎ها نیز با کمی مواد ترش مانند سماق، غوره، آب ليمو، سركه يا آب انار ترش پخته و مصرف شوند.</a:t>
            </a:r>
          </a:p>
          <a:p>
            <a:pPr marL="342900" indent="-342900" algn="justLow" rtl="1">
              <a:lnSpc>
                <a:spcPct val="150000"/>
              </a:lnSpc>
              <a:buClr>
                <a:schemeClr val="tx2">
                  <a:lumMod val="50000"/>
                </a:schemeClr>
              </a:buClr>
              <a:buFont typeface="Wingdings" panose="05000000000000000000" pitchFamily="2" charset="2"/>
              <a:buChar char="§"/>
            </a:pPr>
            <a:r>
              <a:rPr lang="fa-IR" b="1" dirty="0" smtClean="0">
                <a:solidFill>
                  <a:schemeClr val="tx2">
                    <a:lumMod val="50000"/>
                  </a:schemeClr>
                </a:solidFill>
              </a:rPr>
              <a:t>مصرف </a:t>
            </a:r>
            <a:r>
              <a:rPr lang="fa-IR" b="1" dirty="0">
                <a:solidFill>
                  <a:schemeClr val="tx2">
                    <a:lumMod val="50000"/>
                  </a:schemeClr>
                </a:solidFill>
              </a:rPr>
              <a:t>انواع مغزدانه‌ها، مانند مغز بادام، سبزی‌های تازه مثل کاهو و میوه‌ها از جمله سیب، انار، مرکبات رسیده و غیرنوبرانه مفید است.</a:t>
            </a:r>
          </a:p>
          <a:p>
            <a:pPr marL="342900" indent="-342900" algn="justLow" rtl="1">
              <a:lnSpc>
                <a:spcPct val="150000"/>
              </a:lnSpc>
              <a:buClr>
                <a:schemeClr val="tx2">
                  <a:lumMod val="50000"/>
                </a:schemeClr>
              </a:buClr>
              <a:buFont typeface="Wingdings" panose="05000000000000000000" pitchFamily="2" charset="2"/>
              <a:buChar char="§"/>
            </a:pPr>
            <a:r>
              <a:rPr lang="fa-IR" b="1" dirty="0" smtClean="0">
                <a:solidFill>
                  <a:schemeClr val="tx2">
                    <a:lumMod val="50000"/>
                  </a:schemeClr>
                </a:solidFill>
              </a:rPr>
              <a:t>در </a:t>
            </a:r>
            <a:r>
              <a:rPr lang="fa-IR" b="1" dirty="0">
                <a:solidFill>
                  <a:schemeClr val="tx2">
                    <a:lumMod val="50000"/>
                  </a:schemeClr>
                </a:solidFill>
              </a:rPr>
              <a:t>صورت بروز یبوست طبع از مواد غذایی ملین </a:t>
            </a:r>
            <a:r>
              <a:rPr lang="fa-IR" b="1" dirty="0" smtClean="0">
                <a:solidFill>
                  <a:schemeClr val="tx2">
                    <a:lumMod val="50000"/>
                  </a:schemeClr>
                </a:solidFill>
              </a:rPr>
              <a:t>(</a:t>
            </a:r>
            <a:r>
              <a:rPr lang="fa-IR" b="1" dirty="0">
                <a:solidFill>
                  <a:schemeClr val="tx2">
                    <a:lumMod val="50000"/>
                  </a:schemeClr>
                </a:solidFill>
              </a:rPr>
              <a:t>مانند انواع سوپ سبزیجات) استفاده کنید</a:t>
            </a:r>
            <a:r>
              <a:rPr lang="fa-IR" b="1" dirty="0" smtClean="0">
                <a:solidFill>
                  <a:schemeClr val="tx2">
                    <a:lumMod val="50000"/>
                  </a:schemeClr>
                </a:solidFill>
              </a:rPr>
              <a:t>. (</a:t>
            </a:r>
            <a:r>
              <a:rPr lang="fa-IR" b="1" dirty="0" smtClean="0">
                <a:solidFill>
                  <a:schemeClr val="accent4">
                    <a:lumMod val="50000"/>
                  </a:schemeClr>
                </a:solidFill>
              </a:rPr>
              <a:t>در زمان </a:t>
            </a:r>
            <a:r>
              <a:rPr lang="fa-IR" b="1" dirty="0">
                <a:solidFill>
                  <a:schemeClr val="accent4">
                    <a:lumMod val="50000"/>
                  </a:schemeClr>
                </a:solidFill>
              </a:rPr>
              <a:t>آلودگی یبوست نداشتن خیلی </a:t>
            </a:r>
            <a:r>
              <a:rPr lang="fa-IR" b="1" dirty="0" smtClean="0">
                <a:solidFill>
                  <a:schemeClr val="accent4">
                    <a:lumMod val="50000"/>
                  </a:schemeClr>
                </a:solidFill>
              </a:rPr>
              <a:t>مهم است</a:t>
            </a:r>
            <a:r>
              <a:rPr lang="fa-IR" b="1" dirty="0" smtClean="0">
                <a:solidFill>
                  <a:schemeClr val="tx2">
                    <a:lumMod val="50000"/>
                  </a:schemeClr>
                </a:solidFill>
              </a:rPr>
              <a:t>)</a:t>
            </a:r>
            <a:endParaRPr lang="fa-IR" b="1" dirty="0">
              <a:solidFill>
                <a:schemeClr val="tx2">
                  <a:lumMod val="50000"/>
                </a:schemeClr>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pPr algn="ctr"/>
            <a:fld id="{294A09A9-5501-47C1-A89A-A340965A2BE2}" type="slidenum">
              <a:rPr lang="en-US" smtClean="0">
                <a:solidFill>
                  <a:schemeClr val="bg2">
                    <a:lumMod val="50000"/>
                  </a:schemeClr>
                </a:solidFill>
              </a:rPr>
              <a:pPr algn="ctr"/>
              <a:t>32</a:t>
            </a:fld>
            <a:endParaRPr lang="en-US" dirty="0">
              <a:solidFill>
                <a:schemeClr val="bg2">
                  <a:lumMod val="50000"/>
                </a:scheme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3839" y="2608118"/>
            <a:ext cx="3184814" cy="2123209"/>
          </a:xfrm>
          <a:prstGeom prst="round2DiagRect">
            <a:avLst>
              <a:gd name="adj1" fmla="val 16667"/>
              <a:gd name="adj2" fmla="val 0"/>
            </a:avLst>
          </a:prstGeom>
          <a:ln w="88900" cap="sq">
            <a:solidFill>
              <a:schemeClr val="accent2">
                <a:lumMod val="60000"/>
                <a:lumOff val="40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640586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616664" y="411340"/>
            <a:ext cx="10515600" cy="1143581"/>
          </a:xfrm>
        </p:spPr>
        <p:txBody>
          <a:bodyPr/>
          <a:lstStyle/>
          <a:p>
            <a:r>
              <a:rPr lang="fa-IR" sz="3200" dirty="0">
                <a:solidFill>
                  <a:schemeClr val="tx2">
                    <a:lumMod val="50000"/>
                  </a:schemeClr>
                </a:solidFill>
              </a:rPr>
              <a:t>تدابیر غذایی در زمان آلودگی هوا</a:t>
            </a:r>
            <a:endParaRPr lang="en-US" sz="3200" dirty="0"/>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6196406" y="2358887"/>
            <a:ext cx="4658072" cy="4499114"/>
          </a:xfrm>
        </p:spPr>
        <p:txBody>
          <a:bodyPr>
            <a:noAutofit/>
          </a:bodyPr>
          <a:lstStyle/>
          <a:p>
            <a:pPr marL="342900" indent="-342900" algn="justLow" rtl="1">
              <a:lnSpc>
                <a:spcPct val="150000"/>
              </a:lnSpc>
              <a:buClr>
                <a:schemeClr val="tx2">
                  <a:lumMod val="50000"/>
                </a:schemeClr>
              </a:buClr>
              <a:buFont typeface="Wingdings" panose="05000000000000000000" pitchFamily="2" charset="2"/>
              <a:buChar char="§"/>
            </a:pPr>
            <a:r>
              <a:rPr lang="fa-IR" b="1" dirty="0">
                <a:solidFill>
                  <a:schemeClr val="tx2">
                    <a:lumMod val="50000"/>
                  </a:schemeClr>
                </a:solidFill>
              </a:rPr>
              <a:t>تا حد امکان مصرف غذاهای سنگین و دیر هضم مانند الویه با سس فراوان، ماکارونی، آش رشته، مواد غذایی کارخانه‌ای، فست‌فودها و غذاهای آماده و سرخ کرده را کاهش دهید</a:t>
            </a:r>
            <a:r>
              <a:rPr lang="fa-IR" b="1" dirty="0" smtClean="0">
                <a:solidFill>
                  <a:schemeClr val="tx2">
                    <a:lumMod val="50000"/>
                  </a:schemeClr>
                </a:solidFill>
              </a:rPr>
              <a:t>.</a:t>
            </a:r>
          </a:p>
          <a:p>
            <a:pPr marL="342900" indent="-342900" algn="justLow" rtl="1">
              <a:lnSpc>
                <a:spcPct val="150000"/>
              </a:lnSpc>
              <a:buClr>
                <a:schemeClr val="tx2">
                  <a:lumMod val="50000"/>
                </a:schemeClr>
              </a:buClr>
              <a:buFont typeface="Wingdings" panose="05000000000000000000" pitchFamily="2" charset="2"/>
              <a:buChar char="§"/>
            </a:pPr>
            <a:r>
              <a:rPr lang="fa-IR" b="1" dirty="0" smtClean="0">
                <a:solidFill>
                  <a:schemeClr val="tx2">
                    <a:lumMod val="50000"/>
                  </a:schemeClr>
                </a:solidFill>
              </a:rPr>
              <a:t>در </a:t>
            </a:r>
            <a:r>
              <a:rPr lang="fa-IR" b="1" dirty="0">
                <a:solidFill>
                  <a:schemeClr val="tx2">
                    <a:lumMod val="50000"/>
                  </a:schemeClr>
                </a:solidFill>
              </a:rPr>
              <a:t>صورت مصرف ماکارونی، ادویه‌هایی مانند پونه و آویشن به آن اضافه </a:t>
            </a:r>
            <a:r>
              <a:rPr lang="fa-IR" b="1" dirty="0" smtClean="0">
                <a:solidFill>
                  <a:schemeClr val="tx2">
                    <a:lumMod val="50000"/>
                  </a:schemeClr>
                </a:solidFill>
              </a:rPr>
              <a:t>کنید.</a:t>
            </a:r>
          </a:p>
          <a:p>
            <a:pPr marL="342900" indent="-342900" algn="justLow" rtl="1">
              <a:lnSpc>
                <a:spcPct val="150000"/>
              </a:lnSpc>
              <a:buClr>
                <a:schemeClr val="tx2">
                  <a:lumMod val="50000"/>
                </a:schemeClr>
              </a:buClr>
              <a:buFont typeface="Wingdings" panose="05000000000000000000" pitchFamily="2" charset="2"/>
              <a:buChar char="§"/>
            </a:pPr>
            <a:r>
              <a:rPr lang="fa-IR" b="1" dirty="0" smtClean="0">
                <a:solidFill>
                  <a:schemeClr val="tx2">
                    <a:lumMod val="50000"/>
                  </a:schemeClr>
                </a:solidFill>
              </a:rPr>
              <a:t>در </a:t>
            </a:r>
            <a:r>
              <a:rPr lang="fa-IR" b="1" dirty="0">
                <a:solidFill>
                  <a:schemeClr val="tx2">
                    <a:lumMod val="50000"/>
                  </a:schemeClr>
                </a:solidFill>
              </a:rPr>
              <a:t>صورت مصرف الویه مقداری </a:t>
            </a:r>
            <a:r>
              <a:rPr lang="fa-IR" b="1" dirty="0">
                <a:solidFill>
                  <a:srgbClr val="00B050"/>
                </a:solidFill>
              </a:rPr>
              <a:t>شوید خشک، آویشن و پونه اضافه کنید</a:t>
            </a:r>
            <a:r>
              <a:rPr lang="fa-IR" b="1" dirty="0">
                <a:solidFill>
                  <a:schemeClr val="tx2">
                    <a:lumMod val="50000"/>
                  </a:schemeClr>
                </a:solidFill>
              </a:rPr>
              <a:t>.</a:t>
            </a: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pPr algn="ctr"/>
            <a:fld id="{294A09A9-5501-47C1-A89A-A340965A2BE2}" type="slidenum">
              <a:rPr lang="en-US" smtClean="0">
                <a:solidFill>
                  <a:schemeClr val="bg2">
                    <a:lumMod val="50000"/>
                  </a:schemeClr>
                </a:solidFill>
              </a:rPr>
              <a:pPr algn="ctr"/>
              <a:t>33</a:t>
            </a:fld>
            <a:endParaRPr lang="en-US" dirty="0">
              <a:solidFill>
                <a:schemeClr val="bg2">
                  <a:lumMod val="50000"/>
                </a:scheme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905" y="2936838"/>
            <a:ext cx="5289705" cy="2979867"/>
          </a:xfrm>
          <a:prstGeom prst="round2DiagRect">
            <a:avLst>
              <a:gd name="adj1" fmla="val 16667"/>
              <a:gd name="adj2" fmla="val 0"/>
            </a:avLst>
          </a:prstGeom>
          <a:ln w="88900" cap="sq">
            <a:solidFill>
              <a:schemeClr val="accent2">
                <a:lumMod val="75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954049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616664" y="411340"/>
            <a:ext cx="10515600" cy="1143581"/>
          </a:xfrm>
        </p:spPr>
        <p:txBody>
          <a:bodyPr/>
          <a:lstStyle/>
          <a:p>
            <a:r>
              <a:rPr lang="fa-IR" sz="3200" dirty="0">
                <a:solidFill>
                  <a:schemeClr val="tx2">
                    <a:lumMod val="50000"/>
                  </a:schemeClr>
                </a:solidFill>
              </a:rPr>
              <a:t>تدابیر </a:t>
            </a:r>
            <a:r>
              <a:rPr lang="fa-IR" sz="3200" dirty="0" smtClean="0">
                <a:solidFill>
                  <a:schemeClr val="tx2">
                    <a:lumMod val="50000"/>
                  </a:schemeClr>
                </a:solidFill>
              </a:rPr>
              <a:t>ورزش </a:t>
            </a:r>
            <a:r>
              <a:rPr lang="fa-IR" sz="3200" dirty="0">
                <a:solidFill>
                  <a:schemeClr val="tx2">
                    <a:lumMod val="50000"/>
                  </a:schemeClr>
                </a:solidFill>
              </a:rPr>
              <a:t>در زمان آلودگی هوا</a:t>
            </a:r>
            <a:endParaRPr lang="en-US" sz="3200" dirty="0"/>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4862945" y="2358887"/>
            <a:ext cx="5991533" cy="4499114"/>
          </a:xfrm>
        </p:spPr>
        <p:txBody>
          <a:bodyPr>
            <a:noAutofit/>
          </a:bodyPr>
          <a:lstStyle/>
          <a:p>
            <a:pPr marL="342900" lvl="0" indent="-342900" algn="r" rtl="1">
              <a:buFont typeface="Arial" panose="020B0604020202020204" pitchFamily="34" charset="0"/>
              <a:buChar char="•"/>
            </a:pPr>
            <a:r>
              <a:rPr lang="ar-SA" b="1" dirty="0" smtClean="0">
                <a:solidFill>
                  <a:schemeClr val="tx2">
                    <a:lumMod val="50000"/>
                  </a:schemeClr>
                </a:solidFill>
              </a:rPr>
              <a:t>از </a:t>
            </a:r>
            <a:r>
              <a:rPr lang="ar-SA" b="1" dirty="0">
                <a:solidFill>
                  <a:schemeClr val="tx2">
                    <a:lumMod val="50000"/>
                  </a:schemeClr>
                </a:solidFill>
              </a:rPr>
              <a:t>فعالیت بدنی سنگین پرهیز کنید.</a:t>
            </a:r>
            <a:endParaRPr lang="en-US" b="1" dirty="0">
              <a:solidFill>
                <a:schemeClr val="tx2">
                  <a:lumMod val="50000"/>
                </a:schemeClr>
              </a:solidFill>
            </a:endParaRPr>
          </a:p>
          <a:p>
            <a:pPr marL="342900" indent="-342900" algn="r" rtl="1">
              <a:buFont typeface="Arial" panose="020B0604020202020204" pitchFamily="34" charset="0"/>
              <a:buChar char="•"/>
            </a:pPr>
            <a:r>
              <a:rPr lang="ar-SA" b="1" dirty="0">
                <a:solidFill>
                  <a:schemeClr val="tx2">
                    <a:lumMod val="50000"/>
                  </a:schemeClr>
                </a:solidFill>
              </a:rPr>
              <a:t>تاب‌سواری و نشستن بر صندلی متحرک توصیه می‌شود</a:t>
            </a:r>
            <a:r>
              <a:rPr lang="ar-SA" b="1" dirty="0" smtClean="0">
                <a:solidFill>
                  <a:schemeClr val="tx2">
                    <a:lumMod val="50000"/>
                  </a:schemeClr>
                </a:solidFill>
              </a:rPr>
              <a:t>.</a:t>
            </a:r>
            <a:endParaRPr lang="fa-IR" b="1" dirty="0" smtClean="0">
              <a:solidFill>
                <a:schemeClr val="tx2">
                  <a:lumMod val="50000"/>
                </a:schemeClr>
              </a:solidFill>
            </a:endParaRPr>
          </a:p>
          <a:p>
            <a:pPr marL="342900" lvl="0" indent="-342900" algn="r" rtl="1">
              <a:buFont typeface="Arial" panose="020B0604020202020204" pitchFamily="34" charset="0"/>
              <a:buChar char="•"/>
            </a:pPr>
            <a:r>
              <a:rPr lang="ar-SA" b="1" dirty="0">
                <a:solidFill>
                  <a:schemeClr val="tx2">
                    <a:lumMod val="50000"/>
                  </a:schemeClr>
                </a:solidFill>
              </a:rPr>
              <a:t>از خواب کمتر از 6 ساعت یا بیشتر از 10 ساعت پرهیز کنید.</a:t>
            </a:r>
          </a:p>
          <a:p>
            <a:pPr marL="342900" indent="-342900" algn="r" rtl="1">
              <a:buFont typeface="Arial" panose="020B0604020202020204" pitchFamily="34" charset="0"/>
              <a:buChar char="•"/>
            </a:pPr>
            <a:endParaRPr lang="fa-IR" b="1" dirty="0">
              <a:solidFill>
                <a:schemeClr val="tx2">
                  <a:lumMod val="50000"/>
                </a:schemeClr>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pPr algn="ctr"/>
            <a:fld id="{294A09A9-5501-47C1-A89A-A340965A2BE2}" type="slidenum">
              <a:rPr lang="en-US" smtClean="0">
                <a:solidFill>
                  <a:schemeClr val="bg2">
                    <a:lumMod val="50000"/>
                  </a:schemeClr>
                </a:solidFill>
              </a:rPr>
              <a:pPr algn="ctr"/>
              <a:t>34</a:t>
            </a:fld>
            <a:endParaRPr lang="en-US" dirty="0">
              <a:solidFill>
                <a:schemeClr val="bg2">
                  <a:lumMod val="50000"/>
                </a:scheme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4071" y="4000500"/>
            <a:ext cx="2587335" cy="2587335"/>
          </a:xfrm>
          <a:prstGeom prst="round2DiagRect">
            <a:avLst>
              <a:gd name="adj1" fmla="val 16667"/>
              <a:gd name="adj2" fmla="val 0"/>
            </a:avLst>
          </a:prstGeom>
          <a:ln w="88900" cap="sq">
            <a:solidFill>
              <a:schemeClr val="tx2"/>
            </a:solidFill>
            <a:miter lim="800000"/>
          </a:ln>
          <a:effectLst>
            <a:outerShdw blurRad="254000" algn="tl" rotWithShape="0">
              <a:srgbClr val="000000">
                <a:alpha val="43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346" y="2618511"/>
            <a:ext cx="3169227" cy="3169227"/>
          </a:xfrm>
          <a:prstGeom prst="round2DiagRect">
            <a:avLst>
              <a:gd name="adj1" fmla="val 16667"/>
              <a:gd name="adj2" fmla="val 0"/>
            </a:avLst>
          </a:prstGeom>
          <a:ln w="88900" cap="sq">
            <a:solidFill>
              <a:schemeClr val="accent1">
                <a:lumMod val="60000"/>
                <a:lumOff val="40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0179454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616664" y="411340"/>
            <a:ext cx="10515600" cy="1143581"/>
          </a:xfrm>
        </p:spPr>
        <p:txBody>
          <a:bodyPr/>
          <a:lstStyle/>
          <a:p>
            <a:r>
              <a:rPr lang="fa-IR" sz="3200" dirty="0">
                <a:solidFill>
                  <a:schemeClr val="tx2">
                    <a:lumMod val="50000"/>
                  </a:schemeClr>
                </a:solidFill>
              </a:rPr>
              <a:t>تدابیر </a:t>
            </a:r>
            <a:r>
              <a:rPr lang="fa-IR" sz="3200" dirty="0" smtClean="0">
                <a:solidFill>
                  <a:schemeClr val="tx2">
                    <a:lumMod val="50000"/>
                  </a:schemeClr>
                </a:solidFill>
              </a:rPr>
              <a:t>کلی </a:t>
            </a:r>
            <a:r>
              <a:rPr lang="fa-IR" sz="3200" dirty="0">
                <a:solidFill>
                  <a:schemeClr val="tx2">
                    <a:lumMod val="50000"/>
                  </a:schemeClr>
                </a:solidFill>
              </a:rPr>
              <a:t>در زمان آلودگی </a:t>
            </a:r>
            <a:r>
              <a:rPr lang="fa-IR" sz="3200" dirty="0" smtClean="0">
                <a:solidFill>
                  <a:schemeClr val="tx2">
                    <a:lumMod val="50000"/>
                  </a:schemeClr>
                </a:solidFill>
              </a:rPr>
              <a:t>هوا</a:t>
            </a:r>
            <a:br>
              <a:rPr lang="fa-IR" sz="3200" dirty="0" smtClean="0">
                <a:solidFill>
                  <a:schemeClr val="tx2">
                    <a:lumMod val="50000"/>
                  </a:schemeClr>
                </a:solidFill>
              </a:rPr>
            </a:br>
            <a:endParaRPr lang="en-US" sz="1400" dirty="0">
              <a:solidFill>
                <a:schemeClr val="tx2">
                  <a:lumMod val="50000"/>
                </a:schemeClr>
              </a:solidFill>
            </a:endParaRPr>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238991" y="2358887"/>
            <a:ext cx="10615488" cy="4499114"/>
          </a:xfrm>
        </p:spPr>
        <p:txBody>
          <a:bodyPr>
            <a:noAutofit/>
          </a:bodyPr>
          <a:lstStyle/>
          <a:p>
            <a:pPr marL="342900" lvl="0" indent="-342900" algn="r" rtl="1">
              <a:lnSpc>
                <a:spcPct val="150000"/>
              </a:lnSpc>
              <a:buFont typeface="Wingdings" panose="05000000000000000000" pitchFamily="2" charset="2"/>
              <a:buChar char="Ø"/>
            </a:pPr>
            <a:r>
              <a:rPr lang="ar-SA" b="1" dirty="0" smtClean="0">
                <a:solidFill>
                  <a:schemeClr val="tx2">
                    <a:lumMod val="50000"/>
                  </a:schemeClr>
                </a:solidFill>
              </a:rPr>
              <a:t>در </a:t>
            </a:r>
            <a:r>
              <a:rPr lang="ar-SA" b="1" dirty="0">
                <a:solidFill>
                  <a:schemeClr val="tx2">
                    <a:lumMod val="50000"/>
                  </a:schemeClr>
                </a:solidFill>
              </a:rPr>
              <a:t>هنگام بروز استرس‌های روانی، از راه‌کارهای </a:t>
            </a:r>
            <a:r>
              <a:rPr lang="ar-SA" b="1" dirty="0">
                <a:solidFill>
                  <a:schemeClr val="accent4">
                    <a:lumMod val="50000"/>
                  </a:schemeClr>
                </a:solidFill>
              </a:rPr>
              <a:t>حفظ آرامش </a:t>
            </a:r>
            <a:r>
              <a:rPr lang="ar-SA" b="1" dirty="0">
                <a:solidFill>
                  <a:schemeClr val="tx2">
                    <a:lumMod val="50000"/>
                  </a:schemeClr>
                </a:solidFill>
              </a:rPr>
              <a:t>از جمله تلاوت </a:t>
            </a:r>
            <a:r>
              <a:rPr lang="ar-SA" b="1" dirty="0">
                <a:solidFill>
                  <a:srgbClr val="00B050"/>
                </a:solidFill>
              </a:rPr>
              <a:t>قرآن و دعا </a:t>
            </a:r>
            <a:r>
              <a:rPr lang="ar-SA" b="1" dirty="0">
                <a:solidFill>
                  <a:schemeClr val="tx2">
                    <a:lumMod val="50000"/>
                  </a:schemeClr>
                </a:solidFill>
              </a:rPr>
              <a:t>یا مناسک مذهبی، استفاده از </a:t>
            </a:r>
            <a:r>
              <a:rPr lang="ar-SA" b="1" dirty="0">
                <a:solidFill>
                  <a:srgbClr val="00B050"/>
                </a:solidFill>
              </a:rPr>
              <a:t>بوهای خوش </a:t>
            </a:r>
            <a:r>
              <a:rPr lang="ar-SA" b="1" dirty="0">
                <a:solidFill>
                  <a:schemeClr val="tx2">
                    <a:lumMod val="50000"/>
                  </a:schemeClr>
                </a:solidFill>
              </a:rPr>
              <a:t>و ارتباط با </a:t>
            </a:r>
            <a:r>
              <a:rPr lang="ar-SA" b="1" dirty="0">
                <a:solidFill>
                  <a:srgbClr val="00B050"/>
                </a:solidFill>
              </a:rPr>
              <a:t>دوستان و اقوام </a:t>
            </a:r>
            <a:r>
              <a:rPr lang="ar-SA" b="1" dirty="0">
                <a:solidFill>
                  <a:schemeClr val="tx2">
                    <a:lumMod val="50000"/>
                  </a:schemeClr>
                </a:solidFill>
              </a:rPr>
              <a:t>بهره بگیرید.</a:t>
            </a:r>
          </a:p>
          <a:p>
            <a:pPr marL="342900" lvl="0" indent="-342900" algn="r" rtl="1">
              <a:lnSpc>
                <a:spcPct val="150000"/>
              </a:lnSpc>
              <a:buFont typeface="Wingdings" panose="05000000000000000000" pitchFamily="2" charset="2"/>
              <a:buChar char="Ø"/>
            </a:pPr>
            <a:r>
              <a:rPr lang="ar-SA" b="1" dirty="0" smtClean="0">
                <a:solidFill>
                  <a:schemeClr val="tx2">
                    <a:lumMod val="50000"/>
                  </a:schemeClr>
                </a:solidFill>
              </a:rPr>
              <a:t>حتی‌الامکان </a:t>
            </a:r>
            <a:r>
              <a:rPr lang="ar-SA" b="1" dirty="0">
                <a:solidFill>
                  <a:schemeClr val="tx2">
                    <a:lumMod val="50000"/>
                  </a:schemeClr>
                </a:solidFill>
              </a:rPr>
              <a:t>از مواجهه با تابش اشعه‌ای، به‌ویژه </a:t>
            </a:r>
            <a:r>
              <a:rPr lang="ar-SA" b="1" dirty="0">
                <a:solidFill>
                  <a:srgbClr val="C00000"/>
                </a:solidFill>
              </a:rPr>
              <a:t>رایانه و تلفن همراه </a:t>
            </a:r>
            <a:r>
              <a:rPr lang="ar-SA" b="1" dirty="0">
                <a:solidFill>
                  <a:schemeClr val="tx2">
                    <a:lumMod val="50000"/>
                  </a:schemeClr>
                </a:solidFill>
              </a:rPr>
              <a:t>پرهیز کنید </a:t>
            </a:r>
            <a:endParaRPr lang="fa-IR" b="1" dirty="0" smtClean="0">
              <a:solidFill>
                <a:schemeClr val="tx2">
                  <a:lumMod val="50000"/>
                </a:schemeClr>
              </a:solidFill>
            </a:endParaRPr>
          </a:p>
          <a:p>
            <a:pPr lvl="0" algn="r" rtl="1">
              <a:lnSpc>
                <a:spcPct val="150000"/>
              </a:lnSpc>
            </a:pPr>
            <a:r>
              <a:rPr lang="ar-SA" b="1" dirty="0" smtClean="0">
                <a:solidFill>
                  <a:schemeClr val="tx1"/>
                </a:solidFill>
              </a:rPr>
              <a:t> </a:t>
            </a:r>
            <a:r>
              <a:rPr lang="ar-SA" b="1" dirty="0">
                <a:solidFill>
                  <a:schemeClr val="tx1"/>
                </a:solidFill>
              </a:rPr>
              <a:t>اگر به عللی ناچار به استفاده از این وسایل هستید، موارد زير را در نظر بگيريد:</a:t>
            </a:r>
          </a:p>
          <a:p>
            <a:pPr marL="342900" lvl="0" indent="-342900" algn="r" rtl="1">
              <a:lnSpc>
                <a:spcPct val="150000"/>
              </a:lnSpc>
              <a:buFont typeface="Wingdings" panose="05000000000000000000" pitchFamily="2" charset="2"/>
              <a:buChar char="Ø"/>
            </a:pPr>
            <a:r>
              <a:rPr lang="ar-SA" b="1" dirty="0" smtClean="0">
                <a:solidFill>
                  <a:schemeClr val="tx2">
                    <a:lumMod val="50000"/>
                  </a:schemeClr>
                </a:solidFill>
              </a:rPr>
              <a:t>از </a:t>
            </a:r>
            <a:r>
              <a:rPr lang="ar-SA" b="1" dirty="0">
                <a:solidFill>
                  <a:schemeClr val="tx2">
                    <a:lumMod val="50000"/>
                  </a:schemeClr>
                </a:solidFill>
              </a:rPr>
              <a:t>انجام کارهای غیر ضروری مانند بازی با رایانه و تلفن همراه خودداری کنید.</a:t>
            </a:r>
          </a:p>
          <a:p>
            <a:pPr marL="342900" lvl="0" indent="-342900" algn="r" rtl="1">
              <a:lnSpc>
                <a:spcPct val="150000"/>
              </a:lnSpc>
              <a:buFont typeface="Wingdings" panose="05000000000000000000" pitchFamily="2" charset="2"/>
              <a:buChar char="Ø"/>
            </a:pPr>
            <a:r>
              <a:rPr lang="fa-IR" b="1" dirty="0" smtClean="0">
                <a:solidFill>
                  <a:schemeClr val="tx2">
                    <a:lumMod val="50000"/>
                  </a:schemeClr>
                </a:solidFill>
              </a:rPr>
              <a:t>هنگام کار </a:t>
            </a:r>
            <a:r>
              <a:rPr lang="ar-SA" b="1" dirty="0" smtClean="0">
                <a:solidFill>
                  <a:schemeClr val="tx2">
                    <a:lumMod val="50000"/>
                  </a:schemeClr>
                </a:solidFill>
              </a:rPr>
              <a:t>در </a:t>
            </a:r>
            <a:r>
              <a:rPr lang="ar-SA" b="1" dirty="0">
                <a:solidFill>
                  <a:schemeClr val="tx2">
                    <a:lumMod val="50000"/>
                  </a:schemeClr>
                </a:solidFill>
              </a:rPr>
              <a:t>زمان‌هایي هر چند کوتاه (مثلا 15 دقیقه)، به استراحت بپردازید.</a:t>
            </a: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pPr algn="ctr"/>
            <a:fld id="{294A09A9-5501-47C1-A89A-A340965A2BE2}" type="slidenum">
              <a:rPr lang="en-US" smtClean="0">
                <a:solidFill>
                  <a:schemeClr val="bg2">
                    <a:lumMod val="50000"/>
                  </a:schemeClr>
                </a:solidFill>
              </a:rPr>
              <a:pPr algn="ctr"/>
              <a:t>35</a:t>
            </a:fld>
            <a:endParaRPr lang="en-US" dirty="0">
              <a:solidFill>
                <a:schemeClr val="bg2">
                  <a:lumMod val="50000"/>
                </a:scheme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11" name="Picture 10"/>
          <p:cNvPicPr>
            <a:picLocks noChangeAspect="1"/>
          </p:cNvPicPr>
          <p:nvPr/>
        </p:nvPicPr>
        <p:blipFill>
          <a:blip r:embed="rId4"/>
          <a:stretch>
            <a:fillRect/>
          </a:stretch>
        </p:blipFill>
        <p:spPr>
          <a:xfrm>
            <a:off x="557868" y="3127664"/>
            <a:ext cx="2942136" cy="3243261"/>
          </a:xfrm>
          <a:prstGeom prst="round2DiagRect">
            <a:avLst>
              <a:gd name="adj1" fmla="val 16667"/>
              <a:gd name="adj2" fmla="val 0"/>
            </a:avLst>
          </a:prstGeom>
          <a:ln w="88900" cap="sq">
            <a:solidFill>
              <a:srgbClr val="92D050"/>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708626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616664" y="411340"/>
            <a:ext cx="10515600" cy="1143581"/>
          </a:xfrm>
        </p:spPr>
        <p:txBody>
          <a:bodyPr/>
          <a:lstStyle/>
          <a:p>
            <a:r>
              <a:rPr lang="fa-IR" sz="3200" dirty="0">
                <a:solidFill>
                  <a:schemeClr val="tx2">
                    <a:lumMod val="50000"/>
                  </a:schemeClr>
                </a:solidFill>
              </a:rPr>
              <a:t>تدابیر </a:t>
            </a:r>
            <a:r>
              <a:rPr lang="fa-IR" sz="3200" dirty="0" smtClean="0">
                <a:solidFill>
                  <a:schemeClr val="tx2">
                    <a:lumMod val="50000"/>
                  </a:schemeClr>
                </a:solidFill>
              </a:rPr>
              <a:t>کلی </a:t>
            </a:r>
            <a:r>
              <a:rPr lang="fa-IR" sz="3200" dirty="0">
                <a:solidFill>
                  <a:schemeClr val="tx2">
                    <a:lumMod val="50000"/>
                  </a:schemeClr>
                </a:solidFill>
              </a:rPr>
              <a:t>در زمان آلودگی هوا</a:t>
            </a:r>
            <a:endParaRPr lang="en-US" sz="3200" dirty="0"/>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3320143" y="2358887"/>
            <a:ext cx="8276112" cy="4074570"/>
          </a:xfrm>
        </p:spPr>
        <p:txBody>
          <a:bodyPr>
            <a:noAutofit/>
          </a:bodyPr>
          <a:lstStyle/>
          <a:p>
            <a:pPr marL="342900" lvl="0" indent="-342900" algn="r" rtl="1">
              <a:lnSpc>
                <a:spcPct val="150000"/>
              </a:lnSpc>
              <a:buFont typeface="Wingdings" panose="05000000000000000000" pitchFamily="2" charset="2"/>
              <a:buChar char="Ø"/>
            </a:pPr>
            <a:r>
              <a:rPr lang="ar-SA" b="1" dirty="0" smtClean="0">
                <a:solidFill>
                  <a:schemeClr val="tx2">
                    <a:lumMod val="50000"/>
                  </a:schemeClr>
                </a:solidFill>
              </a:rPr>
              <a:t>بعد </a:t>
            </a:r>
            <a:r>
              <a:rPr lang="ar-SA" b="1" dirty="0">
                <a:solidFill>
                  <a:schemeClr val="tx2">
                    <a:lumMod val="50000"/>
                  </a:schemeClr>
                </a:solidFill>
              </a:rPr>
              <a:t>از هر 20 دقیقه تمرکز بر روي صفحه رایانه، به مدت</a:t>
            </a:r>
            <a:r>
              <a:rPr lang="ar-SA" b="1" dirty="0">
                <a:solidFill>
                  <a:srgbClr val="C00000"/>
                </a:solidFill>
              </a:rPr>
              <a:t> 20 ثانیه </a:t>
            </a:r>
            <a:r>
              <a:rPr lang="ar-SA" b="1" dirty="0">
                <a:solidFill>
                  <a:schemeClr val="tx2">
                    <a:lumMod val="50000"/>
                  </a:schemeClr>
                </a:solidFill>
              </a:rPr>
              <a:t>به </a:t>
            </a:r>
            <a:r>
              <a:rPr lang="ar-SA" b="1" dirty="0" smtClean="0">
                <a:solidFill>
                  <a:schemeClr val="tx2">
                    <a:lumMod val="50000"/>
                  </a:schemeClr>
                </a:solidFill>
              </a:rPr>
              <a:t>دوردست </a:t>
            </a:r>
            <a:r>
              <a:rPr lang="ar-SA" b="1" dirty="0">
                <a:solidFill>
                  <a:schemeClr val="tx2">
                    <a:lumMod val="50000"/>
                  </a:schemeClr>
                </a:solidFill>
              </a:rPr>
              <a:t>نگاه کنید.</a:t>
            </a:r>
          </a:p>
          <a:p>
            <a:pPr marL="342900" lvl="0" indent="-342900" algn="r" rtl="1">
              <a:lnSpc>
                <a:spcPct val="150000"/>
              </a:lnSpc>
              <a:buFont typeface="Wingdings" panose="05000000000000000000" pitchFamily="2" charset="2"/>
              <a:buChar char="Ø"/>
            </a:pPr>
            <a:r>
              <a:rPr lang="ar-SA" b="1" dirty="0" smtClean="0">
                <a:solidFill>
                  <a:schemeClr val="tx2">
                    <a:lumMod val="50000"/>
                  </a:schemeClr>
                </a:solidFill>
              </a:rPr>
              <a:t>در </a:t>
            </a:r>
            <a:r>
              <a:rPr lang="ar-SA" b="1" dirty="0">
                <a:solidFill>
                  <a:schemeClr val="tx2">
                    <a:lumMod val="50000"/>
                  </a:schemeClr>
                </a:solidFill>
              </a:rPr>
              <a:t>ساعاتی از شبانه‌روز که به تلفن ثابت دسترسی دارید، تلفن همراه خود را خاموش كنيد. </a:t>
            </a:r>
            <a:endParaRPr lang="fa-IR" b="1" dirty="0" smtClean="0">
              <a:solidFill>
                <a:schemeClr val="tx2">
                  <a:lumMod val="50000"/>
                </a:schemeClr>
              </a:solidFill>
            </a:endParaRPr>
          </a:p>
          <a:p>
            <a:pPr marL="342900" lvl="0" indent="-342900" algn="r" rtl="1">
              <a:lnSpc>
                <a:spcPct val="150000"/>
              </a:lnSpc>
              <a:buFont typeface="Wingdings" panose="05000000000000000000" pitchFamily="2" charset="2"/>
              <a:buChar char="Ø"/>
            </a:pPr>
            <a:r>
              <a:rPr lang="ar-SA" b="1" dirty="0" smtClean="0">
                <a:solidFill>
                  <a:schemeClr val="tx2">
                    <a:lumMod val="50000"/>
                  </a:schemeClr>
                </a:solidFill>
              </a:rPr>
              <a:t>تلفن </a:t>
            </a:r>
            <a:r>
              <a:rPr lang="ar-SA" b="1" dirty="0">
                <a:solidFill>
                  <a:schemeClr val="tx2">
                    <a:lumMod val="50000"/>
                  </a:schemeClr>
                </a:solidFill>
              </a:rPr>
              <a:t>همراه </a:t>
            </a:r>
            <a:r>
              <a:rPr lang="ar-SA" b="1" dirty="0" smtClean="0">
                <a:solidFill>
                  <a:schemeClr val="tx2">
                    <a:lumMod val="50000"/>
                  </a:schemeClr>
                </a:solidFill>
              </a:rPr>
              <a:t>را </a:t>
            </a:r>
            <a:r>
              <a:rPr lang="ar-SA" b="1" dirty="0">
                <a:solidFill>
                  <a:schemeClr val="tx2">
                    <a:lumMod val="50000"/>
                  </a:schemeClr>
                </a:solidFill>
              </a:rPr>
              <a:t>شب‌ها موقع خواب، مخصوصا در هنگام شارژ شدن، نزدیک سر خود قرار ندهید.</a:t>
            </a:r>
          </a:p>
          <a:p>
            <a:pPr marL="342900" lvl="0" indent="-342900" algn="r" rtl="1">
              <a:lnSpc>
                <a:spcPct val="150000"/>
              </a:lnSpc>
              <a:buFont typeface="Wingdings" panose="05000000000000000000" pitchFamily="2" charset="2"/>
              <a:buChar char="Ø"/>
            </a:pPr>
            <a:r>
              <a:rPr lang="ar-SA" b="1" dirty="0" smtClean="0">
                <a:solidFill>
                  <a:schemeClr val="tx2">
                    <a:lumMod val="50000"/>
                  </a:schemeClr>
                </a:solidFill>
              </a:rPr>
              <a:t>حتی‌الامکان </a:t>
            </a:r>
            <a:r>
              <a:rPr lang="ar-SA" b="1" dirty="0">
                <a:solidFill>
                  <a:schemeClr val="tx2">
                    <a:lumMod val="50000"/>
                  </a:schemeClr>
                </a:solidFill>
              </a:rPr>
              <a:t>تلفن همراه را دور از خود قرار </a:t>
            </a:r>
            <a:r>
              <a:rPr lang="fa-IR" b="1" dirty="0" smtClean="0">
                <a:solidFill>
                  <a:schemeClr val="tx2">
                    <a:lumMod val="50000"/>
                  </a:schemeClr>
                </a:solidFill>
              </a:rPr>
              <a:t>دهید و</a:t>
            </a:r>
            <a:r>
              <a:rPr lang="ar-SA" b="1" dirty="0" smtClean="0">
                <a:solidFill>
                  <a:schemeClr val="tx2">
                    <a:lumMod val="50000"/>
                  </a:schemeClr>
                </a:solidFill>
              </a:rPr>
              <a:t> </a:t>
            </a:r>
            <a:r>
              <a:rPr lang="ar-SA" b="1" dirty="0">
                <a:solidFill>
                  <a:schemeClr val="tx2">
                    <a:lumMod val="50000"/>
                  </a:schemeClr>
                </a:solidFill>
              </a:rPr>
              <a:t>از هندزفری بی‌سیم استفاده کنید.</a:t>
            </a: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pPr algn="ctr"/>
            <a:fld id="{294A09A9-5501-47C1-A89A-A340965A2BE2}" type="slidenum">
              <a:rPr lang="en-US" smtClean="0">
                <a:solidFill>
                  <a:schemeClr val="bg2">
                    <a:lumMod val="50000"/>
                  </a:schemeClr>
                </a:solidFill>
              </a:rPr>
              <a:pPr algn="ctr"/>
              <a:t>36</a:t>
            </a:fld>
            <a:endParaRPr lang="en-US" dirty="0">
              <a:solidFill>
                <a:schemeClr val="bg2">
                  <a:lumMod val="50000"/>
                </a:scheme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54" y="4674618"/>
            <a:ext cx="2712891" cy="1912817"/>
          </a:xfrm>
          <a:prstGeom prst="round2DiagRect">
            <a:avLst>
              <a:gd name="adj1" fmla="val 16667"/>
              <a:gd name="adj2" fmla="val 0"/>
            </a:avLst>
          </a:prstGeom>
          <a:ln w="88900" cap="sq">
            <a:solidFill>
              <a:schemeClr val="accent2"/>
            </a:solidFill>
            <a:miter lim="800000"/>
          </a:ln>
          <a:effectLst>
            <a:outerShdw blurRad="254000" algn="tl" rotWithShape="0">
              <a:srgbClr val="000000">
                <a:alpha val="43000"/>
              </a:srgbClr>
            </a:outerShdw>
          </a:effectLst>
        </p:spPr>
      </p:pic>
      <p:pic>
        <p:nvPicPr>
          <p:cNvPr id="10" name="Picture 9"/>
          <p:cNvPicPr>
            <a:picLocks noChangeAspect="1"/>
          </p:cNvPicPr>
          <p:nvPr/>
        </p:nvPicPr>
        <p:blipFill>
          <a:blip r:embed="rId4"/>
          <a:stretch>
            <a:fillRect/>
          </a:stretch>
        </p:blipFill>
        <p:spPr>
          <a:xfrm>
            <a:off x="363682" y="2622458"/>
            <a:ext cx="2940627" cy="1653834"/>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3497883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6529334D-9113-86C1-F36B-D1E1CE6CA9A2}"/>
              </a:ext>
            </a:extLst>
          </p:cNvPr>
          <p:cNvSpPr>
            <a:spLocks noGrp="1"/>
          </p:cNvSpPr>
          <p:nvPr>
            <p:ph type="sldNum" sz="quarter" idx="12"/>
          </p:nvPr>
        </p:nvSpPr>
        <p:spPr/>
        <p:txBody>
          <a:bodyPr/>
          <a:lstStyle/>
          <a:p>
            <a:pPr algn="ctr"/>
            <a:fld id="{4FAB73BC-B049-4115-A692-8D63A059BFB8}" type="slidenum">
              <a:rPr lang="en-US" smtClean="0">
                <a:solidFill>
                  <a:schemeClr val="bg2">
                    <a:lumMod val="50000"/>
                  </a:schemeClr>
                </a:solidFill>
              </a:rPr>
              <a:pPr algn="ctr"/>
              <a:t>37</a:t>
            </a:fld>
            <a:endParaRPr lang="en-US" dirty="0">
              <a:solidFill>
                <a:schemeClr val="bg2">
                  <a:lumMod val="50000"/>
                </a:schemeClr>
              </a:solidFill>
            </a:endParaRPr>
          </a:p>
        </p:txBody>
      </p:sp>
      <p:sp>
        <p:nvSpPr>
          <p:cNvPr id="6" name="Subtitle 5"/>
          <p:cNvSpPr>
            <a:spLocks noGrp="1"/>
          </p:cNvSpPr>
          <p:nvPr>
            <p:ph type="subTitle" idx="1"/>
          </p:nvPr>
        </p:nvSpPr>
        <p:spPr>
          <a:xfrm>
            <a:off x="10668000" y="1253048"/>
            <a:ext cx="1186543" cy="1309255"/>
          </a:xfrm>
        </p:spPr>
        <p:txBody>
          <a:bodyPr>
            <a:normAutofit/>
          </a:bodyPr>
          <a:lstStyle/>
          <a:p>
            <a:r>
              <a:rPr lang="fa-IR" sz="6000" dirty="0" smtClean="0">
                <a:cs typeface="B Titr" panose="00000700000000000000" pitchFamily="2" charset="-78"/>
              </a:rPr>
              <a:t>2</a:t>
            </a:r>
            <a:endParaRPr lang="en-US" sz="6000" dirty="0">
              <a:cs typeface="B Titr" panose="00000700000000000000" pitchFamily="2" charset="-78"/>
            </a:endParaRPr>
          </a:p>
        </p:txBody>
      </p:sp>
      <p:pic>
        <p:nvPicPr>
          <p:cNvPr id="9" name="Picture 8">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0449" y="5016716"/>
            <a:ext cx="1414772" cy="1456215"/>
          </a:xfrm>
          <a:prstGeom prst="ellipse">
            <a:avLst/>
          </a:prstGeom>
          <a:ln w="63500" cap="rnd">
            <a:solidFill>
              <a:schemeClr val="bg2">
                <a:lumMod val="40000"/>
                <a:lumOff val="60000"/>
              </a:schemeClr>
            </a:solidFill>
          </a:ln>
          <a:effectLst>
            <a:outerShdw blurRad="381000" dist="292100" dir="5400000" sx="-80000" sy="-18000" rotWithShape="0">
              <a:srgbClr val="000000">
                <a:alpha val="22000"/>
              </a:srgbClr>
            </a:outerShdw>
          </a:effectLst>
        </p:spPr>
      </p:pic>
      <p:sp>
        <p:nvSpPr>
          <p:cNvPr id="15" name="Title 1">
            <a:extLst>
              <a:ext uri="{FF2B5EF4-FFF2-40B4-BE49-F238E27FC236}">
                <a16:creationId xmlns:a16="http://schemas.microsoft.com/office/drawing/2014/main" id="{27A6F7BB-30A8-4980-AD4A-2FB0B53FA6C9}"/>
              </a:ext>
            </a:extLst>
          </p:cNvPr>
          <p:cNvSpPr>
            <a:spLocks noGrp="1"/>
          </p:cNvSpPr>
          <p:nvPr>
            <p:ph type="ctrTitle"/>
          </p:nvPr>
        </p:nvSpPr>
        <p:spPr>
          <a:xfrm>
            <a:off x="365759" y="2166364"/>
            <a:ext cx="9579519" cy="1739347"/>
          </a:xfrm>
        </p:spPr>
        <p:txBody>
          <a:bodyPr>
            <a:normAutofit/>
          </a:bodyPr>
          <a:lstStyle/>
          <a:p>
            <a:pPr algn="ctr" rtl="1">
              <a:lnSpc>
                <a:spcPct val="115000"/>
              </a:lnSpc>
              <a:spcBef>
                <a:spcPts val="0"/>
              </a:spcBef>
              <a:spcAft>
                <a:spcPts val="0"/>
              </a:spcAft>
            </a:pPr>
            <a:r>
              <a:rPr lang="fa-IR" sz="4000" dirty="0">
                <a:solidFill>
                  <a:schemeClr val="bg2">
                    <a:lumMod val="50000"/>
                  </a:schemeClr>
                </a:solidFill>
                <a:latin typeface="Times New Roman" panose="02020603050405020304" pitchFamily="18" charset="0"/>
                <a:ea typeface="Times New Roman" panose="02020603050405020304" pitchFamily="18" charset="0"/>
              </a:rPr>
              <a:t>مراقبت از نظر </a:t>
            </a:r>
            <a:r>
              <a:rPr lang="fa-IR" sz="4000" dirty="0" smtClean="0">
                <a:solidFill>
                  <a:schemeClr val="bg2">
                    <a:lumMod val="50000"/>
                  </a:schemeClr>
                </a:solidFill>
                <a:latin typeface="Times New Roman" panose="02020603050405020304" pitchFamily="18" charset="0"/>
                <a:ea typeface="Times New Roman" panose="02020603050405020304" pitchFamily="18" charset="0"/>
              </a:rPr>
              <a:t>خواب و بیداری</a:t>
            </a:r>
            <a:endParaRPr lang="en-US" sz="4000" dirty="0">
              <a:solidFill>
                <a:schemeClr val="bg2">
                  <a:lumMod val="50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998788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143327" y="820131"/>
            <a:ext cx="10515600" cy="1143581"/>
          </a:xfrm>
        </p:spPr>
        <p:txBody>
          <a:bodyPr/>
          <a:lstStyle/>
          <a:p>
            <a:r>
              <a:rPr lang="fa-IR" dirty="0" smtClean="0">
                <a:solidFill>
                  <a:schemeClr val="tx2"/>
                </a:solidFill>
                <a:latin typeface="Times New Roman" panose="02020603050405020304" pitchFamily="18" charset="0"/>
                <a:ea typeface="Times New Roman" panose="02020603050405020304" pitchFamily="18" charset="0"/>
              </a:rPr>
              <a:t>اهداف</a:t>
            </a:r>
            <a:r>
              <a:rPr lang="en-US" dirty="0">
                <a:solidFill>
                  <a:schemeClr val="tx2"/>
                </a:solidFill>
                <a:latin typeface="Times New Roman" panose="02020603050405020304" pitchFamily="18" charset="0"/>
                <a:ea typeface="Times New Roman" panose="02020603050405020304" pitchFamily="18" charset="0"/>
              </a:rPr>
              <a:t/>
            </a:r>
            <a:br>
              <a:rPr lang="en-US" dirty="0">
                <a:solidFill>
                  <a:schemeClr val="tx2"/>
                </a:solidFill>
                <a:latin typeface="Times New Roman" panose="02020603050405020304" pitchFamily="18" charset="0"/>
                <a:ea typeface="Times New Roman" panose="02020603050405020304" pitchFamily="18" charset="0"/>
              </a:rPr>
            </a:br>
            <a:endParaRPr lang="en-US" dirty="0">
              <a:solidFill>
                <a:schemeClr val="tx2"/>
              </a:solidFill>
            </a:endParaRPr>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143327" y="2358887"/>
            <a:ext cx="10515600" cy="4499114"/>
          </a:xfrm>
        </p:spPr>
        <p:txBody>
          <a:bodyPr>
            <a:noAutofit/>
          </a:bodyPr>
          <a:lstStyle/>
          <a:p>
            <a:pPr algn="justLow" rtl="1">
              <a:lnSpc>
                <a:spcPct val="115000"/>
              </a:lnSpc>
              <a:spcBef>
                <a:spcPts val="0"/>
              </a:spcBef>
              <a:spcAft>
                <a:spcPts val="0"/>
              </a:spcAft>
            </a:pP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لازم </a:t>
            </a:r>
            <a:r>
              <a:rPr lang="fa-IR" sz="28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است در پایان دوره </a:t>
            </a: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آموزشی بتوانید:</a:t>
            </a:r>
          </a:p>
          <a:p>
            <a:pPr algn="r" rtl="1">
              <a:lnSpc>
                <a:spcPct val="115000"/>
              </a:lnSpc>
              <a:spcBef>
                <a:spcPts val="0"/>
              </a:spcBef>
              <a:spcAft>
                <a:spcPts val="0"/>
              </a:spcAft>
            </a:pP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 </a:t>
            </a:r>
            <a:endParaRPr lang="en-US" sz="2800" dirty="0">
              <a:solidFill>
                <a:schemeClr val="tx1"/>
              </a:solidFill>
              <a:latin typeface="Times New Roman" panose="02020603050405020304" pitchFamily="18" charset="0"/>
              <a:ea typeface="Times New Roman" panose="02020603050405020304" pitchFamily="18" charset="0"/>
            </a:endParaRPr>
          </a:p>
          <a:p>
            <a:pPr marL="457200" marR="0" lvl="0" indent="-457200" algn="r" rtl="1">
              <a:lnSpc>
                <a:spcPct val="115000"/>
              </a:lnSpc>
              <a:spcBef>
                <a:spcPts val="0"/>
              </a:spcBef>
              <a:spcAft>
                <a:spcPts val="0"/>
              </a:spcAft>
              <a:buClr>
                <a:schemeClr val="tx2">
                  <a:lumMod val="50000"/>
                </a:schemeClr>
              </a:buClr>
              <a:buFont typeface="Wingdings 2" panose="05020102010507070707" pitchFamily="18" charset="2"/>
              <a:buChar char="a"/>
            </a:pPr>
            <a:r>
              <a:rPr lang="fa-IR" sz="28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زمان و شرایط مناسب خواب را </a:t>
            </a: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بشناسید.</a:t>
            </a:r>
          </a:p>
          <a:p>
            <a:pPr marL="457200" marR="0" lvl="0" indent="-457200" algn="r" rtl="1">
              <a:lnSpc>
                <a:spcPct val="115000"/>
              </a:lnSpc>
              <a:spcBef>
                <a:spcPts val="0"/>
              </a:spcBef>
              <a:spcAft>
                <a:spcPts val="0"/>
              </a:spcAft>
              <a:buClr>
                <a:schemeClr val="tx2">
                  <a:lumMod val="50000"/>
                </a:schemeClr>
              </a:buClr>
              <a:buFont typeface="Wingdings 2" panose="05020102010507070707" pitchFamily="18" charset="2"/>
              <a:buChar char="a"/>
            </a:pP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مشکل </a:t>
            </a:r>
            <a:r>
              <a:rPr lang="fa-IR" sz="28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شیوه و زمان خوابیدن خود </a:t>
            </a: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را رفع کنید</a:t>
            </a:r>
            <a:r>
              <a:rPr lang="fa-IR" sz="28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a:t>
            </a:r>
            <a:endParaRPr lang="en-US" sz="2800" dirty="0">
              <a:solidFill>
                <a:schemeClr val="tx1"/>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fld id="{294A09A9-5501-47C1-A89A-A340965A2BE2}" type="slidenum">
              <a:rPr lang="en-US" smtClean="0">
                <a:solidFill>
                  <a:srgbClr val="F2F2F2">
                    <a:lumMod val="50000"/>
                  </a:srgbClr>
                </a:solidFill>
              </a:rPr>
              <a:pPr/>
              <a:t>38</a:t>
            </a:fld>
            <a:endParaRPr lang="en-US" dirty="0">
              <a:solidFill>
                <a:srgbClr val="F2F2F2">
                  <a:lumMod val="50000"/>
                </a:srgb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3847724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40145" y="594220"/>
            <a:ext cx="10515600" cy="1143581"/>
          </a:xfrm>
        </p:spPr>
        <p:txBody>
          <a:bodyPr/>
          <a:lstStyle/>
          <a:p>
            <a:r>
              <a:rPr lang="fa-IR" dirty="0" smtClean="0">
                <a:solidFill>
                  <a:schemeClr val="tx2">
                    <a:lumMod val="50000"/>
                  </a:schemeClr>
                </a:solidFill>
              </a:rPr>
              <a:t>خواب و بیداری</a:t>
            </a:r>
            <a:endParaRPr lang="en-US" dirty="0"/>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3820884" y="2260916"/>
            <a:ext cx="8189306" cy="3062199"/>
          </a:xfrm>
        </p:spPr>
        <p:txBody>
          <a:bodyPr>
            <a:noAutofit/>
          </a:bodyPr>
          <a:lstStyle/>
          <a:p>
            <a:pPr marL="342900" indent="-342900" algn="r" rtl="1">
              <a:lnSpc>
                <a:spcPct val="150000"/>
              </a:lnSpc>
              <a:buClr>
                <a:schemeClr val="tx2">
                  <a:lumMod val="50000"/>
                </a:schemeClr>
              </a:buClr>
              <a:buFont typeface="Wingdings" panose="05000000000000000000" pitchFamily="2" charset="2"/>
              <a:buChar char="ü"/>
            </a:pPr>
            <a:r>
              <a:rPr lang="fa-IR" b="1" dirty="0" smtClean="0">
                <a:solidFill>
                  <a:schemeClr val="tx2">
                    <a:lumMod val="50000"/>
                  </a:schemeClr>
                </a:solidFill>
              </a:rPr>
              <a:t>نیاز </a:t>
            </a:r>
            <a:r>
              <a:rPr lang="ar-SA" b="1" dirty="0" smtClean="0">
                <a:solidFill>
                  <a:schemeClr val="tx2">
                    <a:lumMod val="50000"/>
                  </a:schemeClr>
                </a:solidFill>
              </a:rPr>
              <a:t>همه </a:t>
            </a:r>
            <a:r>
              <a:rPr lang="ar-SA" b="1" dirty="0">
                <a:solidFill>
                  <a:schemeClr val="tx2">
                    <a:lumMod val="50000"/>
                  </a:schemeClr>
                </a:solidFill>
              </a:rPr>
              <a:t>موجودات زنده برای </a:t>
            </a:r>
            <a:r>
              <a:rPr lang="ar-SA" b="1" dirty="0">
                <a:solidFill>
                  <a:srgbClr val="C00000"/>
                </a:solidFill>
              </a:rPr>
              <a:t>تجدید نیرو </a:t>
            </a:r>
            <a:r>
              <a:rPr lang="ar-SA" b="1" dirty="0">
                <a:solidFill>
                  <a:schemeClr val="tx2">
                    <a:lumMod val="50000"/>
                  </a:schemeClr>
                </a:solidFill>
              </a:rPr>
              <a:t>و به دست آوردن آمادگی </a:t>
            </a:r>
            <a:r>
              <a:rPr lang="ar-SA" b="1" dirty="0" smtClean="0">
                <a:solidFill>
                  <a:schemeClr val="tx2">
                    <a:lumMod val="50000"/>
                  </a:schemeClr>
                </a:solidFill>
              </a:rPr>
              <a:t>کار </a:t>
            </a:r>
            <a:r>
              <a:rPr lang="ar-SA" b="1" dirty="0">
                <a:solidFill>
                  <a:schemeClr val="tx2">
                    <a:lumMod val="50000"/>
                  </a:schemeClr>
                </a:solidFill>
              </a:rPr>
              <a:t>و </a:t>
            </a:r>
            <a:r>
              <a:rPr lang="ar-SA" b="1" dirty="0" smtClean="0">
                <a:solidFill>
                  <a:schemeClr val="tx2">
                    <a:lumMod val="50000"/>
                  </a:schemeClr>
                </a:solidFill>
              </a:rPr>
              <a:t>فعالیت.</a:t>
            </a:r>
            <a:endParaRPr lang="fa-IR" b="1" dirty="0" smtClean="0">
              <a:solidFill>
                <a:schemeClr val="tx2">
                  <a:lumMod val="50000"/>
                </a:schemeClr>
              </a:solidFill>
            </a:endParaRPr>
          </a:p>
          <a:p>
            <a:pPr marL="342900" indent="-342900" algn="r" rtl="1">
              <a:lnSpc>
                <a:spcPct val="150000"/>
              </a:lnSpc>
              <a:buClr>
                <a:schemeClr val="tx2">
                  <a:lumMod val="50000"/>
                </a:schemeClr>
              </a:buClr>
              <a:buFont typeface="Wingdings" panose="05000000000000000000" pitchFamily="2" charset="2"/>
              <a:buChar char="ü"/>
            </a:pPr>
            <a:r>
              <a:rPr lang="ar-SA" b="1" dirty="0" smtClean="0">
                <a:solidFill>
                  <a:schemeClr val="tx2">
                    <a:lumMod val="50000"/>
                  </a:schemeClr>
                </a:solidFill>
              </a:rPr>
              <a:t>خواب </a:t>
            </a:r>
            <a:r>
              <a:rPr lang="ar-SA" b="1" dirty="0">
                <a:solidFill>
                  <a:schemeClr val="tx2">
                    <a:lumMod val="50000"/>
                  </a:schemeClr>
                </a:solidFill>
              </a:rPr>
              <a:t>خوب و مناسب، بدن را گرم مي‌كند، </a:t>
            </a:r>
            <a:r>
              <a:rPr lang="ar-SA" b="1" dirty="0" smtClean="0">
                <a:solidFill>
                  <a:srgbClr val="C00000"/>
                </a:solidFill>
              </a:rPr>
              <a:t>رطوبت </a:t>
            </a:r>
            <a:r>
              <a:rPr lang="ar-SA" b="1" dirty="0">
                <a:solidFill>
                  <a:srgbClr val="C00000"/>
                </a:solidFill>
              </a:rPr>
              <a:t>بخشیده </a:t>
            </a:r>
            <a:r>
              <a:rPr lang="ar-SA" b="1" dirty="0">
                <a:solidFill>
                  <a:schemeClr val="tx2">
                    <a:lumMod val="50000"/>
                  </a:schemeClr>
                </a:solidFill>
              </a:rPr>
              <a:t>و به هضم غذا کمک می‌کند</a:t>
            </a:r>
            <a:r>
              <a:rPr lang="ar-SA" b="1" dirty="0" smtClean="0">
                <a:solidFill>
                  <a:schemeClr val="tx2">
                    <a:lumMod val="50000"/>
                  </a:schemeClr>
                </a:solidFill>
              </a:rPr>
              <a:t>.</a:t>
            </a:r>
            <a:endParaRPr lang="fa-IR" b="1" dirty="0" smtClean="0">
              <a:solidFill>
                <a:schemeClr val="tx2">
                  <a:lumMod val="50000"/>
                </a:schemeClr>
              </a:solidFill>
            </a:endParaRPr>
          </a:p>
          <a:p>
            <a:pPr marL="342900" indent="-342900" algn="r" rtl="1">
              <a:lnSpc>
                <a:spcPct val="150000"/>
              </a:lnSpc>
              <a:buClr>
                <a:schemeClr val="tx2">
                  <a:lumMod val="50000"/>
                </a:schemeClr>
              </a:buClr>
              <a:buFont typeface="Wingdings" panose="05000000000000000000" pitchFamily="2" charset="2"/>
              <a:buChar char="ü"/>
            </a:pPr>
            <a:r>
              <a:rPr lang="ar-SA" b="1" dirty="0" smtClean="0">
                <a:solidFill>
                  <a:schemeClr val="tx2">
                    <a:lumMod val="50000"/>
                  </a:schemeClr>
                </a:solidFill>
              </a:rPr>
              <a:t>در </a:t>
            </a:r>
            <a:r>
              <a:rPr lang="ar-SA" b="1" dirty="0">
                <a:solidFill>
                  <a:schemeClr val="tx2">
                    <a:lumMod val="50000"/>
                  </a:schemeClr>
                </a:solidFill>
              </a:rPr>
              <a:t>اغلب بیماری‌ها </a:t>
            </a:r>
            <a:r>
              <a:rPr lang="ar-SA" b="1" dirty="0" smtClean="0">
                <a:solidFill>
                  <a:schemeClr val="tx2">
                    <a:lumMod val="50000"/>
                  </a:schemeClr>
                </a:solidFill>
              </a:rPr>
              <a:t>یکی </a:t>
            </a:r>
            <a:r>
              <a:rPr lang="ar-SA" b="1" dirty="0">
                <a:solidFill>
                  <a:schemeClr val="tx2">
                    <a:lumMod val="50000"/>
                  </a:schemeClr>
                </a:solidFill>
              </a:rPr>
              <a:t>از بهترین تدابیر، توصیه به </a:t>
            </a:r>
            <a:r>
              <a:rPr lang="ar-SA" b="1" dirty="0" smtClean="0">
                <a:solidFill>
                  <a:schemeClr val="tx2">
                    <a:lumMod val="50000"/>
                  </a:schemeClr>
                </a:solidFill>
              </a:rPr>
              <a:t>خواب </a:t>
            </a:r>
            <a:r>
              <a:rPr lang="ar-SA" b="1" dirty="0">
                <a:solidFill>
                  <a:schemeClr val="tx2">
                    <a:lumMod val="50000"/>
                  </a:schemeClr>
                </a:solidFill>
              </a:rPr>
              <a:t>است</a:t>
            </a:r>
            <a:r>
              <a:rPr lang="ar-SA" b="1" dirty="0" smtClean="0">
                <a:solidFill>
                  <a:schemeClr val="tx2">
                    <a:lumMod val="50000"/>
                  </a:schemeClr>
                </a:solidFill>
              </a:rPr>
              <a:t>.</a:t>
            </a:r>
            <a:endParaRPr lang="fa-IR" b="1" dirty="0" smtClean="0">
              <a:solidFill>
                <a:schemeClr val="tx2">
                  <a:lumMod val="50000"/>
                </a:schemeClr>
              </a:solidFill>
            </a:endParaRPr>
          </a:p>
          <a:p>
            <a:pPr marL="342900" indent="-342900" algn="r" rtl="1">
              <a:lnSpc>
                <a:spcPct val="150000"/>
              </a:lnSpc>
              <a:buClr>
                <a:schemeClr val="tx2">
                  <a:lumMod val="50000"/>
                </a:schemeClr>
              </a:buClr>
              <a:buFont typeface="Wingdings" panose="05000000000000000000" pitchFamily="2" charset="2"/>
              <a:buChar char="ü"/>
            </a:pPr>
            <a:r>
              <a:rPr lang="ar-SA" b="1" dirty="0" smtClean="0">
                <a:solidFill>
                  <a:srgbClr val="C00000"/>
                </a:solidFill>
              </a:rPr>
              <a:t>خوابیدن</a:t>
            </a:r>
            <a:r>
              <a:rPr lang="ar-SA" b="1" dirty="0" smtClean="0">
                <a:solidFill>
                  <a:schemeClr val="tx2">
                    <a:lumMod val="50000"/>
                  </a:schemeClr>
                </a:solidFill>
              </a:rPr>
              <a:t> </a:t>
            </a:r>
            <a:r>
              <a:rPr lang="ar-SA" b="1" dirty="0">
                <a:solidFill>
                  <a:schemeClr val="tx2">
                    <a:lumMod val="50000"/>
                  </a:schemeClr>
                </a:solidFill>
              </a:rPr>
              <a:t>در زمان درست و مدت مناسب </a:t>
            </a:r>
            <a:endParaRPr lang="fa-IR" b="1" dirty="0" smtClean="0">
              <a:solidFill>
                <a:schemeClr val="tx2">
                  <a:lumMod val="50000"/>
                </a:schemeClr>
              </a:solidFill>
            </a:endParaRPr>
          </a:p>
          <a:p>
            <a:pPr marL="342900" indent="-342900" algn="r" rtl="1">
              <a:lnSpc>
                <a:spcPct val="150000"/>
              </a:lnSpc>
              <a:buClr>
                <a:schemeClr val="tx2">
                  <a:lumMod val="50000"/>
                </a:schemeClr>
              </a:buClr>
              <a:buFont typeface="Wingdings" panose="05000000000000000000" pitchFamily="2" charset="2"/>
              <a:buChar char="ü"/>
            </a:pPr>
            <a:r>
              <a:rPr lang="ar-SA" b="1" dirty="0" smtClean="0">
                <a:solidFill>
                  <a:schemeClr val="accent4">
                    <a:lumMod val="50000"/>
                  </a:schemeClr>
                </a:solidFill>
              </a:rPr>
              <a:t>ساعت </a:t>
            </a:r>
            <a:r>
              <a:rPr lang="ar-SA" b="1" dirty="0">
                <a:solidFill>
                  <a:schemeClr val="accent4">
                    <a:lumMod val="50000"/>
                  </a:schemeClr>
                </a:solidFill>
              </a:rPr>
              <a:t>زیستی بدن  </a:t>
            </a:r>
            <a:r>
              <a:rPr lang="ar-SA" b="1" dirty="0">
                <a:solidFill>
                  <a:schemeClr val="tx2">
                    <a:lumMod val="50000"/>
                  </a:schemeClr>
                </a:solidFill>
              </a:rPr>
              <a:t>با واکنش به نور، فعالیت‌های فیزیولوژیک را تنظیم </a:t>
            </a:r>
            <a:r>
              <a:rPr lang="ar-SA" b="1" dirty="0" smtClean="0">
                <a:solidFill>
                  <a:schemeClr val="tx2">
                    <a:lumMod val="50000"/>
                  </a:schemeClr>
                </a:solidFill>
              </a:rPr>
              <a:t>می‌کند</a:t>
            </a:r>
            <a:endParaRPr lang="fa-IR" b="1" dirty="0" smtClean="0">
              <a:solidFill>
                <a:schemeClr val="tx2">
                  <a:lumMod val="50000"/>
                </a:schemeClr>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pPr algn="ctr"/>
            <a:fld id="{294A09A9-5501-47C1-A89A-A340965A2BE2}" type="slidenum">
              <a:rPr lang="en-US" smtClean="0">
                <a:solidFill>
                  <a:schemeClr val="bg2">
                    <a:lumMod val="50000"/>
                  </a:schemeClr>
                </a:solidFill>
              </a:rPr>
              <a:pPr algn="ctr"/>
              <a:t>39</a:t>
            </a:fld>
            <a:endParaRPr lang="en-US" dirty="0">
              <a:solidFill>
                <a:schemeClr val="bg2">
                  <a:lumMod val="50000"/>
                </a:scheme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sp>
        <p:nvSpPr>
          <p:cNvPr id="7" name="TextBox 6"/>
          <p:cNvSpPr txBox="1"/>
          <p:nvPr/>
        </p:nvSpPr>
        <p:spPr>
          <a:xfrm>
            <a:off x="337457" y="5464628"/>
            <a:ext cx="10635343" cy="600164"/>
          </a:xfrm>
          <a:prstGeom prst="rect">
            <a:avLst/>
          </a:prstGeom>
          <a:noFill/>
        </p:spPr>
        <p:txBody>
          <a:bodyPr wrap="square" rtlCol="0">
            <a:spAutoFit/>
          </a:bodyPr>
          <a:lstStyle/>
          <a:p>
            <a:pPr marL="342900" indent="-342900" algn="r" rtl="1">
              <a:lnSpc>
                <a:spcPct val="150000"/>
              </a:lnSpc>
              <a:buClr>
                <a:schemeClr val="tx2">
                  <a:lumMod val="50000"/>
                </a:schemeClr>
              </a:buClr>
              <a:buFont typeface="Wingdings" panose="05000000000000000000" pitchFamily="2" charset="2"/>
              <a:buChar char="ü"/>
            </a:pPr>
            <a:r>
              <a:rPr lang="ar-SA" sz="2400" dirty="0">
                <a:solidFill>
                  <a:schemeClr val="tx2">
                    <a:lumMod val="50000"/>
                  </a:schemeClr>
                </a:solidFill>
              </a:rPr>
              <a:t>بسیاری از بیماری‌ها از جمله </a:t>
            </a:r>
            <a:r>
              <a:rPr lang="ar-SA" sz="2400" dirty="0">
                <a:solidFill>
                  <a:schemeClr val="accent4">
                    <a:lumMod val="50000"/>
                  </a:schemeClr>
                </a:solidFill>
              </a:rPr>
              <a:t>چاقی، دیابت، کبد چرب و تخمدان پلی کیستیک </a:t>
            </a:r>
            <a:r>
              <a:rPr lang="ar-SA" sz="2400" dirty="0">
                <a:solidFill>
                  <a:schemeClr val="tx2">
                    <a:lumMod val="50000"/>
                  </a:schemeClr>
                </a:solidFill>
              </a:rPr>
              <a:t>با اختلالات خواب مرتبط است.</a:t>
            </a:r>
            <a:endParaRPr lang="fa-IR" sz="2400" dirty="0">
              <a:solidFill>
                <a:schemeClr val="tx2">
                  <a:lumMod val="50000"/>
                </a:schemeClr>
              </a:solidFill>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9819"/>
          <a:stretch/>
        </p:blipFill>
        <p:spPr>
          <a:xfrm>
            <a:off x="315685" y="2547257"/>
            <a:ext cx="3505199" cy="2296886"/>
          </a:xfrm>
          <a:prstGeom prst="round2DiagRect">
            <a:avLst>
              <a:gd name="adj1" fmla="val 16667"/>
              <a:gd name="adj2" fmla="val 0"/>
            </a:avLst>
          </a:prstGeom>
          <a:ln w="88900" cap="sq">
            <a:solidFill>
              <a:schemeClr val="tx2">
                <a:lumMod val="40000"/>
                <a:lumOff val="60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09144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8028" y="1163978"/>
            <a:ext cx="8695944" cy="1325880"/>
          </a:xfrm>
        </p:spPr>
        <p:txBody>
          <a:bodyPr/>
          <a:lstStyle/>
          <a:p>
            <a:r>
              <a:rPr lang="fa-IR" b="1" dirty="0" smtClean="0">
                <a:cs typeface="B Nazanin" panose="00000400000000000000" pitchFamily="2" charset="-78"/>
              </a:rPr>
              <a:t>فهرست مطالب</a:t>
            </a:r>
            <a:endParaRPr lang="en-US" b="1" dirty="0">
              <a:cs typeface="B Nazanin" panose="00000400000000000000" pitchFamily="2" charset="-78"/>
            </a:endParaRPr>
          </a:p>
        </p:txBody>
      </p:sp>
      <p:sp>
        <p:nvSpPr>
          <p:cNvPr id="3" name="Content Placeholder 2"/>
          <p:cNvSpPr>
            <a:spLocks noGrp="1"/>
          </p:cNvSpPr>
          <p:nvPr>
            <p:ph idx="1"/>
          </p:nvPr>
        </p:nvSpPr>
        <p:spPr>
          <a:xfrm>
            <a:off x="2266547" y="2420471"/>
            <a:ext cx="7744968" cy="2821193"/>
          </a:xfrm>
        </p:spPr>
        <p:txBody>
          <a:bodyPr>
            <a:normAutofit fontScale="92500" lnSpcReduction="10000"/>
          </a:bodyPr>
          <a:lstStyle/>
          <a:p>
            <a:pPr rtl="1"/>
            <a:r>
              <a:rPr lang="fa-IR" dirty="0" smtClean="0">
                <a:solidFill>
                  <a:schemeClr val="tx1"/>
                </a:solidFill>
                <a:cs typeface="B Nazanin" panose="00000400000000000000" pitchFamily="2" charset="-78"/>
              </a:rPr>
              <a:t>تعریف و طبقه بندی طب‌های سنتی و مکمل در دنیا</a:t>
            </a:r>
          </a:p>
          <a:p>
            <a:pPr rtl="1"/>
            <a:r>
              <a:rPr lang="fa-IR" dirty="0" smtClean="0">
                <a:solidFill>
                  <a:schemeClr val="tx1"/>
                </a:solidFill>
                <a:cs typeface="B Nazanin" panose="00000400000000000000" pitchFamily="2" charset="-78"/>
              </a:rPr>
              <a:t>ضرورت اجرای برنامه بر اساس مستندات بین المللی</a:t>
            </a:r>
            <a:endParaRPr lang="fa-IR" dirty="0">
              <a:solidFill>
                <a:schemeClr val="tx1"/>
              </a:solidFill>
              <a:cs typeface="B Nazanin" panose="00000400000000000000" pitchFamily="2" charset="-78"/>
            </a:endParaRPr>
          </a:p>
          <a:p>
            <a:pPr rtl="1"/>
            <a:r>
              <a:rPr lang="fa-IR" dirty="0">
                <a:solidFill>
                  <a:schemeClr val="tx1"/>
                </a:solidFill>
                <a:cs typeface="B Nazanin" panose="00000400000000000000" pitchFamily="2" charset="-78"/>
              </a:rPr>
              <a:t>ضرورت اجرای برنامه بر اساس اسناد </a:t>
            </a:r>
            <a:r>
              <a:rPr lang="fa-IR" dirty="0" smtClean="0">
                <a:solidFill>
                  <a:schemeClr val="tx1"/>
                </a:solidFill>
                <a:cs typeface="B Nazanin" panose="00000400000000000000" pitchFamily="2" charset="-78"/>
              </a:rPr>
              <a:t>بالادستی جمهوری اسلامی ایران</a:t>
            </a:r>
          </a:p>
          <a:p>
            <a:pPr rtl="1"/>
            <a:r>
              <a:rPr lang="fa-IR" dirty="0" smtClean="0">
                <a:solidFill>
                  <a:schemeClr val="tx1"/>
                </a:solidFill>
                <a:cs typeface="B Nazanin" panose="00000400000000000000" pitchFamily="2" charset="-78"/>
              </a:rPr>
              <a:t>خلاصه گزارش طرح آزمایشی اردکان</a:t>
            </a:r>
          </a:p>
          <a:p>
            <a:pPr rtl="1"/>
            <a:r>
              <a:rPr lang="fa-IR" dirty="0" smtClean="0">
                <a:solidFill>
                  <a:schemeClr val="tx1"/>
                </a:solidFill>
                <a:cs typeface="B Nazanin" panose="00000400000000000000" pitchFamily="2" charset="-78"/>
              </a:rPr>
              <a:t>اهمیت سبک زندگی در طب ایرانی</a:t>
            </a:r>
          </a:p>
          <a:p>
            <a:pPr rtl="1"/>
            <a:r>
              <a:rPr lang="fa-IR" dirty="0" smtClean="0">
                <a:solidFill>
                  <a:schemeClr val="tx1"/>
                </a:solidFill>
                <a:cs typeface="B Nazanin" panose="00000400000000000000" pitchFamily="2" charset="-78"/>
              </a:rPr>
              <a:t>شش گانه سبک زندگی سالم بر اساس آموزه‌های طب ایرانی</a:t>
            </a:r>
          </a:p>
          <a:p>
            <a:pPr rtl="1"/>
            <a:r>
              <a:rPr lang="fa-IR" dirty="0" smtClean="0">
                <a:solidFill>
                  <a:schemeClr val="tx1"/>
                </a:solidFill>
                <a:cs typeface="B Nazanin" panose="00000400000000000000" pitchFamily="2" charset="-78"/>
              </a:rPr>
              <a:t>نحوه ارائه آموزش</a:t>
            </a:r>
          </a:p>
          <a:p>
            <a:pPr rtl="1"/>
            <a:endParaRPr lang="fa-IR" dirty="0" smtClean="0">
              <a:solidFill>
                <a:schemeClr val="tx1"/>
              </a:solidFill>
              <a:cs typeface="B Nazanin" panose="00000400000000000000" pitchFamily="2" charset="-78"/>
            </a:endParaRPr>
          </a:p>
          <a:p>
            <a:pPr rtl="1"/>
            <a:endParaRPr lang="fa-IR" dirty="0" smtClean="0">
              <a:solidFill>
                <a:schemeClr val="tx1"/>
              </a:solidFill>
              <a:cs typeface="B Nazanin" panose="00000400000000000000" pitchFamily="2" charset="-78"/>
            </a:endParaRPr>
          </a:p>
          <a:p>
            <a:pPr rtl="1"/>
            <a:endParaRPr lang="fa-IR" dirty="0" smtClean="0">
              <a:solidFill>
                <a:schemeClr val="tx1"/>
              </a:solidFill>
              <a:cs typeface="B Nazanin" panose="00000400000000000000" pitchFamily="2" charset="-78"/>
            </a:endParaRPr>
          </a:p>
          <a:p>
            <a:pPr rtl="1"/>
            <a:endParaRPr lang="en-US" dirty="0">
              <a:solidFill>
                <a:schemeClr val="tx1"/>
              </a:solidFill>
              <a:cs typeface="B Nazanin" panose="00000400000000000000" pitchFamily="2" charset="-78"/>
            </a:endParaRPr>
          </a:p>
        </p:txBody>
      </p:sp>
      <p:sp>
        <p:nvSpPr>
          <p:cNvPr id="5" name="Slide Number Placeholder 4"/>
          <p:cNvSpPr>
            <a:spLocks noGrp="1"/>
          </p:cNvSpPr>
          <p:nvPr>
            <p:ph type="sldNum" sz="quarter" idx="11"/>
          </p:nvPr>
        </p:nvSpPr>
        <p:spPr/>
        <p:txBody>
          <a:bodyPr/>
          <a:lstStyle/>
          <a:p>
            <a:fld id="{294A09A9-5501-47C1-A89A-A340965A2BE2}" type="slidenum">
              <a:rPr lang="en-US" smtClean="0"/>
              <a:pPr/>
              <a:t>4</a:t>
            </a:fld>
            <a:endParaRPr lang="en-US" dirty="0"/>
          </a:p>
        </p:txBody>
      </p:sp>
    </p:spTree>
    <p:extLst>
      <p:ext uri="{BB962C8B-B14F-4D97-AF65-F5344CB8AC3E}">
        <p14:creationId xmlns:p14="http://schemas.microsoft.com/office/powerpoint/2010/main" val="15026414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40145" y="594220"/>
            <a:ext cx="10515600" cy="1143581"/>
          </a:xfrm>
        </p:spPr>
        <p:txBody>
          <a:bodyPr/>
          <a:lstStyle/>
          <a:p>
            <a:r>
              <a:rPr lang="fa-IR" dirty="0" smtClean="0">
                <a:solidFill>
                  <a:schemeClr val="tx2">
                    <a:lumMod val="50000"/>
                  </a:schemeClr>
                </a:solidFill>
              </a:rPr>
              <a:t>خواب خوب</a:t>
            </a:r>
            <a:endParaRPr lang="en-US" dirty="0"/>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143327" y="2358887"/>
            <a:ext cx="10515600" cy="4499114"/>
          </a:xfrm>
        </p:spPr>
        <p:txBody>
          <a:bodyPr>
            <a:noAutofit/>
          </a:bodyPr>
          <a:lstStyle/>
          <a:p>
            <a:pPr algn="r" rtl="1">
              <a:lnSpc>
                <a:spcPct val="150000"/>
              </a:lnSpc>
              <a:buClr>
                <a:schemeClr val="tx2">
                  <a:lumMod val="50000"/>
                </a:schemeClr>
              </a:buClr>
            </a:pPr>
            <a:r>
              <a:rPr lang="ar-SA" sz="2800" dirty="0">
                <a:solidFill>
                  <a:schemeClr val="tx2">
                    <a:lumMod val="50000"/>
                  </a:schemeClr>
                </a:solidFill>
              </a:rPr>
              <a:t>در طب سنتی شرایط </a:t>
            </a:r>
            <a:r>
              <a:rPr lang="ar-SA" sz="2800" dirty="0" smtClean="0">
                <a:solidFill>
                  <a:schemeClr val="tx2">
                    <a:lumMod val="50000"/>
                  </a:schemeClr>
                </a:solidFill>
              </a:rPr>
              <a:t>یک </a:t>
            </a:r>
            <a:r>
              <a:rPr lang="ar-SA" sz="2800" dirty="0">
                <a:solidFill>
                  <a:schemeClr val="tx2">
                    <a:lumMod val="50000"/>
                  </a:schemeClr>
                </a:solidFill>
              </a:rPr>
              <a:t>خواب خوب در یک فرد سالم </a:t>
            </a:r>
            <a:r>
              <a:rPr lang="ar-SA" sz="2800" dirty="0" smtClean="0">
                <a:solidFill>
                  <a:schemeClr val="tx2">
                    <a:lumMod val="50000"/>
                  </a:schemeClr>
                </a:solidFill>
              </a:rPr>
              <a:t>با </a:t>
            </a:r>
            <a:r>
              <a:rPr lang="ar-SA" sz="2800" dirty="0">
                <a:solidFill>
                  <a:schemeClr val="tx2">
                    <a:lumMod val="50000"/>
                  </a:schemeClr>
                </a:solidFill>
              </a:rPr>
              <a:t>توجه به </a:t>
            </a:r>
            <a:r>
              <a:rPr lang="ar-SA" sz="2800" dirty="0">
                <a:solidFill>
                  <a:schemeClr val="accent3">
                    <a:lumMod val="50000"/>
                  </a:schemeClr>
                </a:solidFill>
              </a:rPr>
              <a:t>سنین</a:t>
            </a:r>
            <a:r>
              <a:rPr lang="ar-SA" sz="2800" dirty="0">
                <a:solidFill>
                  <a:schemeClr val="tx2">
                    <a:lumMod val="50000"/>
                  </a:schemeClr>
                </a:solidFill>
              </a:rPr>
              <a:t>، </a:t>
            </a:r>
            <a:r>
              <a:rPr lang="ar-SA" sz="2800" dirty="0">
                <a:solidFill>
                  <a:schemeClr val="accent4">
                    <a:lumMod val="75000"/>
                  </a:schemeClr>
                </a:solidFill>
              </a:rPr>
              <a:t>فصول </a:t>
            </a:r>
            <a:r>
              <a:rPr lang="ar-SA" sz="2800" dirty="0">
                <a:solidFill>
                  <a:schemeClr val="tx2">
                    <a:lumMod val="50000"/>
                  </a:schemeClr>
                </a:solidFill>
              </a:rPr>
              <a:t>و تفاوت‌های </a:t>
            </a:r>
            <a:r>
              <a:rPr lang="ar-SA" sz="2800" dirty="0">
                <a:solidFill>
                  <a:schemeClr val="accent3">
                    <a:lumMod val="75000"/>
                  </a:schemeClr>
                </a:solidFill>
              </a:rPr>
              <a:t>افراد مختلف </a:t>
            </a:r>
            <a:r>
              <a:rPr lang="ar-SA" sz="2800" dirty="0">
                <a:solidFill>
                  <a:schemeClr val="tx2">
                    <a:lumMod val="50000"/>
                  </a:schemeClr>
                </a:solidFill>
              </a:rPr>
              <a:t>متفاوت است</a:t>
            </a:r>
            <a:r>
              <a:rPr lang="ar-SA" sz="2800" dirty="0" smtClean="0">
                <a:solidFill>
                  <a:schemeClr val="tx2">
                    <a:lumMod val="50000"/>
                  </a:schemeClr>
                </a:solidFill>
              </a:rPr>
              <a:t>.</a:t>
            </a:r>
            <a:endParaRPr lang="fa-IR" sz="2800" dirty="0" smtClean="0">
              <a:solidFill>
                <a:schemeClr val="tx2">
                  <a:lumMod val="50000"/>
                </a:schemeClr>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pPr algn="ctr"/>
            <a:fld id="{294A09A9-5501-47C1-A89A-A340965A2BE2}" type="slidenum">
              <a:rPr lang="en-US" smtClean="0">
                <a:solidFill>
                  <a:schemeClr val="bg2">
                    <a:lumMod val="50000"/>
                  </a:schemeClr>
                </a:solidFill>
              </a:rPr>
              <a:pPr algn="ctr"/>
              <a:t>40</a:t>
            </a:fld>
            <a:endParaRPr lang="en-US" dirty="0">
              <a:solidFill>
                <a:schemeClr val="bg2">
                  <a:lumMod val="50000"/>
                </a:scheme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1393371" y="3442607"/>
            <a:ext cx="4439393" cy="2947307"/>
          </a:xfrm>
          <a:prstGeom prst="round2DiagRect">
            <a:avLst>
              <a:gd name="adj1" fmla="val 16667"/>
              <a:gd name="adj2" fmla="val 0"/>
            </a:avLst>
          </a:prstGeom>
          <a:ln w="88900" cap="sq">
            <a:solidFill>
              <a:schemeClr val="tx2">
                <a:lumMod val="60000"/>
                <a:lumOff val="40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720528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40145" y="594220"/>
            <a:ext cx="10515600" cy="1143581"/>
          </a:xfrm>
        </p:spPr>
        <p:txBody>
          <a:bodyPr/>
          <a:lstStyle/>
          <a:p>
            <a:pPr rtl="1">
              <a:lnSpc>
                <a:spcPct val="150000"/>
              </a:lnSpc>
              <a:buClr>
                <a:schemeClr val="tx2">
                  <a:lumMod val="50000"/>
                </a:schemeClr>
              </a:buClr>
            </a:pPr>
            <a:r>
              <a:rPr lang="ar-SA" dirty="0">
                <a:solidFill>
                  <a:schemeClr val="tx2">
                    <a:lumMod val="50000"/>
                  </a:schemeClr>
                </a:solidFill>
              </a:rPr>
              <a:t>چقدر بخوابیم؟</a:t>
            </a:r>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916213" y="2358887"/>
            <a:ext cx="10515600" cy="4499114"/>
          </a:xfrm>
        </p:spPr>
        <p:txBody>
          <a:bodyPr>
            <a:noAutofit/>
          </a:bodyPr>
          <a:lstStyle/>
          <a:p>
            <a:pPr marL="457200" indent="-457200" algn="r" rtl="1">
              <a:lnSpc>
                <a:spcPct val="150000"/>
              </a:lnSpc>
              <a:buClr>
                <a:schemeClr val="tx2">
                  <a:lumMod val="50000"/>
                </a:schemeClr>
              </a:buClr>
              <a:buFont typeface="Arial" panose="020B0604020202020204" pitchFamily="34" charset="0"/>
              <a:buChar char="•"/>
            </a:pPr>
            <a:r>
              <a:rPr lang="ar-SA" sz="2800" dirty="0" smtClean="0">
                <a:solidFill>
                  <a:schemeClr val="tx2">
                    <a:lumMod val="50000"/>
                  </a:schemeClr>
                </a:solidFill>
              </a:rPr>
              <a:t>بهترین </a:t>
            </a:r>
            <a:r>
              <a:rPr lang="ar-SA" sz="2800" dirty="0">
                <a:solidFill>
                  <a:schemeClr val="tx2">
                    <a:lumMod val="50000"/>
                  </a:schemeClr>
                </a:solidFill>
              </a:rPr>
              <a:t>طول مدت خواب </a:t>
            </a:r>
            <a:r>
              <a:rPr lang="ar-SA" sz="2800" dirty="0">
                <a:solidFill>
                  <a:schemeClr val="accent3">
                    <a:lumMod val="75000"/>
                  </a:schemeClr>
                </a:solidFill>
              </a:rPr>
              <a:t>10-6 ساعت </a:t>
            </a:r>
            <a:r>
              <a:rPr lang="ar-SA" sz="2800" dirty="0">
                <a:solidFill>
                  <a:schemeClr val="tx2">
                    <a:lumMod val="50000"/>
                  </a:schemeClr>
                </a:solidFill>
              </a:rPr>
              <a:t>است. </a:t>
            </a:r>
            <a:r>
              <a:rPr lang="fa-IR" sz="2800" dirty="0" smtClean="0">
                <a:solidFill>
                  <a:schemeClr val="tx2">
                    <a:lumMod val="50000"/>
                  </a:schemeClr>
                </a:solidFill>
              </a:rPr>
              <a:t>(</a:t>
            </a:r>
            <a:r>
              <a:rPr lang="ar-SA" sz="2800" dirty="0" smtClean="0">
                <a:solidFill>
                  <a:schemeClr val="tx2">
                    <a:lumMod val="50000"/>
                  </a:schemeClr>
                </a:solidFill>
              </a:rPr>
              <a:t>برای بزرگسالان</a:t>
            </a:r>
            <a:r>
              <a:rPr lang="fa-IR" sz="2800" dirty="0" smtClean="0">
                <a:solidFill>
                  <a:schemeClr val="tx2">
                    <a:lumMod val="50000"/>
                  </a:schemeClr>
                </a:solidFill>
              </a:rPr>
              <a:t>)</a:t>
            </a:r>
            <a:r>
              <a:rPr lang="ar-SA" sz="2800" dirty="0" smtClean="0">
                <a:solidFill>
                  <a:schemeClr val="tx2">
                    <a:lumMod val="50000"/>
                  </a:schemeClr>
                </a:solidFill>
              </a:rPr>
              <a:t> </a:t>
            </a:r>
            <a:endParaRPr lang="fa-IR" sz="2800" dirty="0" smtClean="0">
              <a:solidFill>
                <a:schemeClr val="tx2">
                  <a:lumMod val="50000"/>
                </a:schemeClr>
              </a:solidFill>
            </a:endParaRPr>
          </a:p>
          <a:p>
            <a:pPr marL="457200" indent="-457200" algn="r" rtl="1">
              <a:lnSpc>
                <a:spcPct val="150000"/>
              </a:lnSpc>
              <a:buClr>
                <a:schemeClr val="tx2">
                  <a:lumMod val="50000"/>
                </a:schemeClr>
              </a:buClr>
              <a:buFont typeface="Arial" panose="020B0604020202020204" pitchFamily="34" charset="0"/>
              <a:buChar char="•"/>
            </a:pPr>
            <a:r>
              <a:rPr lang="ar-SA" sz="2800" dirty="0" smtClean="0">
                <a:solidFill>
                  <a:schemeClr val="tx2">
                    <a:lumMod val="50000"/>
                  </a:schemeClr>
                </a:solidFill>
              </a:rPr>
              <a:t>کودکان </a:t>
            </a:r>
            <a:r>
              <a:rPr lang="ar-SA" sz="2800" dirty="0">
                <a:solidFill>
                  <a:schemeClr val="tx2">
                    <a:lumMod val="50000"/>
                  </a:schemeClr>
                </a:solidFill>
              </a:rPr>
              <a:t>و نوزادان نیاز به خواب بیش‌تر از 10 ساعت در روز دارند</a:t>
            </a:r>
            <a:r>
              <a:rPr lang="ar-SA" sz="2800" dirty="0" smtClean="0">
                <a:solidFill>
                  <a:schemeClr val="tx2">
                    <a:lumMod val="50000"/>
                  </a:schemeClr>
                </a:solidFill>
              </a:rPr>
              <a:t>.</a:t>
            </a:r>
            <a:endParaRPr lang="fa-IR" sz="2800" dirty="0" smtClean="0">
              <a:solidFill>
                <a:schemeClr val="tx2">
                  <a:lumMod val="50000"/>
                </a:schemeClr>
              </a:solidFill>
            </a:endParaRPr>
          </a:p>
          <a:p>
            <a:pPr marL="457200" indent="-457200" algn="r" rtl="1">
              <a:lnSpc>
                <a:spcPct val="150000"/>
              </a:lnSpc>
              <a:buClr>
                <a:schemeClr val="tx2">
                  <a:lumMod val="50000"/>
                </a:schemeClr>
              </a:buClr>
              <a:buFont typeface="Arial" panose="020B0604020202020204" pitchFamily="34" charset="0"/>
              <a:buChar char="•"/>
            </a:pPr>
            <a:r>
              <a:rPr lang="ar-SA" sz="2800" dirty="0" smtClean="0">
                <a:solidFill>
                  <a:schemeClr val="tx2">
                    <a:lumMod val="50000"/>
                  </a:schemeClr>
                </a:solidFill>
              </a:rPr>
              <a:t>نیاز </a:t>
            </a:r>
            <a:r>
              <a:rPr lang="ar-SA" sz="2800" dirty="0">
                <a:solidFill>
                  <a:schemeClr val="tx2">
                    <a:lumMod val="50000"/>
                  </a:schemeClr>
                </a:solidFill>
              </a:rPr>
              <a:t>به خواب در </a:t>
            </a:r>
            <a:r>
              <a:rPr lang="ar-SA" sz="2800" dirty="0">
                <a:solidFill>
                  <a:schemeClr val="accent3">
                    <a:lumMod val="75000"/>
                  </a:schemeClr>
                </a:solidFill>
              </a:rPr>
              <a:t>جوانان</a:t>
            </a:r>
            <a:r>
              <a:rPr lang="ar-SA" sz="2800" dirty="0">
                <a:solidFill>
                  <a:schemeClr val="tx2">
                    <a:lumMod val="50000"/>
                  </a:schemeClr>
                </a:solidFill>
              </a:rPr>
              <a:t> بیش‌تر از سالمندان است.</a:t>
            </a: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pPr algn="ctr"/>
            <a:fld id="{294A09A9-5501-47C1-A89A-A340965A2BE2}" type="slidenum">
              <a:rPr lang="en-US" smtClean="0">
                <a:solidFill>
                  <a:schemeClr val="bg2">
                    <a:lumMod val="50000"/>
                  </a:schemeClr>
                </a:solidFill>
              </a:rPr>
              <a:pPr algn="ctr"/>
              <a:t>41</a:t>
            </a:fld>
            <a:endParaRPr lang="en-US" dirty="0">
              <a:solidFill>
                <a:schemeClr val="bg2">
                  <a:lumMod val="50000"/>
                </a:scheme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7" name="Picture 6"/>
          <p:cNvPicPr>
            <a:picLocks noChangeAspect="1"/>
          </p:cNvPicPr>
          <p:nvPr/>
        </p:nvPicPr>
        <p:blipFill>
          <a:blip r:embed="rId3"/>
          <a:stretch>
            <a:fillRect/>
          </a:stretch>
        </p:blipFill>
        <p:spPr>
          <a:xfrm>
            <a:off x="348343" y="4069706"/>
            <a:ext cx="4446134" cy="2437229"/>
          </a:xfrm>
          <a:prstGeom prst="round2DiagRect">
            <a:avLst>
              <a:gd name="adj1" fmla="val 16667"/>
              <a:gd name="adj2" fmla="val 0"/>
            </a:avLst>
          </a:prstGeom>
          <a:ln w="88900" cap="sq">
            <a:solidFill>
              <a:schemeClr val="tx2">
                <a:lumMod val="20000"/>
                <a:lumOff val="80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3587076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7029" y="4659083"/>
            <a:ext cx="2906486" cy="1937657"/>
          </a:xfrm>
          <a:prstGeom prst="round2DiagRect">
            <a:avLst>
              <a:gd name="adj1" fmla="val 16667"/>
              <a:gd name="adj2" fmla="val 0"/>
            </a:avLst>
          </a:prstGeom>
          <a:ln w="88900" cap="sq">
            <a:solidFill>
              <a:schemeClr val="tx2">
                <a:lumMod val="60000"/>
                <a:lumOff val="40000"/>
              </a:schemeClr>
            </a:solidFill>
            <a:miter lim="800000"/>
          </a:ln>
          <a:effectLst>
            <a:outerShdw blurRad="254000" algn="tl" rotWithShape="0">
              <a:srgbClr val="000000">
                <a:alpha val="43000"/>
              </a:srgbClr>
            </a:outerShdw>
          </a:effectLst>
        </p:spPr>
      </p:pic>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40145" y="594220"/>
            <a:ext cx="10515600" cy="1143581"/>
          </a:xfrm>
        </p:spPr>
        <p:txBody>
          <a:bodyPr/>
          <a:lstStyle/>
          <a:p>
            <a:r>
              <a:rPr lang="fa-IR" dirty="0" smtClean="0">
                <a:solidFill>
                  <a:schemeClr val="tx2">
                    <a:lumMod val="50000"/>
                  </a:schemeClr>
                </a:solidFill>
              </a:rPr>
              <a:t>کی بخوابیم؟</a:t>
            </a:r>
            <a:endParaRPr lang="en-US" dirty="0"/>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143327" y="2358887"/>
            <a:ext cx="11014530" cy="4499114"/>
          </a:xfrm>
        </p:spPr>
        <p:txBody>
          <a:bodyPr>
            <a:noAutofit/>
          </a:bodyPr>
          <a:lstStyle/>
          <a:p>
            <a:pPr marL="342900" indent="-342900" algn="r" rtl="1">
              <a:lnSpc>
                <a:spcPct val="150000"/>
              </a:lnSpc>
              <a:buClr>
                <a:schemeClr val="tx2">
                  <a:lumMod val="50000"/>
                </a:schemeClr>
              </a:buClr>
              <a:buFont typeface="Wingdings" panose="05000000000000000000" pitchFamily="2" charset="2"/>
              <a:buChar char="§"/>
            </a:pPr>
            <a:r>
              <a:rPr lang="fa-IR" dirty="0" smtClean="0">
                <a:solidFill>
                  <a:schemeClr val="tx2">
                    <a:lumMod val="50000"/>
                  </a:schemeClr>
                </a:solidFill>
              </a:rPr>
              <a:t>خو</a:t>
            </a:r>
            <a:r>
              <a:rPr lang="ar-SA" b="1" dirty="0" smtClean="0">
                <a:solidFill>
                  <a:schemeClr val="tx2">
                    <a:lumMod val="50000"/>
                  </a:schemeClr>
                </a:solidFill>
              </a:rPr>
              <a:t>اب </a:t>
            </a:r>
            <a:r>
              <a:rPr lang="ar-SA" b="1" dirty="0">
                <a:solidFill>
                  <a:schemeClr val="tx2">
                    <a:lumMod val="50000"/>
                  </a:schemeClr>
                </a:solidFill>
              </a:rPr>
              <a:t>روز هیچوقت جای خواب شب را </a:t>
            </a:r>
            <a:r>
              <a:rPr lang="ar-SA" b="1" dirty="0" smtClean="0">
                <a:solidFill>
                  <a:schemeClr val="tx2">
                    <a:lumMod val="50000"/>
                  </a:schemeClr>
                </a:solidFill>
              </a:rPr>
              <a:t>نمی‌گیرد</a:t>
            </a:r>
            <a:r>
              <a:rPr lang="fa-IR" b="1" dirty="0" smtClean="0">
                <a:solidFill>
                  <a:schemeClr val="tx2">
                    <a:lumMod val="50000"/>
                  </a:schemeClr>
                </a:solidFill>
              </a:rPr>
              <a:t>. </a:t>
            </a:r>
            <a:r>
              <a:rPr lang="ar-SA" b="1" dirty="0">
                <a:solidFill>
                  <a:schemeClr val="tx2">
                    <a:lumMod val="50000"/>
                  </a:schemeClr>
                </a:solidFill>
              </a:rPr>
              <a:t>خواب در زمان </a:t>
            </a:r>
            <a:r>
              <a:rPr lang="fa-IR" b="1" dirty="0">
                <a:solidFill>
                  <a:schemeClr val="tx2">
                    <a:lumMod val="50000"/>
                  </a:schemeClr>
                </a:solidFill>
              </a:rPr>
              <a:t>مناسب </a:t>
            </a:r>
            <a:r>
              <a:rPr lang="ar-SA" b="1" dirty="0">
                <a:solidFill>
                  <a:schemeClr val="accent4">
                    <a:lumMod val="50000"/>
                  </a:schemeClr>
                </a:solidFill>
              </a:rPr>
              <a:t>نشاط و انرژی </a:t>
            </a:r>
            <a:r>
              <a:rPr lang="ar-SA" b="1" dirty="0">
                <a:solidFill>
                  <a:schemeClr val="tx2">
                    <a:lumMod val="50000"/>
                  </a:schemeClr>
                </a:solidFill>
              </a:rPr>
              <a:t>می‌دهد. </a:t>
            </a:r>
            <a:endParaRPr lang="fa-IR" b="1" dirty="0">
              <a:solidFill>
                <a:schemeClr val="tx2">
                  <a:lumMod val="50000"/>
                </a:schemeClr>
              </a:solidFill>
            </a:endParaRPr>
          </a:p>
          <a:p>
            <a:pPr marL="342900" indent="-342900" algn="r" rtl="1">
              <a:lnSpc>
                <a:spcPct val="150000"/>
              </a:lnSpc>
              <a:buClr>
                <a:schemeClr val="tx2">
                  <a:lumMod val="50000"/>
                </a:schemeClr>
              </a:buClr>
              <a:buFont typeface="Wingdings" panose="05000000000000000000" pitchFamily="2" charset="2"/>
              <a:buChar char="§"/>
            </a:pPr>
            <a:r>
              <a:rPr lang="ar-SA" b="1" dirty="0" smtClean="0">
                <a:solidFill>
                  <a:schemeClr val="tx2">
                    <a:lumMod val="50000"/>
                  </a:schemeClr>
                </a:solidFill>
              </a:rPr>
              <a:t>بهترین </a:t>
            </a:r>
            <a:r>
              <a:rPr lang="ar-SA" b="1" dirty="0">
                <a:solidFill>
                  <a:schemeClr val="tx2">
                    <a:lumMod val="50000"/>
                  </a:schemeClr>
                </a:solidFill>
              </a:rPr>
              <a:t>زمان خواب، </a:t>
            </a:r>
            <a:r>
              <a:rPr lang="fa-IR" b="1" dirty="0" smtClean="0">
                <a:solidFill>
                  <a:schemeClr val="tx2">
                    <a:lumMod val="50000"/>
                  </a:schemeClr>
                </a:solidFill>
              </a:rPr>
              <a:t>بین ساعت </a:t>
            </a:r>
            <a:r>
              <a:rPr lang="fa-IR" b="1" dirty="0" smtClean="0">
                <a:solidFill>
                  <a:schemeClr val="accent6">
                    <a:lumMod val="50000"/>
                  </a:schemeClr>
                </a:solidFill>
              </a:rPr>
              <a:t>9-11</a:t>
            </a:r>
            <a:r>
              <a:rPr lang="ar-SA" b="1" dirty="0" smtClean="0">
                <a:solidFill>
                  <a:schemeClr val="accent6">
                    <a:lumMod val="50000"/>
                  </a:schemeClr>
                </a:solidFill>
              </a:rPr>
              <a:t> </a:t>
            </a:r>
            <a:r>
              <a:rPr lang="fa-IR" b="1" dirty="0" smtClean="0">
                <a:solidFill>
                  <a:schemeClr val="accent4">
                    <a:lumMod val="50000"/>
                  </a:schemeClr>
                </a:solidFill>
              </a:rPr>
              <a:t>شب </a:t>
            </a:r>
            <a:r>
              <a:rPr lang="ar-SA" b="1" dirty="0" smtClean="0">
                <a:solidFill>
                  <a:schemeClr val="tx2">
                    <a:lumMod val="50000"/>
                  </a:schemeClr>
                </a:solidFill>
              </a:rPr>
              <a:t>تا </a:t>
            </a:r>
            <a:r>
              <a:rPr lang="ar-SA" b="1" dirty="0">
                <a:solidFill>
                  <a:schemeClr val="tx2">
                    <a:lumMod val="50000"/>
                  </a:schemeClr>
                </a:solidFill>
              </a:rPr>
              <a:t>صبح زود (</a:t>
            </a:r>
            <a:r>
              <a:rPr lang="ar-SA" b="1" dirty="0">
                <a:solidFill>
                  <a:schemeClr val="accent4">
                    <a:lumMod val="50000"/>
                  </a:schemeClr>
                </a:solidFill>
              </a:rPr>
              <a:t>بین اذان صبح تا طلوع آفتاب</a:t>
            </a:r>
            <a:r>
              <a:rPr lang="ar-SA" b="1" dirty="0">
                <a:solidFill>
                  <a:schemeClr val="tx2">
                    <a:lumMod val="50000"/>
                  </a:schemeClr>
                </a:solidFill>
              </a:rPr>
              <a:t>) </a:t>
            </a:r>
            <a:endParaRPr lang="fa-IR" b="1" dirty="0" smtClean="0">
              <a:solidFill>
                <a:schemeClr val="tx2">
                  <a:lumMod val="50000"/>
                </a:schemeClr>
              </a:solidFill>
            </a:endParaRPr>
          </a:p>
          <a:p>
            <a:pPr marL="342900" indent="-342900" algn="r" rtl="1">
              <a:lnSpc>
                <a:spcPct val="150000"/>
              </a:lnSpc>
              <a:buClr>
                <a:schemeClr val="tx2">
                  <a:lumMod val="50000"/>
                </a:schemeClr>
              </a:buClr>
              <a:buFont typeface="Wingdings" panose="05000000000000000000" pitchFamily="2" charset="2"/>
              <a:buChar char="§"/>
            </a:pPr>
            <a:r>
              <a:rPr lang="ar-SA" b="1" dirty="0" smtClean="0">
                <a:solidFill>
                  <a:schemeClr val="tx2">
                    <a:lumMod val="50000"/>
                  </a:schemeClr>
                </a:solidFill>
              </a:rPr>
              <a:t>خوابيدن </a:t>
            </a:r>
            <a:r>
              <a:rPr lang="ar-SA" b="1" dirty="0">
                <a:solidFill>
                  <a:schemeClr val="tx2">
                    <a:lumMod val="50000"/>
                  </a:schemeClr>
                </a:solidFill>
              </a:rPr>
              <a:t>در </a:t>
            </a:r>
            <a:r>
              <a:rPr lang="fa-IR" b="1" dirty="0" smtClean="0">
                <a:solidFill>
                  <a:schemeClr val="tx2">
                    <a:lumMod val="50000"/>
                  </a:schemeClr>
                </a:solidFill>
              </a:rPr>
              <a:t>زمان نامناسب (بعد </a:t>
            </a:r>
            <a:r>
              <a:rPr lang="ar-SA" b="1" dirty="0" smtClean="0">
                <a:solidFill>
                  <a:schemeClr val="tx2">
                    <a:lumMod val="50000"/>
                  </a:schemeClr>
                </a:solidFill>
              </a:rPr>
              <a:t>طلوع </a:t>
            </a:r>
            <a:r>
              <a:rPr lang="ar-SA" b="1" dirty="0">
                <a:solidFill>
                  <a:schemeClr val="tx2">
                    <a:lumMod val="50000"/>
                  </a:schemeClr>
                </a:solidFill>
              </a:rPr>
              <a:t>آفتاب و </a:t>
            </a:r>
            <a:r>
              <a:rPr lang="fa-IR" b="1" dirty="0" smtClean="0">
                <a:solidFill>
                  <a:schemeClr val="tx2">
                    <a:lumMod val="50000"/>
                  </a:schemeClr>
                </a:solidFill>
              </a:rPr>
              <a:t>دم غروب)</a:t>
            </a:r>
            <a:r>
              <a:rPr lang="ar-SA" b="1" dirty="0" smtClean="0">
                <a:solidFill>
                  <a:schemeClr val="tx2">
                    <a:lumMod val="50000"/>
                  </a:schemeClr>
                </a:solidFill>
              </a:rPr>
              <a:t>، </a:t>
            </a:r>
            <a:r>
              <a:rPr lang="ar-SA" b="1" dirty="0" smtClean="0">
                <a:solidFill>
                  <a:srgbClr val="C00000"/>
                </a:solidFill>
              </a:rPr>
              <a:t>کسالت</a:t>
            </a:r>
            <a:r>
              <a:rPr lang="ar-SA" b="1" dirty="0" smtClean="0">
                <a:solidFill>
                  <a:schemeClr val="tx2">
                    <a:lumMod val="50000"/>
                  </a:schemeClr>
                </a:solidFill>
              </a:rPr>
              <a:t> </a:t>
            </a:r>
            <a:r>
              <a:rPr lang="fa-IR" b="1" dirty="0" smtClean="0">
                <a:solidFill>
                  <a:schemeClr val="tx2">
                    <a:lumMod val="50000"/>
                  </a:schemeClr>
                </a:solidFill>
              </a:rPr>
              <a:t>ایجاد می‌کند.</a:t>
            </a:r>
          </a:p>
          <a:p>
            <a:pPr marL="342900" indent="-342900" algn="r" rtl="1">
              <a:lnSpc>
                <a:spcPct val="150000"/>
              </a:lnSpc>
              <a:buClr>
                <a:schemeClr val="tx2">
                  <a:lumMod val="50000"/>
                </a:schemeClr>
              </a:buClr>
              <a:buFont typeface="Wingdings" panose="05000000000000000000" pitchFamily="2" charset="2"/>
              <a:buChar char="§"/>
            </a:pPr>
            <a:r>
              <a:rPr lang="ar-SA" b="1" dirty="0">
                <a:solidFill>
                  <a:schemeClr val="tx2">
                    <a:lumMod val="50000"/>
                  </a:schemeClr>
                </a:solidFill>
              </a:rPr>
              <a:t>در </a:t>
            </a:r>
            <a:r>
              <a:rPr lang="ar-SA" b="1" dirty="0" smtClean="0">
                <a:solidFill>
                  <a:schemeClr val="tx2">
                    <a:lumMod val="50000"/>
                  </a:schemeClr>
                </a:solidFill>
              </a:rPr>
              <a:t>پژوهش</a:t>
            </a:r>
            <a:r>
              <a:rPr lang="fa-IR" b="1" dirty="0" smtClean="0">
                <a:solidFill>
                  <a:schemeClr val="tx2">
                    <a:lumMod val="50000"/>
                  </a:schemeClr>
                </a:solidFill>
              </a:rPr>
              <a:t>‌ها</a:t>
            </a:r>
            <a:r>
              <a:rPr lang="ar-SA" b="1" dirty="0" smtClean="0">
                <a:solidFill>
                  <a:schemeClr val="tx2">
                    <a:lumMod val="50000"/>
                  </a:schemeClr>
                </a:solidFill>
              </a:rPr>
              <a:t> ارتباط </a:t>
            </a:r>
            <a:r>
              <a:rPr lang="ar-SA" b="1" dirty="0">
                <a:solidFill>
                  <a:schemeClr val="accent4">
                    <a:lumMod val="50000"/>
                  </a:schemeClr>
                </a:solidFill>
              </a:rPr>
              <a:t>خواب روز </a:t>
            </a:r>
            <a:r>
              <a:rPr lang="ar-SA" b="1" dirty="0">
                <a:solidFill>
                  <a:schemeClr val="tx2">
                    <a:lumMod val="50000"/>
                  </a:schemeClr>
                </a:solidFill>
              </a:rPr>
              <a:t>با چاقی، دیابت و کبد چرب تایید شده است.</a:t>
            </a:r>
            <a:endParaRPr lang="fa-IR" b="1" dirty="0" smtClean="0">
              <a:solidFill>
                <a:schemeClr val="tx2">
                  <a:lumMod val="50000"/>
                </a:schemeClr>
              </a:solidFill>
            </a:endParaRPr>
          </a:p>
          <a:p>
            <a:pPr marL="342900" indent="-342900" algn="r" rtl="1">
              <a:lnSpc>
                <a:spcPct val="150000"/>
              </a:lnSpc>
              <a:buClr>
                <a:schemeClr val="tx2">
                  <a:lumMod val="50000"/>
                </a:schemeClr>
              </a:buClr>
              <a:buFont typeface="Wingdings" panose="05000000000000000000" pitchFamily="2" charset="2"/>
              <a:buChar char="§"/>
            </a:pPr>
            <a:r>
              <a:rPr lang="ar-SA" b="1" dirty="0" smtClean="0">
                <a:solidFill>
                  <a:schemeClr val="tx2">
                    <a:lumMod val="50000"/>
                  </a:schemeClr>
                </a:solidFill>
              </a:rPr>
              <a:t>در </a:t>
            </a:r>
            <a:r>
              <a:rPr lang="ar-SA" b="1" dirty="0">
                <a:solidFill>
                  <a:schemeClr val="tx2">
                    <a:lumMod val="50000"/>
                  </a:schemeClr>
                </a:solidFill>
              </a:rPr>
              <a:t>روزهای بلند تابستان، </a:t>
            </a:r>
            <a:r>
              <a:rPr lang="ar-SA" b="1" dirty="0">
                <a:solidFill>
                  <a:schemeClr val="accent3">
                    <a:lumMod val="75000"/>
                  </a:schemeClr>
                </a:solidFill>
              </a:rPr>
              <a:t>خواب کوتاه قبل از ناهار (قیلوله) </a:t>
            </a:r>
            <a:r>
              <a:rPr lang="ar-SA" b="1" dirty="0">
                <a:solidFill>
                  <a:schemeClr val="tx2">
                    <a:lumMod val="50000"/>
                  </a:schemeClr>
                </a:solidFill>
              </a:rPr>
              <a:t>ایرادی ندارد</a:t>
            </a:r>
            <a:r>
              <a:rPr lang="ar-SA" b="1" dirty="0" smtClean="0">
                <a:solidFill>
                  <a:schemeClr val="tx2">
                    <a:lumMod val="50000"/>
                  </a:schemeClr>
                </a:solidFill>
              </a:rPr>
              <a:t>.</a:t>
            </a:r>
            <a:endParaRPr lang="fa-IR" b="1" dirty="0" smtClean="0">
              <a:solidFill>
                <a:schemeClr val="tx2">
                  <a:lumMod val="50000"/>
                </a:schemeClr>
              </a:solidFill>
            </a:endParaRPr>
          </a:p>
          <a:p>
            <a:pPr marL="342900" indent="-342900" algn="r" rtl="1">
              <a:lnSpc>
                <a:spcPct val="150000"/>
              </a:lnSpc>
              <a:buClr>
                <a:schemeClr val="tx2">
                  <a:lumMod val="50000"/>
                </a:schemeClr>
              </a:buClr>
              <a:buFont typeface="Wingdings" panose="05000000000000000000" pitchFamily="2" charset="2"/>
              <a:buChar char="§"/>
            </a:pPr>
            <a:r>
              <a:rPr lang="fa-IR" b="1" dirty="0">
                <a:solidFill>
                  <a:schemeClr val="tx2">
                    <a:lumMod val="50000"/>
                  </a:schemeClr>
                </a:solidFill>
              </a:rPr>
              <a:t>توصیه </a:t>
            </a:r>
            <a:r>
              <a:rPr lang="ar-SA" b="1" dirty="0">
                <a:solidFill>
                  <a:schemeClr val="tx2">
                    <a:lumMod val="50000"/>
                  </a:schemeClr>
                </a:solidFill>
              </a:rPr>
              <a:t>به</a:t>
            </a:r>
            <a:r>
              <a:rPr lang="fa-IR" b="1" dirty="0">
                <a:solidFill>
                  <a:schemeClr val="tx2">
                    <a:lumMod val="50000"/>
                  </a:schemeClr>
                </a:solidFill>
              </a:rPr>
              <a:t> </a:t>
            </a:r>
            <a:r>
              <a:rPr lang="fa-IR" b="1" dirty="0">
                <a:solidFill>
                  <a:schemeClr val="accent3">
                    <a:lumMod val="75000"/>
                  </a:schemeClr>
                </a:solidFill>
              </a:rPr>
              <a:t>تغییر</a:t>
            </a:r>
            <a:r>
              <a:rPr lang="ar-SA" b="1" dirty="0">
                <a:solidFill>
                  <a:schemeClr val="accent3">
                    <a:lumMod val="75000"/>
                  </a:schemeClr>
                </a:solidFill>
              </a:rPr>
              <a:t> تدریج</a:t>
            </a:r>
            <a:r>
              <a:rPr lang="fa-IR" b="1" dirty="0">
                <a:solidFill>
                  <a:schemeClr val="accent3">
                    <a:lumMod val="75000"/>
                  </a:schemeClr>
                </a:solidFill>
              </a:rPr>
              <a:t>ی</a:t>
            </a:r>
            <a:r>
              <a:rPr lang="ar-SA" b="1" dirty="0">
                <a:solidFill>
                  <a:schemeClr val="accent3">
                    <a:lumMod val="75000"/>
                  </a:schemeClr>
                </a:solidFill>
              </a:rPr>
              <a:t> </a:t>
            </a:r>
            <a:r>
              <a:rPr lang="ar-SA" b="1" dirty="0">
                <a:solidFill>
                  <a:schemeClr val="tx2">
                    <a:lumMod val="50000"/>
                  </a:schemeClr>
                </a:solidFill>
              </a:rPr>
              <a:t>عادت</a:t>
            </a:r>
            <a:r>
              <a:rPr lang="fa-IR" b="1" dirty="0">
                <a:solidFill>
                  <a:schemeClr val="tx2">
                    <a:lumMod val="50000"/>
                  </a:schemeClr>
                </a:solidFill>
              </a:rPr>
              <a:t>‌های بد</a:t>
            </a:r>
            <a:r>
              <a:rPr lang="ar-SA" b="1" dirty="0">
                <a:solidFill>
                  <a:schemeClr val="tx2">
                    <a:lumMod val="50000"/>
                  </a:schemeClr>
                </a:solidFill>
              </a:rPr>
              <a:t> خو</a:t>
            </a:r>
            <a:r>
              <a:rPr lang="fa-IR" b="1" dirty="0">
                <a:solidFill>
                  <a:schemeClr val="tx2">
                    <a:lumMod val="50000"/>
                  </a:schemeClr>
                </a:solidFill>
              </a:rPr>
              <a:t>اب</a:t>
            </a:r>
            <a:r>
              <a:rPr lang="ar-SA" b="1" dirty="0">
                <a:solidFill>
                  <a:schemeClr val="tx2">
                    <a:lumMod val="50000"/>
                  </a:schemeClr>
                </a:solidFill>
              </a:rPr>
              <a:t> </a:t>
            </a:r>
            <a:endParaRPr lang="fa-IR" b="1" dirty="0">
              <a:solidFill>
                <a:schemeClr val="tx2">
                  <a:lumMod val="50000"/>
                </a:schemeClr>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pPr algn="ctr"/>
            <a:fld id="{294A09A9-5501-47C1-A89A-A340965A2BE2}" type="slidenum">
              <a:rPr lang="en-US" smtClean="0">
                <a:solidFill>
                  <a:schemeClr val="bg2">
                    <a:lumMod val="50000"/>
                  </a:schemeClr>
                </a:solidFill>
              </a:rPr>
              <a:pPr algn="ctr"/>
              <a:t>42</a:t>
            </a:fld>
            <a:endParaRPr lang="en-US" dirty="0">
              <a:solidFill>
                <a:schemeClr val="bg2">
                  <a:lumMod val="50000"/>
                </a:scheme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685" y="3004289"/>
            <a:ext cx="2925587" cy="2067415"/>
          </a:xfrm>
          <a:prstGeom prst="round2DiagRect">
            <a:avLst>
              <a:gd name="adj1" fmla="val 16667"/>
              <a:gd name="adj2" fmla="val 0"/>
            </a:avLst>
          </a:prstGeom>
          <a:ln w="88900" cap="sq">
            <a:solidFill>
              <a:schemeClr val="tx2"/>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834317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40145" y="594220"/>
            <a:ext cx="10515600" cy="1143581"/>
          </a:xfrm>
        </p:spPr>
        <p:txBody>
          <a:bodyPr/>
          <a:lstStyle/>
          <a:p>
            <a:r>
              <a:rPr lang="fa-IR" dirty="0" smtClean="0">
                <a:solidFill>
                  <a:schemeClr val="tx2">
                    <a:lumMod val="50000"/>
                  </a:schemeClr>
                </a:solidFill>
              </a:rPr>
              <a:t>خواب و غذا</a:t>
            </a:r>
            <a:endParaRPr lang="en-US" dirty="0"/>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818241" y="2358886"/>
            <a:ext cx="11014530" cy="4499114"/>
          </a:xfrm>
        </p:spPr>
        <p:txBody>
          <a:bodyPr>
            <a:noAutofit/>
          </a:bodyPr>
          <a:lstStyle/>
          <a:p>
            <a:pPr marL="342900" indent="-342900" algn="r" rtl="1">
              <a:lnSpc>
                <a:spcPct val="150000"/>
              </a:lnSpc>
              <a:buClr>
                <a:schemeClr val="tx2">
                  <a:lumMod val="50000"/>
                </a:schemeClr>
              </a:buClr>
              <a:buFont typeface="Wingdings" panose="05000000000000000000" pitchFamily="2" charset="2"/>
              <a:buChar char="§"/>
            </a:pPr>
            <a:r>
              <a:rPr lang="ar-SA" b="1" dirty="0">
                <a:solidFill>
                  <a:schemeClr val="tx2">
                    <a:lumMod val="50000"/>
                  </a:schemeClr>
                </a:solidFill>
              </a:rPr>
              <a:t>زمان خواب، پس از گذشتن غذا از سر معده، يعني </a:t>
            </a:r>
            <a:r>
              <a:rPr lang="ar-SA" b="1" dirty="0">
                <a:solidFill>
                  <a:schemeClr val="accent2">
                    <a:lumMod val="75000"/>
                  </a:schemeClr>
                </a:solidFill>
              </a:rPr>
              <a:t>حدود </a:t>
            </a:r>
            <a:r>
              <a:rPr lang="fa-IR" b="1" dirty="0" smtClean="0">
                <a:solidFill>
                  <a:schemeClr val="accent2">
                    <a:lumMod val="75000"/>
                  </a:schemeClr>
                </a:solidFill>
              </a:rPr>
              <a:t>یک و نیم</a:t>
            </a:r>
            <a:r>
              <a:rPr lang="ar-SA" b="1" dirty="0" smtClean="0">
                <a:solidFill>
                  <a:schemeClr val="accent2">
                    <a:lumMod val="75000"/>
                  </a:schemeClr>
                </a:solidFill>
              </a:rPr>
              <a:t> </a:t>
            </a:r>
            <a:r>
              <a:rPr lang="ar-SA" b="1" dirty="0">
                <a:solidFill>
                  <a:schemeClr val="accent2">
                    <a:lumMod val="75000"/>
                  </a:schemeClr>
                </a:solidFill>
              </a:rPr>
              <a:t>تا 2 ساعت بعد از صرف غذا </a:t>
            </a:r>
            <a:r>
              <a:rPr lang="ar-SA" b="1" dirty="0" smtClean="0">
                <a:solidFill>
                  <a:schemeClr val="tx2">
                    <a:lumMod val="50000"/>
                  </a:schemeClr>
                </a:solidFill>
              </a:rPr>
              <a:t>باشد</a:t>
            </a:r>
            <a:r>
              <a:rPr lang="fa-IR" b="1" dirty="0" smtClean="0">
                <a:solidFill>
                  <a:schemeClr val="tx2">
                    <a:lumMod val="50000"/>
                  </a:schemeClr>
                </a:solidFill>
              </a:rPr>
              <a:t>.</a:t>
            </a:r>
          </a:p>
          <a:p>
            <a:pPr marL="342900" indent="-342900" algn="r" rtl="1">
              <a:lnSpc>
                <a:spcPct val="150000"/>
              </a:lnSpc>
              <a:buClr>
                <a:schemeClr val="tx2">
                  <a:lumMod val="50000"/>
                </a:schemeClr>
              </a:buClr>
              <a:buFont typeface="Wingdings" panose="05000000000000000000" pitchFamily="2" charset="2"/>
              <a:buChar char="§"/>
            </a:pPr>
            <a:r>
              <a:rPr lang="ar-SA" b="1" dirty="0" smtClean="0">
                <a:solidFill>
                  <a:schemeClr val="tx2">
                    <a:lumMod val="50000"/>
                  </a:schemeClr>
                </a:solidFill>
              </a:rPr>
              <a:t>خواب </a:t>
            </a:r>
            <a:r>
              <a:rPr lang="ar-SA" b="1" dirty="0">
                <a:solidFill>
                  <a:schemeClr val="tx2">
                    <a:lumMod val="50000"/>
                  </a:schemeClr>
                </a:solidFill>
              </a:rPr>
              <a:t>در هنگام پر بودن معده از غذا، باعث اختلال هضم، ایجاد نفخ و بد خوابیدن </a:t>
            </a:r>
            <a:r>
              <a:rPr lang="ar-SA" b="1" dirty="0" smtClean="0">
                <a:solidFill>
                  <a:schemeClr val="tx2">
                    <a:lumMod val="50000"/>
                  </a:schemeClr>
                </a:solidFill>
              </a:rPr>
              <a:t>می‌شود.</a:t>
            </a:r>
            <a:endParaRPr lang="fa-IR" b="1" dirty="0" smtClean="0">
              <a:solidFill>
                <a:schemeClr val="tx2">
                  <a:lumMod val="50000"/>
                </a:schemeClr>
              </a:solidFill>
            </a:endParaRPr>
          </a:p>
          <a:p>
            <a:pPr marL="342900" indent="-342900" algn="r" rtl="1">
              <a:lnSpc>
                <a:spcPct val="150000"/>
              </a:lnSpc>
              <a:buClr>
                <a:schemeClr val="tx2">
                  <a:lumMod val="50000"/>
                </a:schemeClr>
              </a:buClr>
              <a:buFont typeface="Wingdings" panose="05000000000000000000" pitchFamily="2" charset="2"/>
              <a:buChar char="§"/>
            </a:pPr>
            <a:r>
              <a:rPr lang="ar-SA" b="1" dirty="0" smtClean="0">
                <a:solidFill>
                  <a:schemeClr val="tx2">
                    <a:lumMod val="50000"/>
                  </a:schemeClr>
                </a:solidFill>
              </a:rPr>
              <a:t>خوابیدن </a:t>
            </a:r>
            <a:r>
              <a:rPr lang="ar-SA" b="1" dirty="0">
                <a:solidFill>
                  <a:schemeClr val="tx2">
                    <a:lumMod val="50000"/>
                  </a:schemeClr>
                </a:solidFill>
              </a:rPr>
              <a:t>در حالت گرسنگی و خالی بودن معده </a:t>
            </a:r>
            <a:r>
              <a:rPr lang="ar-SA" b="1" dirty="0" smtClean="0">
                <a:solidFill>
                  <a:schemeClr val="tx2">
                    <a:lumMod val="50000"/>
                  </a:schemeClr>
                </a:solidFill>
              </a:rPr>
              <a:t>توصیه نمی‌شود.</a:t>
            </a:r>
            <a:endParaRPr lang="fa-IR" b="1" dirty="0" smtClean="0">
              <a:solidFill>
                <a:schemeClr val="tx2">
                  <a:lumMod val="50000"/>
                </a:schemeClr>
              </a:solidFill>
            </a:endParaRPr>
          </a:p>
          <a:p>
            <a:pPr algn="r" rtl="1">
              <a:lnSpc>
                <a:spcPct val="150000"/>
              </a:lnSpc>
              <a:buClr>
                <a:schemeClr val="tx2">
                  <a:lumMod val="50000"/>
                </a:schemeClr>
              </a:buClr>
            </a:pPr>
            <a:endParaRPr lang="fa-IR" dirty="0" smtClean="0">
              <a:solidFill>
                <a:schemeClr val="tx2">
                  <a:lumMod val="50000"/>
                </a:schemeClr>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pPr algn="ctr"/>
            <a:fld id="{294A09A9-5501-47C1-A89A-A340965A2BE2}" type="slidenum">
              <a:rPr lang="en-US" smtClean="0">
                <a:solidFill>
                  <a:schemeClr val="bg2">
                    <a:lumMod val="50000"/>
                  </a:schemeClr>
                </a:solidFill>
              </a:rPr>
              <a:pPr algn="ctr"/>
              <a:t>43</a:t>
            </a:fld>
            <a:endParaRPr lang="en-US" dirty="0">
              <a:solidFill>
                <a:schemeClr val="bg2">
                  <a:lumMod val="50000"/>
                </a:scheme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7" name="Picture 6"/>
          <p:cNvPicPr>
            <a:picLocks noChangeAspect="1"/>
          </p:cNvPicPr>
          <p:nvPr/>
        </p:nvPicPr>
        <p:blipFill>
          <a:blip r:embed="rId3"/>
          <a:stretch>
            <a:fillRect/>
          </a:stretch>
        </p:blipFill>
        <p:spPr>
          <a:xfrm>
            <a:off x="440719" y="3624942"/>
            <a:ext cx="4008817" cy="2627540"/>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
        <p:nvSpPr>
          <p:cNvPr id="9" name="TextBox 8"/>
          <p:cNvSpPr txBox="1"/>
          <p:nvPr/>
        </p:nvSpPr>
        <p:spPr>
          <a:xfrm>
            <a:off x="4827057" y="4468337"/>
            <a:ext cx="7005713" cy="1615827"/>
          </a:xfrm>
          <a:prstGeom prst="rect">
            <a:avLst/>
          </a:prstGeom>
          <a:noFill/>
        </p:spPr>
        <p:txBody>
          <a:bodyPr wrap="square" rtlCol="0">
            <a:spAutoFit/>
          </a:bodyPr>
          <a:lstStyle/>
          <a:p>
            <a:pPr algn="r" rtl="1">
              <a:lnSpc>
                <a:spcPct val="150000"/>
              </a:lnSpc>
              <a:buClr>
                <a:schemeClr val="tx2">
                  <a:lumMod val="50000"/>
                </a:schemeClr>
              </a:buClr>
            </a:pPr>
            <a:r>
              <a:rPr lang="ar-SA" b="1" dirty="0">
                <a:solidFill>
                  <a:schemeClr val="tx2">
                    <a:lumMod val="50000"/>
                  </a:schemeClr>
                </a:solidFill>
              </a:rPr>
              <a:t>مطالعات جدید نشان داده</a:t>
            </a:r>
            <a:r>
              <a:rPr lang="fa-IR" b="1" dirty="0">
                <a:solidFill>
                  <a:schemeClr val="tx2">
                    <a:lumMod val="50000"/>
                  </a:schemeClr>
                </a:solidFill>
              </a:rPr>
              <a:t>:</a:t>
            </a:r>
          </a:p>
          <a:p>
            <a:pPr marL="342900" indent="-342900" algn="ctr" rtl="1">
              <a:lnSpc>
                <a:spcPct val="150000"/>
              </a:lnSpc>
              <a:buClr>
                <a:schemeClr val="tx2">
                  <a:lumMod val="50000"/>
                </a:schemeClr>
              </a:buClr>
              <a:buFont typeface="Wingdings" panose="05000000000000000000" pitchFamily="2" charset="2"/>
              <a:buChar char="§"/>
            </a:pPr>
            <a:r>
              <a:rPr lang="fa-IR" b="1" dirty="0">
                <a:solidFill>
                  <a:schemeClr val="tx2">
                    <a:lumMod val="50000"/>
                  </a:schemeClr>
                </a:solidFill>
              </a:rPr>
              <a:t>عارضه </a:t>
            </a:r>
            <a:r>
              <a:rPr lang="ar-SA" b="1" dirty="0">
                <a:solidFill>
                  <a:schemeClr val="accent4">
                    <a:lumMod val="50000"/>
                  </a:schemeClr>
                </a:solidFill>
              </a:rPr>
              <a:t>ریفلاکس</a:t>
            </a:r>
            <a:r>
              <a:rPr lang="fa-IR" b="1" dirty="0">
                <a:solidFill>
                  <a:schemeClr val="accent4">
                    <a:lumMod val="50000"/>
                  </a:schemeClr>
                </a:solidFill>
              </a:rPr>
              <a:t> </a:t>
            </a:r>
            <a:r>
              <a:rPr lang="fa-IR" b="1" dirty="0"/>
              <a:t>و</a:t>
            </a:r>
            <a:r>
              <a:rPr lang="fa-IR" b="1" dirty="0">
                <a:solidFill>
                  <a:schemeClr val="accent4">
                    <a:lumMod val="50000"/>
                  </a:schemeClr>
                </a:solidFill>
              </a:rPr>
              <a:t> </a:t>
            </a:r>
            <a:r>
              <a:rPr lang="ar-SA" b="1" dirty="0">
                <a:solidFill>
                  <a:schemeClr val="accent4">
                    <a:lumMod val="50000"/>
                  </a:schemeClr>
                </a:solidFill>
              </a:rPr>
              <a:t>چاقی </a:t>
            </a:r>
            <a:r>
              <a:rPr lang="fa-IR" b="1" dirty="0">
                <a:solidFill>
                  <a:schemeClr val="tx2">
                    <a:lumMod val="50000"/>
                  </a:schemeClr>
                </a:solidFill>
              </a:rPr>
              <a:t>در کسانی که </a:t>
            </a:r>
            <a:r>
              <a:rPr lang="ar-SA" b="1" dirty="0">
                <a:solidFill>
                  <a:schemeClr val="tx2">
                    <a:lumMod val="50000"/>
                  </a:schemeClr>
                </a:solidFill>
              </a:rPr>
              <a:t>با فاصله کم بعد از خوردن غذا</a:t>
            </a:r>
            <a:r>
              <a:rPr lang="fa-IR" b="1" dirty="0">
                <a:solidFill>
                  <a:schemeClr val="tx2">
                    <a:lumMod val="50000"/>
                  </a:schemeClr>
                </a:solidFill>
              </a:rPr>
              <a:t> </a:t>
            </a:r>
            <a:r>
              <a:rPr lang="fa-IR" b="1" dirty="0" smtClean="0">
                <a:solidFill>
                  <a:schemeClr val="tx2">
                    <a:lumMod val="50000"/>
                  </a:schemeClr>
                </a:solidFill>
              </a:rPr>
              <a:t>می‌خوابند</a:t>
            </a:r>
          </a:p>
          <a:p>
            <a:pPr algn="ctr" rtl="1">
              <a:lnSpc>
                <a:spcPct val="150000"/>
              </a:lnSpc>
              <a:buClr>
                <a:schemeClr val="tx2">
                  <a:lumMod val="50000"/>
                </a:schemeClr>
              </a:buClr>
            </a:pPr>
            <a:r>
              <a:rPr lang="fa-IR" b="1" dirty="0" smtClean="0">
                <a:solidFill>
                  <a:schemeClr val="tx2">
                    <a:lumMod val="50000"/>
                  </a:schemeClr>
                </a:solidFill>
              </a:rPr>
              <a:t> </a:t>
            </a:r>
            <a:r>
              <a:rPr lang="fa-IR" b="1" dirty="0">
                <a:solidFill>
                  <a:schemeClr val="tx2">
                    <a:lumMod val="50000"/>
                  </a:schemeClr>
                </a:solidFill>
              </a:rPr>
              <a:t>بیشتر است</a:t>
            </a:r>
            <a:r>
              <a:rPr lang="fa-IR" dirty="0">
                <a:solidFill>
                  <a:schemeClr val="tx2">
                    <a:lumMod val="50000"/>
                  </a:schemeClr>
                </a:solidFill>
              </a:rPr>
              <a:t>.</a:t>
            </a:r>
            <a:endParaRPr lang="ar-SA" dirty="0">
              <a:solidFill>
                <a:schemeClr val="tx2">
                  <a:lumMod val="50000"/>
                </a:schemeClr>
              </a:solidFill>
            </a:endParaRPr>
          </a:p>
          <a:p>
            <a:endParaRPr lang="en-US" dirty="0"/>
          </a:p>
        </p:txBody>
      </p:sp>
    </p:spTree>
    <p:extLst>
      <p:ext uri="{BB962C8B-B14F-4D97-AF65-F5344CB8AC3E}">
        <p14:creationId xmlns:p14="http://schemas.microsoft.com/office/powerpoint/2010/main" val="9462665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40145" y="594220"/>
            <a:ext cx="10515600" cy="1143581"/>
          </a:xfrm>
        </p:spPr>
        <p:txBody>
          <a:bodyPr/>
          <a:lstStyle/>
          <a:p>
            <a:r>
              <a:rPr lang="fa-IR" dirty="0" smtClean="0">
                <a:solidFill>
                  <a:schemeClr val="tx2">
                    <a:lumMod val="50000"/>
                  </a:schemeClr>
                </a:solidFill>
              </a:rPr>
              <a:t>قبل از خواب چه کنیم؟</a:t>
            </a:r>
            <a:endParaRPr lang="en-US" dirty="0"/>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676727" y="2271801"/>
            <a:ext cx="11014530" cy="4499114"/>
          </a:xfrm>
        </p:spPr>
        <p:txBody>
          <a:bodyPr>
            <a:noAutofit/>
          </a:bodyPr>
          <a:lstStyle/>
          <a:p>
            <a:pPr algn="r" rtl="1">
              <a:lnSpc>
                <a:spcPct val="150000"/>
              </a:lnSpc>
              <a:buClr>
                <a:schemeClr val="tx2">
                  <a:lumMod val="50000"/>
                </a:schemeClr>
              </a:buClr>
            </a:pPr>
            <a:r>
              <a:rPr lang="ar-SA" b="1" dirty="0" smtClean="0">
                <a:solidFill>
                  <a:schemeClr val="tx2">
                    <a:lumMod val="50000"/>
                  </a:schemeClr>
                </a:solidFill>
              </a:rPr>
              <a:t>قبل </a:t>
            </a:r>
            <a:r>
              <a:rPr lang="ar-SA" b="1" dirty="0">
                <a:solidFill>
                  <a:schemeClr val="tx2">
                    <a:lumMod val="50000"/>
                  </a:schemeClr>
                </a:solidFill>
              </a:rPr>
              <a:t>از خواب </a:t>
            </a:r>
            <a:r>
              <a:rPr lang="fa-IR" b="1" dirty="0" smtClean="0">
                <a:solidFill>
                  <a:schemeClr val="tx2">
                    <a:lumMod val="50000"/>
                  </a:schemeClr>
                </a:solidFill>
              </a:rPr>
              <a:t>برای </a:t>
            </a:r>
            <a:r>
              <a:rPr lang="fa-IR" b="1" dirty="0" smtClean="0">
                <a:solidFill>
                  <a:schemeClr val="accent4">
                    <a:lumMod val="50000"/>
                  </a:schemeClr>
                </a:solidFill>
              </a:rPr>
              <a:t>تخلیه </a:t>
            </a:r>
            <a:r>
              <a:rPr lang="ar-SA" b="1" dirty="0" smtClean="0">
                <a:solidFill>
                  <a:schemeClr val="accent4">
                    <a:lumMod val="50000"/>
                  </a:schemeClr>
                </a:solidFill>
              </a:rPr>
              <a:t>مثانه </a:t>
            </a:r>
            <a:r>
              <a:rPr lang="ar-SA" b="1" dirty="0">
                <a:solidFill>
                  <a:schemeClr val="accent4">
                    <a:lumMod val="50000"/>
                  </a:schemeClr>
                </a:solidFill>
              </a:rPr>
              <a:t>و روده‌ها</a:t>
            </a:r>
            <a:r>
              <a:rPr lang="ar-SA" b="1" dirty="0">
                <a:solidFill>
                  <a:schemeClr val="tx2">
                    <a:lumMod val="50000"/>
                  </a:schemeClr>
                </a:solidFill>
              </a:rPr>
              <a:t> از ادرار و مدفوع </a:t>
            </a:r>
            <a:r>
              <a:rPr lang="fa-IR" b="1" dirty="0" smtClean="0">
                <a:solidFill>
                  <a:schemeClr val="tx2">
                    <a:lumMod val="50000"/>
                  </a:schemeClr>
                </a:solidFill>
              </a:rPr>
              <a:t>به دستشویی بروید.</a:t>
            </a:r>
            <a:endParaRPr lang="fa-IR" b="1" dirty="0">
              <a:solidFill>
                <a:schemeClr val="tx2">
                  <a:lumMod val="50000"/>
                </a:schemeClr>
              </a:solidFill>
            </a:endParaRPr>
          </a:p>
          <a:p>
            <a:pPr algn="r" rtl="1">
              <a:lnSpc>
                <a:spcPct val="150000"/>
              </a:lnSpc>
              <a:buClr>
                <a:schemeClr val="tx2">
                  <a:lumMod val="50000"/>
                </a:schemeClr>
              </a:buClr>
            </a:pPr>
            <a:r>
              <a:rPr lang="fa-IR" b="1" dirty="0" smtClean="0">
                <a:solidFill>
                  <a:schemeClr val="tx2">
                    <a:lumMod val="50000"/>
                  </a:schemeClr>
                </a:solidFill>
              </a:rPr>
              <a:t>با </a:t>
            </a:r>
            <a:r>
              <a:rPr lang="ar-SA" b="1" dirty="0" smtClean="0">
                <a:solidFill>
                  <a:schemeClr val="tx2">
                    <a:lumMod val="50000"/>
                  </a:schemeClr>
                </a:solidFill>
              </a:rPr>
              <a:t>کاهش </a:t>
            </a:r>
            <a:r>
              <a:rPr lang="ar-SA" b="1" dirty="0">
                <a:solidFill>
                  <a:schemeClr val="tx2">
                    <a:lumMod val="50000"/>
                  </a:schemeClr>
                </a:solidFill>
              </a:rPr>
              <a:t>تدریجی </a:t>
            </a:r>
            <a:r>
              <a:rPr lang="ar-SA" b="1" dirty="0">
                <a:solidFill>
                  <a:schemeClr val="accent2">
                    <a:lumMod val="75000"/>
                  </a:schemeClr>
                </a:solidFill>
              </a:rPr>
              <a:t> نور </a:t>
            </a:r>
            <a:r>
              <a:rPr lang="ar-SA" b="1" dirty="0" smtClean="0">
                <a:solidFill>
                  <a:schemeClr val="tx2">
                    <a:lumMod val="50000"/>
                  </a:schemeClr>
                </a:solidFill>
              </a:rPr>
              <a:t>محیط</a:t>
            </a:r>
            <a:r>
              <a:rPr lang="fa-IR" b="1" dirty="0" smtClean="0">
                <a:solidFill>
                  <a:schemeClr val="tx2">
                    <a:lumMod val="50000"/>
                  </a:schemeClr>
                </a:solidFill>
              </a:rPr>
              <a:t> منزل و خاموش کردن تلفن همراه و تلویزیون</a:t>
            </a:r>
          </a:p>
          <a:p>
            <a:pPr algn="r" rtl="1">
              <a:lnSpc>
                <a:spcPct val="150000"/>
              </a:lnSpc>
              <a:buClr>
                <a:schemeClr val="tx2">
                  <a:lumMod val="50000"/>
                </a:schemeClr>
              </a:buClr>
            </a:pPr>
            <a:r>
              <a:rPr lang="ar-SA" b="1" dirty="0" smtClean="0">
                <a:solidFill>
                  <a:schemeClr val="tx2">
                    <a:lumMod val="50000"/>
                  </a:schemeClr>
                </a:solidFill>
              </a:rPr>
              <a:t>مدتی </a:t>
            </a:r>
            <a:r>
              <a:rPr lang="ar-SA" b="1" dirty="0">
                <a:solidFill>
                  <a:schemeClr val="tx2">
                    <a:lumMod val="50000"/>
                  </a:schemeClr>
                </a:solidFill>
              </a:rPr>
              <a:t>قبل از خواب، مغز را در </a:t>
            </a:r>
            <a:r>
              <a:rPr lang="ar-SA" b="1" dirty="0">
                <a:solidFill>
                  <a:schemeClr val="accent4">
                    <a:lumMod val="50000"/>
                  </a:schemeClr>
                </a:solidFill>
              </a:rPr>
              <a:t>آرامش</a:t>
            </a:r>
            <a:r>
              <a:rPr lang="ar-SA" b="1" dirty="0">
                <a:solidFill>
                  <a:schemeClr val="tx2">
                    <a:lumMod val="50000"/>
                  </a:schemeClr>
                </a:solidFill>
              </a:rPr>
              <a:t> نگه </a:t>
            </a:r>
            <a:r>
              <a:rPr lang="ar-SA" b="1" dirty="0" smtClean="0">
                <a:solidFill>
                  <a:schemeClr val="tx2">
                    <a:lumMod val="50000"/>
                  </a:schemeClr>
                </a:solidFill>
              </a:rPr>
              <a:t>دا</a:t>
            </a:r>
            <a:r>
              <a:rPr lang="fa-IR" b="1" dirty="0" smtClean="0">
                <a:solidFill>
                  <a:schemeClr val="tx2">
                    <a:lumMod val="50000"/>
                  </a:schemeClr>
                </a:solidFill>
              </a:rPr>
              <a:t>رید.</a:t>
            </a:r>
            <a:endParaRPr lang="ar-SA" b="1" dirty="0">
              <a:solidFill>
                <a:schemeClr val="tx2">
                  <a:lumMod val="50000"/>
                </a:schemeClr>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pPr algn="ctr"/>
            <a:fld id="{294A09A9-5501-47C1-A89A-A340965A2BE2}" type="slidenum">
              <a:rPr lang="en-US" smtClean="0">
                <a:solidFill>
                  <a:schemeClr val="bg2">
                    <a:lumMod val="50000"/>
                  </a:schemeClr>
                </a:solidFill>
              </a:rPr>
              <a:pPr algn="ctr"/>
              <a:t>44</a:t>
            </a:fld>
            <a:endParaRPr lang="en-US" dirty="0">
              <a:solidFill>
                <a:schemeClr val="bg2">
                  <a:lumMod val="50000"/>
                </a:scheme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239" y="2950029"/>
            <a:ext cx="3408590" cy="2097594"/>
          </a:xfrm>
          <a:prstGeom prst="round2DiagRect">
            <a:avLst>
              <a:gd name="adj1" fmla="val 16667"/>
              <a:gd name="adj2" fmla="val 0"/>
            </a:avLst>
          </a:prstGeom>
          <a:ln w="88900" cap="sq">
            <a:solidFill>
              <a:schemeClr val="tx2">
                <a:lumMod val="60000"/>
                <a:lumOff val="40000"/>
              </a:schemeClr>
            </a:solidFill>
            <a:miter lim="800000"/>
          </a:ln>
          <a:effectLst>
            <a:outerShdw blurRad="254000" algn="tl" rotWithShape="0">
              <a:srgbClr val="000000">
                <a:alpha val="43000"/>
              </a:srgbClr>
            </a:outerShdw>
          </a:effectLst>
        </p:spPr>
      </p:pic>
      <p:pic>
        <p:nvPicPr>
          <p:cNvPr id="8" name="Picture 7"/>
          <p:cNvPicPr>
            <a:picLocks noChangeAspect="1"/>
          </p:cNvPicPr>
          <p:nvPr/>
        </p:nvPicPr>
        <p:blipFill>
          <a:blip r:embed="rId4"/>
          <a:stretch>
            <a:fillRect/>
          </a:stretch>
        </p:blipFill>
        <p:spPr>
          <a:xfrm>
            <a:off x="4333100" y="4417885"/>
            <a:ext cx="3037114" cy="2004969"/>
          </a:xfrm>
          <a:prstGeom prst="round2DiagRect">
            <a:avLst>
              <a:gd name="adj1" fmla="val 16667"/>
              <a:gd name="adj2" fmla="val 0"/>
            </a:avLst>
          </a:prstGeom>
          <a:ln w="88900" cap="sq">
            <a:solidFill>
              <a:schemeClr val="tx2">
                <a:lumMod val="60000"/>
                <a:lumOff val="40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629355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40145" y="594220"/>
            <a:ext cx="10515600" cy="1143581"/>
          </a:xfrm>
        </p:spPr>
        <p:txBody>
          <a:bodyPr/>
          <a:lstStyle/>
          <a:p>
            <a:r>
              <a:rPr lang="fa-IR" dirty="0" smtClean="0">
                <a:solidFill>
                  <a:schemeClr val="tx2">
                    <a:lumMod val="50000"/>
                  </a:schemeClr>
                </a:solidFill>
              </a:rPr>
              <a:t>قبل از خواب چه کنیم؟</a:t>
            </a:r>
            <a:endParaRPr lang="en-US" dirty="0"/>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676728" y="2271801"/>
            <a:ext cx="10568216" cy="4205199"/>
          </a:xfrm>
        </p:spPr>
        <p:txBody>
          <a:bodyPr>
            <a:noAutofit/>
          </a:bodyPr>
          <a:lstStyle/>
          <a:p>
            <a:pPr algn="r" rtl="1">
              <a:lnSpc>
                <a:spcPct val="150000"/>
              </a:lnSpc>
              <a:buClr>
                <a:schemeClr val="tx2">
                  <a:lumMod val="50000"/>
                </a:schemeClr>
              </a:buClr>
            </a:pPr>
            <a:r>
              <a:rPr lang="ar-SA" dirty="0">
                <a:solidFill>
                  <a:schemeClr val="tx2">
                    <a:lumMod val="50000"/>
                  </a:schemeClr>
                </a:solidFill>
              </a:rPr>
              <a:t>1</a:t>
            </a:r>
            <a:r>
              <a:rPr lang="ar-SA" dirty="0" smtClean="0">
                <a:solidFill>
                  <a:schemeClr val="tx2">
                    <a:lumMod val="50000"/>
                  </a:schemeClr>
                </a:solidFill>
              </a:rPr>
              <a:t>. </a:t>
            </a:r>
            <a:r>
              <a:rPr lang="ar-SA" sz="1800" b="1" dirty="0" smtClean="0">
                <a:solidFill>
                  <a:schemeClr val="tx2">
                    <a:lumMod val="50000"/>
                  </a:schemeClr>
                </a:solidFill>
              </a:rPr>
              <a:t>پاها </a:t>
            </a:r>
            <a:r>
              <a:rPr lang="ar-SA" sz="1800" b="1" dirty="0">
                <a:solidFill>
                  <a:schemeClr val="tx2">
                    <a:lumMod val="50000"/>
                  </a:schemeClr>
                </a:solidFill>
              </a:rPr>
              <a:t>را </a:t>
            </a:r>
            <a:r>
              <a:rPr lang="ar-SA" sz="1800" b="1" dirty="0">
                <a:solidFill>
                  <a:schemeClr val="accent4">
                    <a:lumMod val="75000"/>
                  </a:schemeClr>
                </a:solidFill>
              </a:rPr>
              <a:t>گرم‌تر</a:t>
            </a:r>
            <a:r>
              <a:rPr lang="ar-SA" sz="1800" b="1" dirty="0">
                <a:solidFill>
                  <a:schemeClr val="tx2">
                    <a:lumMod val="50000"/>
                  </a:schemeClr>
                </a:solidFill>
              </a:rPr>
              <a:t> از سر نگاه دارید.</a:t>
            </a:r>
          </a:p>
          <a:p>
            <a:pPr algn="r" rtl="1">
              <a:lnSpc>
                <a:spcPct val="150000"/>
              </a:lnSpc>
              <a:buClr>
                <a:schemeClr val="tx2">
                  <a:lumMod val="50000"/>
                </a:schemeClr>
              </a:buClr>
            </a:pPr>
            <a:r>
              <a:rPr lang="ar-SA" sz="1800" b="1" dirty="0" smtClean="0">
                <a:solidFill>
                  <a:schemeClr val="tx2">
                    <a:lumMod val="50000"/>
                  </a:schemeClr>
                </a:solidFill>
              </a:rPr>
              <a:t>2.</a:t>
            </a:r>
            <a:r>
              <a:rPr lang="fa-IR" sz="1800" b="1" dirty="0" smtClean="0">
                <a:solidFill>
                  <a:schemeClr val="tx2">
                    <a:lumMod val="50000"/>
                  </a:schemeClr>
                </a:solidFill>
              </a:rPr>
              <a:t> </a:t>
            </a:r>
            <a:r>
              <a:rPr lang="ar-SA" sz="1800" b="1" dirty="0" smtClean="0">
                <a:solidFill>
                  <a:schemeClr val="tx2">
                    <a:lumMod val="50000"/>
                  </a:schemeClr>
                </a:solidFill>
              </a:rPr>
              <a:t>رختخواب </a:t>
            </a:r>
            <a:r>
              <a:rPr lang="ar-SA" sz="1800" b="1" dirty="0">
                <a:solidFill>
                  <a:schemeClr val="tx2">
                    <a:lumMod val="50000"/>
                  </a:schemeClr>
                </a:solidFill>
              </a:rPr>
              <a:t>یا تشک را طوری قرار دهید، که </a:t>
            </a:r>
            <a:r>
              <a:rPr lang="ar-SA" sz="1800" b="1" dirty="0">
                <a:solidFill>
                  <a:schemeClr val="accent4">
                    <a:lumMod val="75000"/>
                  </a:schemeClr>
                </a:solidFill>
              </a:rPr>
              <a:t>سر کمی بالاتر از پا </a:t>
            </a:r>
            <a:r>
              <a:rPr lang="ar-SA" sz="1800" b="1" dirty="0">
                <a:solidFill>
                  <a:schemeClr val="tx2">
                    <a:lumMod val="50000"/>
                  </a:schemeClr>
                </a:solidFill>
              </a:rPr>
              <a:t>قرار گیرد.</a:t>
            </a:r>
          </a:p>
          <a:p>
            <a:pPr algn="r" rtl="1">
              <a:lnSpc>
                <a:spcPct val="150000"/>
              </a:lnSpc>
              <a:buClr>
                <a:schemeClr val="tx2">
                  <a:lumMod val="50000"/>
                </a:schemeClr>
              </a:buClr>
            </a:pPr>
            <a:r>
              <a:rPr lang="ar-SA" sz="1800" b="1" dirty="0" smtClean="0">
                <a:solidFill>
                  <a:schemeClr val="tx2">
                    <a:lumMod val="50000"/>
                  </a:schemeClr>
                </a:solidFill>
              </a:rPr>
              <a:t>3.</a:t>
            </a:r>
            <a:r>
              <a:rPr lang="fa-IR" sz="1800" b="1" dirty="0" smtClean="0">
                <a:solidFill>
                  <a:schemeClr val="tx2">
                    <a:lumMod val="50000"/>
                  </a:schemeClr>
                </a:solidFill>
              </a:rPr>
              <a:t> </a:t>
            </a:r>
            <a:r>
              <a:rPr lang="ar-SA" sz="1800" b="1" dirty="0" smtClean="0">
                <a:solidFill>
                  <a:schemeClr val="tx2">
                    <a:lumMod val="50000"/>
                  </a:schemeClr>
                </a:solidFill>
              </a:rPr>
              <a:t>عواملی </a:t>
            </a:r>
            <a:r>
              <a:rPr lang="ar-SA" sz="1800" b="1" dirty="0">
                <a:solidFill>
                  <a:schemeClr val="tx2">
                    <a:lumMod val="50000"/>
                  </a:schemeClr>
                </a:solidFill>
              </a:rPr>
              <a:t>که باعث تحریک فعالیت مغزی </a:t>
            </a:r>
            <a:r>
              <a:rPr lang="ar-SA" sz="1800" b="1" dirty="0" smtClean="0">
                <a:solidFill>
                  <a:schemeClr val="tx2">
                    <a:lumMod val="50000"/>
                  </a:schemeClr>
                </a:solidFill>
              </a:rPr>
              <a:t>می‌شود</a:t>
            </a:r>
            <a:r>
              <a:rPr lang="fa-IR" sz="1800" b="1" dirty="0">
                <a:solidFill>
                  <a:schemeClr val="tx2">
                    <a:lumMod val="50000"/>
                  </a:schemeClr>
                </a:solidFill>
              </a:rPr>
              <a:t> </a:t>
            </a:r>
            <a:r>
              <a:rPr lang="fa-IR" sz="1800" b="1" dirty="0" smtClean="0">
                <a:solidFill>
                  <a:schemeClr val="tx2">
                    <a:lumMod val="50000"/>
                  </a:schemeClr>
                </a:solidFill>
              </a:rPr>
              <a:t>(</a:t>
            </a:r>
            <a:r>
              <a:rPr lang="ar-SA" sz="1800" b="1" dirty="0" smtClean="0">
                <a:solidFill>
                  <a:schemeClr val="accent4"/>
                </a:solidFill>
              </a:rPr>
              <a:t>سر </a:t>
            </a:r>
            <a:r>
              <a:rPr lang="ar-SA" sz="1800" b="1" dirty="0">
                <a:solidFill>
                  <a:schemeClr val="accent4"/>
                </a:solidFill>
              </a:rPr>
              <a:t>و صدا و نور </a:t>
            </a:r>
            <a:r>
              <a:rPr lang="ar-SA" sz="1800" b="1" dirty="0" smtClean="0">
                <a:solidFill>
                  <a:schemeClr val="accent4"/>
                </a:solidFill>
              </a:rPr>
              <a:t>شدید</a:t>
            </a:r>
            <a:r>
              <a:rPr lang="fa-IR" sz="1800" b="1" dirty="0" smtClean="0">
                <a:solidFill>
                  <a:schemeClr val="tx2">
                    <a:lumMod val="50000"/>
                  </a:schemeClr>
                </a:solidFill>
              </a:rPr>
              <a:t>)</a:t>
            </a:r>
            <a:r>
              <a:rPr lang="ar-SA" sz="1800" b="1" dirty="0" smtClean="0">
                <a:solidFill>
                  <a:schemeClr val="tx2">
                    <a:lumMod val="50000"/>
                  </a:schemeClr>
                </a:solidFill>
              </a:rPr>
              <a:t> </a:t>
            </a:r>
            <a:r>
              <a:rPr lang="ar-SA" sz="1800" b="1" dirty="0">
                <a:solidFill>
                  <a:schemeClr val="tx2">
                    <a:lumMod val="50000"/>
                  </a:schemeClr>
                </a:solidFill>
              </a:rPr>
              <a:t>را برطرف کنید.</a:t>
            </a:r>
          </a:p>
          <a:p>
            <a:pPr algn="r" rtl="1">
              <a:lnSpc>
                <a:spcPct val="150000"/>
              </a:lnSpc>
              <a:buClr>
                <a:schemeClr val="tx2">
                  <a:lumMod val="50000"/>
                </a:schemeClr>
              </a:buClr>
            </a:pPr>
            <a:r>
              <a:rPr lang="ar-SA" sz="1800" b="1" dirty="0" smtClean="0">
                <a:solidFill>
                  <a:schemeClr val="tx2">
                    <a:lumMod val="50000"/>
                  </a:schemeClr>
                </a:solidFill>
              </a:rPr>
              <a:t>4.</a:t>
            </a:r>
            <a:r>
              <a:rPr lang="fa-IR" sz="1800" b="1" dirty="0" smtClean="0">
                <a:solidFill>
                  <a:schemeClr val="tx2">
                    <a:lumMod val="50000"/>
                  </a:schemeClr>
                </a:solidFill>
              </a:rPr>
              <a:t> </a:t>
            </a:r>
            <a:r>
              <a:rPr lang="ar-SA" sz="1800" b="1" dirty="0" smtClean="0">
                <a:solidFill>
                  <a:schemeClr val="tx2">
                    <a:lumMod val="50000"/>
                  </a:schemeClr>
                </a:solidFill>
              </a:rPr>
              <a:t>شنیدن </a:t>
            </a:r>
            <a:r>
              <a:rPr lang="ar-SA" sz="1800" b="1" dirty="0">
                <a:solidFill>
                  <a:schemeClr val="tx2">
                    <a:lumMod val="50000"/>
                  </a:schemeClr>
                </a:solidFill>
              </a:rPr>
              <a:t>صداهای دلنشین و پیوسته </a:t>
            </a:r>
            <a:r>
              <a:rPr lang="ar-SA" sz="1800" b="1" dirty="0">
                <a:solidFill>
                  <a:schemeClr val="accent4">
                    <a:lumMod val="75000"/>
                  </a:schemeClr>
                </a:solidFill>
              </a:rPr>
              <a:t>طبیعی</a:t>
            </a:r>
            <a:r>
              <a:rPr lang="ar-SA" sz="1800" b="1" dirty="0">
                <a:solidFill>
                  <a:schemeClr val="tx2">
                    <a:lumMod val="50000"/>
                  </a:schemeClr>
                </a:solidFill>
              </a:rPr>
              <a:t> مانند صدای آب یا برگ درختان </a:t>
            </a:r>
            <a:endParaRPr lang="fa-IR" sz="1800" b="1" dirty="0" smtClean="0">
              <a:solidFill>
                <a:schemeClr val="tx2">
                  <a:lumMod val="50000"/>
                </a:schemeClr>
              </a:solidFill>
            </a:endParaRPr>
          </a:p>
          <a:p>
            <a:pPr algn="r" rtl="1">
              <a:lnSpc>
                <a:spcPct val="150000"/>
              </a:lnSpc>
              <a:buClr>
                <a:schemeClr val="tx2">
                  <a:lumMod val="50000"/>
                </a:schemeClr>
              </a:buClr>
            </a:pPr>
            <a:r>
              <a:rPr lang="fa-IR" sz="1800" b="1" dirty="0" smtClean="0">
                <a:solidFill>
                  <a:schemeClr val="tx2">
                    <a:lumMod val="50000"/>
                  </a:schemeClr>
                </a:solidFill>
              </a:rPr>
              <a:t>5. </a:t>
            </a:r>
            <a:r>
              <a:rPr lang="ar-SA" sz="1800" b="1" dirty="0" smtClean="0">
                <a:solidFill>
                  <a:schemeClr val="accent4">
                    <a:lumMod val="75000"/>
                  </a:schemeClr>
                </a:solidFill>
              </a:rPr>
              <a:t>خواندن </a:t>
            </a:r>
            <a:r>
              <a:rPr lang="ar-SA" sz="1800" b="1" dirty="0">
                <a:solidFill>
                  <a:schemeClr val="accent4">
                    <a:lumMod val="75000"/>
                  </a:schemeClr>
                </a:solidFill>
              </a:rPr>
              <a:t>کتاب </a:t>
            </a:r>
            <a:r>
              <a:rPr lang="ar-SA" sz="1800" b="1" dirty="0" smtClean="0">
                <a:solidFill>
                  <a:schemeClr val="tx2">
                    <a:lumMod val="50000"/>
                  </a:schemeClr>
                </a:solidFill>
              </a:rPr>
              <a:t>در </a:t>
            </a:r>
            <a:r>
              <a:rPr lang="ar-SA" sz="1800" b="1" dirty="0">
                <a:solidFill>
                  <a:schemeClr val="tx2">
                    <a:lumMod val="50000"/>
                  </a:schemeClr>
                </a:solidFill>
              </a:rPr>
              <a:t>وضعیت نشسته بدون تکیه‌گاه </a:t>
            </a:r>
            <a:endParaRPr lang="fa-IR" sz="1800" b="1" dirty="0">
              <a:solidFill>
                <a:schemeClr val="tx2">
                  <a:lumMod val="50000"/>
                </a:schemeClr>
              </a:solidFill>
            </a:endParaRPr>
          </a:p>
          <a:p>
            <a:pPr algn="r" rtl="1">
              <a:lnSpc>
                <a:spcPct val="150000"/>
              </a:lnSpc>
              <a:buClr>
                <a:schemeClr val="tx2">
                  <a:lumMod val="50000"/>
                </a:schemeClr>
              </a:buClr>
            </a:pPr>
            <a:r>
              <a:rPr lang="fa-IR" sz="1800" b="1" dirty="0" smtClean="0">
                <a:solidFill>
                  <a:schemeClr val="tx2">
                    <a:lumMod val="50000"/>
                  </a:schemeClr>
                </a:solidFill>
              </a:rPr>
              <a:t>6</a:t>
            </a:r>
            <a:r>
              <a:rPr lang="ar-SA" sz="1800" b="1" dirty="0" smtClean="0">
                <a:solidFill>
                  <a:schemeClr val="tx2">
                    <a:lumMod val="50000"/>
                  </a:schemeClr>
                </a:solidFill>
              </a:rPr>
              <a:t>.</a:t>
            </a:r>
            <a:r>
              <a:rPr lang="fa-IR" sz="1800" b="1" dirty="0" smtClean="0">
                <a:solidFill>
                  <a:schemeClr val="tx2">
                    <a:lumMod val="50000"/>
                  </a:schemeClr>
                </a:solidFill>
              </a:rPr>
              <a:t> </a:t>
            </a:r>
            <a:r>
              <a:rPr lang="ar-SA" sz="1800" b="1" dirty="0" smtClean="0">
                <a:solidFill>
                  <a:schemeClr val="tx2">
                    <a:lumMod val="50000"/>
                  </a:schemeClr>
                </a:solidFill>
              </a:rPr>
              <a:t>تمرین‌های آرام‌بخشی</a:t>
            </a:r>
            <a:r>
              <a:rPr lang="fa-IR" sz="1800" b="1" dirty="0" smtClean="0">
                <a:solidFill>
                  <a:schemeClr val="tx2">
                    <a:lumMod val="50000"/>
                  </a:schemeClr>
                </a:solidFill>
              </a:rPr>
              <a:t>: </a:t>
            </a:r>
            <a:r>
              <a:rPr lang="ar-SA" sz="1800" b="1" dirty="0" smtClean="0">
                <a:solidFill>
                  <a:schemeClr val="tx2">
                    <a:lumMod val="50000"/>
                  </a:schemeClr>
                </a:solidFill>
              </a:rPr>
              <a:t>ماساژ </a:t>
            </a:r>
            <a:r>
              <a:rPr lang="ar-SA" sz="1800" b="1" dirty="0">
                <a:solidFill>
                  <a:schemeClr val="accent4"/>
                </a:solidFill>
              </a:rPr>
              <a:t>ملایم</a:t>
            </a:r>
            <a:r>
              <a:rPr lang="ar-SA" sz="1800" b="1" dirty="0">
                <a:solidFill>
                  <a:schemeClr val="tx2">
                    <a:lumMod val="50000"/>
                  </a:schemeClr>
                </a:solidFill>
              </a:rPr>
              <a:t> و حرکات </a:t>
            </a:r>
            <a:r>
              <a:rPr lang="ar-SA" sz="1800" b="1" dirty="0">
                <a:solidFill>
                  <a:schemeClr val="accent4"/>
                </a:solidFill>
              </a:rPr>
              <a:t>کششی</a:t>
            </a:r>
            <a:r>
              <a:rPr lang="ar-SA" sz="1800" b="1" dirty="0">
                <a:solidFill>
                  <a:schemeClr val="tx2">
                    <a:lumMod val="50000"/>
                  </a:schemeClr>
                </a:solidFill>
              </a:rPr>
              <a:t> عضلات </a:t>
            </a:r>
            <a:r>
              <a:rPr lang="ar-SA" sz="1800" b="1" dirty="0" smtClean="0">
                <a:solidFill>
                  <a:schemeClr val="tx2">
                    <a:lumMod val="50000"/>
                  </a:schemeClr>
                </a:solidFill>
              </a:rPr>
              <a:t>با </a:t>
            </a:r>
            <a:r>
              <a:rPr lang="ar-SA" sz="1800" b="1" dirty="0">
                <a:solidFill>
                  <a:schemeClr val="accent4"/>
                </a:solidFill>
              </a:rPr>
              <a:t>تنفس </a:t>
            </a:r>
            <a:r>
              <a:rPr lang="ar-SA" sz="1800" b="1" dirty="0" smtClean="0">
                <a:solidFill>
                  <a:schemeClr val="accent4"/>
                </a:solidFill>
              </a:rPr>
              <a:t>عمیق</a:t>
            </a:r>
            <a:endParaRPr lang="ar-SA" sz="1800" b="1" dirty="0">
              <a:solidFill>
                <a:schemeClr val="accent4"/>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pPr algn="ctr"/>
            <a:fld id="{294A09A9-5501-47C1-A89A-A340965A2BE2}" type="slidenum">
              <a:rPr lang="en-US" smtClean="0">
                <a:solidFill>
                  <a:schemeClr val="bg2">
                    <a:lumMod val="50000"/>
                  </a:schemeClr>
                </a:solidFill>
              </a:rPr>
              <a:pPr algn="ctr"/>
              <a:t>45</a:t>
            </a:fld>
            <a:endParaRPr lang="en-US" dirty="0">
              <a:solidFill>
                <a:schemeClr val="bg2">
                  <a:lumMod val="50000"/>
                </a:scheme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1558" t="14850" r="10390"/>
          <a:stretch/>
        </p:blipFill>
        <p:spPr>
          <a:xfrm>
            <a:off x="1718696" y="4256315"/>
            <a:ext cx="2787990" cy="2368594"/>
          </a:xfrm>
          <a:prstGeom prst="round2DiagRect">
            <a:avLst>
              <a:gd name="adj1" fmla="val 16667"/>
              <a:gd name="adj2" fmla="val 0"/>
            </a:avLst>
          </a:prstGeom>
          <a:ln w="88900" cap="sq">
            <a:solidFill>
              <a:srgbClr val="FFFFCC"/>
            </a:solidFill>
            <a:miter lim="800000"/>
          </a:ln>
          <a:effectLst>
            <a:outerShdw blurRad="254000" algn="tl" rotWithShape="0">
              <a:srgbClr val="000000">
                <a:alpha val="43000"/>
              </a:srgbClr>
            </a:outerShdw>
          </a:effec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2121" r="14069"/>
          <a:stretch/>
        </p:blipFill>
        <p:spPr>
          <a:xfrm>
            <a:off x="285965" y="2590800"/>
            <a:ext cx="2881778" cy="2196194"/>
          </a:xfrm>
          <a:prstGeom prst="round2DiagRect">
            <a:avLst>
              <a:gd name="adj1" fmla="val 16667"/>
              <a:gd name="adj2" fmla="val 0"/>
            </a:avLst>
          </a:prstGeom>
          <a:ln w="88900" cap="sq">
            <a:solidFill>
              <a:schemeClr val="accent1">
                <a:lumMod val="60000"/>
                <a:lumOff val="40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604788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40145" y="594220"/>
            <a:ext cx="10515600" cy="1143581"/>
          </a:xfrm>
        </p:spPr>
        <p:txBody>
          <a:bodyPr/>
          <a:lstStyle/>
          <a:p>
            <a:r>
              <a:rPr lang="ar-SA" dirty="0">
                <a:solidFill>
                  <a:schemeClr val="tx2">
                    <a:lumMod val="50000"/>
                  </a:schemeClr>
                </a:solidFill>
              </a:rPr>
              <a:t>کجا بخوابیم</a:t>
            </a:r>
            <a:r>
              <a:rPr lang="ar-SA" dirty="0" smtClean="0">
                <a:solidFill>
                  <a:schemeClr val="tx2">
                    <a:lumMod val="50000"/>
                  </a:schemeClr>
                </a:solidFill>
              </a:rPr>
              <a:t>؟</a:t>
            </a:r>
            <a:endParaRPr lang="en-US" dirty="0"/>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6553199" y="2405743"/>
            <a:ext cx="5050972" cy="4365172"/>
          </a:xfrm>
        </p:spPr>
        <p:txBody>
          <a:bodyPr>
            <a:noAutofit/>
          </a:bodyPr>
          <a:lstStyle/>
          <a:p>
            <a:pPr algn="r" rtl="1">
              <a:lnSpc>
                <a:spcPct val="100000"/>
              </a:lnSpc>
              <a:buClr>
                <a:schemeClr val="tx2">
                  <a:lumMod val="50000"/>
                </a:schemeClr>
              </a:buClr>
            </a:pPr>
            <a:r>
              <a:rPr lang="ar-SA" b="1" dirty="0" smtClean="0">
                <a:solidFill>
                  <a:schemeClr val="tx2">
                    <a:lumMod val="50000"/>
                  </a:schemeClr>
                </a:solidFill>
              </a:rPr>
              <a:t>محل </a:t>
            </a:r>
            <a:r>
              <a:rPr lang="ar-SA" b="1" dirty="0">
                <a:solidFill>
                  <a:schemeClr val="tx2">
                    <a:lumMod val="50000"/>
                  </a:schemeClr>
                </a:solidFill>
              </a:rPr>
              <a:t>خواب باید داراي ويژگي‌هاي زير باشد:</a:t>
            </a:r>
          </a:p>
          <a:p>
            <a:pPr algn="r" rtl="1">
              <a:lnSpc>
                <a:spcPct val="100000"/>
              </a:lnSpc>
              <a:buClr>
                <a:schemeClr val="tx2">
                  <a:lumMod val="50000"/>
                </a:schemeClr>
              </a:buClr>
            </a:pPr>
            <a:r>
              <a:rPr lang="ar-SA" dirty="0" smtClean="0">
                <a:solidFill>
                  <a:schemeClr val="tx2">
                    <a:lumMod val="50000"/>
                  </a:schemeClr>
                </a:solidFill>
              </a:rPr>
              <a:t>•</a:t>
            </a:r>
            <a:r>
              <a:rPr lang="fa-IR" dirty="0" smtClean="0">
                <a:solidFill>
                  <a:schemeClr val="tx2">
                    <a:lumMod val="50000"/>
                  </a:schemeClr>
                </a:solidFill>
              </a:rPr>
              <a:t> </a:t>
            </a:r>
            <a:r>
              <a:rPr lang="ar-SA" b="1" dirty="0" smtClean="0">
                <a:solidFill>
                  <a:schemeClr val="tx2">
                    <a:lumMod val="50000"/>
                  </a:schemeClr>
                </a:solidFill>
              </a:rPr>
              <a:t>وسیع </a:t>
            </a:r>
            <a:r>
              <a:rPr lang="ar-SA" b="1" dirty="0">
                <a:solidFill>
                  <a:schemeClr val="tx2">
                    <a:lumMod val="50000"/>
                  </a:schemeClr>
                </a:solidFill>
              </a:rPr>
              <a:t>و </a:t>
            </a:r>
            <a:r>
              <a:rPr lang="ar-SA" b="1" dirty="0">
                <a:solidFill>
                  <a:schemeClr val="accent4">
                    <a:lumMod val="50000"/>
                  </a:schemeClr>
                </a:solidFill>
              </a:rPr>
              <a:t>خشک</a:t>
            </a:r>
            <a:r>
              <a:rPr lang="ar-SA" b="1" dirty="0">
                <a:solidFill>
                  <a:schemeClr val="tx2">
                    <a:lumMod val="50000"/>
                  </a:schemeClr>
                </a:solidFill>
              </a:rPr>
              <a:t> باشد (نمناک نباشد).</a:t>
            </a:r>
          </a:p>
          <a:p>
            <a:pPr algn="r" rtl="1">
              <a:lnSpc>
                <a:spcPct val="100000"/>
              </a:lnSpc>
              <a:buClr>
                <a:schemeClr val="tx2">
                  <a:lumMod val="50000"/>
                </a:schemeClr>
              </a:buClr>
            </a:pPr>
            <a:r>
              <a:rPr lang="ar-SA" b="1" dirty="0" smtClean="0">
                <a:solidFill>
                  <a:schemeClr val="tx2">
                    <a:lumMod val="50000"/>
                  </a:schemeClr>
                </a:solidFill>
              </a:rPr>
              <a:t>•</a:t>
            </a:r>
            <a:r>
              <a:rPr lang="fa-IR" b="1" dirty="0" smtClean="0">
                <a:solidFill>
                  <a:schemeClr val="tx2">
                    <a:lumMod val="50000"/>
                  </a:schemeClr>
                </a:solidFill>
              </a:rPr>
              <a:t> </a:t>
            </a:r>
            <a:r>
              <a:rPr lang="ar-SA" b="1" dirty="0" smtClean="0">
                <a:solidFill>
                  <a:schemeClr val="tx2">
                    <a:lumMod val="50000"/>
                  </a:schemeClr>
                </a:solidFill>
              </a:rPr>
              <a:t>پاک </a:t>
            </a:r>
            <a:r>
              <a:rPr lang="ar-SA" b="1" dirty="0">
                <a:solidFill>
                  <a:schemeClr val="tx2">
                    <a:lumMod val="50000"/>
                  </a:schemeClr>
                </a:solidFill>
              </a:rPr>
              <a:t>و </a:t>
            </a:r>
            <a:r>
              <a:rPr lang="ar-SA" b="1" dirty="0">
                <a:solidFill>
                  <a:schemeClr val="accent4">
                    <a:lumMod val="50000"/>
                  </a:schemeClr>
                </a:solidFill>
              </a:rPr>
              <a:t>تمیز</a:t>
            </a:r>
            <a:r>
              <a:rPr lang="ar-SA" b="1" dirty="0">
                <a:solidFill>
                  <a:schemeClr val="tx2">
                    <a:lumMod val="50000"/>
                  </a:schemeClr>
                </a:solidFill>
              </a:rPr>
              <a:t> و دور از گزند حیوانات باشد.</a:t>
            </a:r>
          </a:p>
          <a:p>
            <a:pPr algn="r" rtl="1">
              <a:lnSpc>
                <a:spcPct val="100000"/>
              </a:lnSpc>
              <a:buClr>
                <a:schemeClr val="tx2">
                  <a:lumMod val="50000"/>
                </a:schemeClr>
              </a:buClr>
            </a:pPr>
            <a:r>
              <a:rPr lang="ar-SA" b="1" dirty="0" smtClean="0">
                <a:solidFill>
                  <a:schemeClr val="tx2">
                    <a:lumMod val="50000"/>
                  </a:schemeClr>
                </a:solidFill>
              </a:rPr>
              <a:t>•</a:t>
            </a:r>
            <a:r>
              <a:rPr lang="fa-IR" b="1" dirty="0" smtClean="0">
                <a:solidFill>
                  <a:schemeClr val="tx2">
                    <a:lumMod val="50000"/>
                  </a:schemeClr>
                </a:solidFill>
              </a:rPr>
              <a:t> </a:t>
            </a:r>
            <a:r>
              <a:rPr lang="ar-SA" b="1" dirty="0" smtClean="0">
                <a:solidFill>
                  <a:schemeClr val="tx2">
                    <a:lumMod val="50000"/>
                  </a:schemeClr>
                </a:solidFill>
              </a:rPr>
              <a:t>بدون </a:t>
            </a:r>
            <a:r>
              <a:rPr lang="ar-SA" b="1" dirty="0">
                <a:solidFill>
                  <a:schemeClr val="accent4">
                    <a:lumMod val="75000"/>
                  </a:schemeClr>
                </a:solidFill>
              </a:rPr>
              <a:t>سرو صدا </a:t>
            </a:r>
            <a:r>
              <a:rPr lang="ar-SA" b="1" dirty="0">
                <a:solidFill>
                  <a:schemeClr val="tx2">
                    <a:lumMod val="50000"/>
                  </a:schemeClr>
                </a:solidFill>
              </a:rPr>
              <a:t>باشد.</a:t>
            </a:r>
          </a:p>
          <a:p>
            <a:pPr algn="r" rtl="1">
              <a:lnSpc>
                <a:spcPct val="100000"/>
              </a:lnSpc>
              <a:buClr>
                <a:schemeClr val="tx2">
                  <a:lumMod val="50000"/>
                </a:schemeClr>
              </a:buClr>
            </a:pPr>
            <a:r>
              <a:rPr lang="ar-SA" b="1" dirty="0" smtClean="0">
                <a:solidFill>
                  <a:schemeClr val="tx2">
                    <a:lumMod val="50000"/>
                  </a:schemeClr>
                </a:solidFill>
              </a:rPr>
              <a:t>•</a:t>
            </a:r>
            <a:r>
              <a:rPr lang="fa-IR" b="1" dirty="0" smtClean="0">
                <a:solidFill>
                  <a:schemeClr val="tx2">
                    <a:lumMod val="50000"/>
                  </a:schemeClr>
                </a:solidFill>
              </a:rPr>
              <a:t> </a:t>
            </a:r>
            <a:r>
              <a:rPr lang="ar-SA" b="1" dirty="0" smtClean="0">
                <a:solidFill>
                  <a:schemeClr val="accent4">
                    <a:lumMod val="50000"/>
                  </a:schemeClr>
                </a:solidFill>
              </a:rPr>
              <a:t>بدون </a:t>
            </a:r>
            <a:r>
              <a:rPr lang="ar-SA" b="1" dirty="0">
                <a:solidFill>
                  <a:schemeClr val="accent4">
                    <a:lumMod val="50000"/>
                  </a:schemeClr>
                </a:solidFill>
              </a:rPr>
              <a:t>بوی </a:t>
            </a:r>
            <a:r>
              <a:rPr lang="ar-SA" b="1" dirty="0">
                <a:solidFill>
                  <a:schemeClr val="tx2">
                    <a:lumMod val="50000"/>
                  </a:schemeClr>
                </a:solidFill>
              </a:rPr>
              <a:t>تند باشد.</a:t>
            </a:r>
          </a:p>
          <a:p>
            <a:pPr algn="r" rtl="1">
              <a:lnSpc>
                <a:spcPct val="100000"/>
              </a:lnSpc>
              <a:buClr>
                <a:schemeClr val="tx2">
                  <a:lumMod val="50000"/>
                </a:schemeClr>
              </a:buClr>
            </a:pPr>
            <a:r>
              <a:rPr lang="ar-SA" b="1" dirty="0" smtClean="0">
                <a:solidFill>
                  <a:schemeClr val="tx2">
                    <a:lumMod val="50000"/>
                  </a:schemeClr>
                </a:solidFill>
              </a:rPr>
              <a:t>•</a:t>
            </a:r>
            <a:r>
              <a:rPr lang="fa-IR" b="1" dirty="0" smtClean="0">
                <a:solidFill>
                  <a:schemeClr val="tx2">
                    <a:lumMod val="50000"/>
                  </a:schemeClr>
                </a:solidFill>
              </a:rPr>
              <a:t> </a:t>
            </a:r>
            <a:r>
              <a:rPr lang="ar-SA" b="1" dirty="0" smtClean="0">
                <a:solidFill>
                  <a:schemeClr val="tx2">
                    <a:lumMod val="50000"/>
                  </a:schemeClr>
                </a:solidFill>
              </a:rPr>
              <a:t>در </a:t>
            </a:r>
            <a:r>
              <a:rPr lang="ar-SA" b="1" dirty="0">
                <a:solidFill>
                  <a:schemeClr val="tx2">
                    <a:lumMod val="50000"/>
                  </a:schemeClr>
                </a:solidFill>
              </a:rPr>
              <a:t>هنگام خواب </a:t>
            </a:r>
            <a:r>
              <a:rPr lang="ar-SA" b="1" dirty="0">
                <a:solidFill>
                  <a:schemeClr val="accent4">
                    <a:lumMod val="50000"/>
                  </a:schemeClr>
                </a:solidFill>
              </a:rPr>
              <a:t>کاملا تاریک </a:t>
            </a:r>
            <a:r>
              <a:rPr lang="ar-SA" b="1" dirty="0" smtClean="0">
                <a:solidFill>
                  <a:schemeClr val="tx2">
                    <a:lumMod val="50000"/>
                  </a:schemeClr>
                </a:solidFill>
              </a:rPr>
              <a:t>باشد</a:t>
            </a:r>
            <a:r>
              <a:rPr lang="fa-IR" b="1" dirty="0" smtClean="0">
                <a:solidFill>
                  <a:schemeClr val="tx2">
                    <a:lumMod val="50000"/>
                  </a:schemeClr>
                </a:solidFill>
              </a:rPr>
              <a:t>.</a:t>
            </a:r>
            <a:endParaRPr lang="ar-SA" b="1" dirty="0">
              <a:solidFill>
                <a:schemeClr val="tx2">
                  <a:lumMod val="50000"/>
                </a:schemeClr>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pPr algn="ctr"/>
            <a:fld id="{294A09A9-5501-47C1-A89A-A340965A2BE2}" type="slidenum">
              <a:rPr lang="en-US" smtClean="0">
                <a:solidFill>
                  <a:schemeClr val="bg2">
                    <a:lumMod val="50000"/>
                  </a:schemeClr>
                </a:solidFill>
              </a:rPr>
              <a:pPr algn="ctr"/>
              <a:t>46</a:t>
            </a:fld>
            <a:endParaRPr lang="en-US" dirty="0">
              <a:solidFill>
                <a:schemeClr val="bg2">
                  <a:lumMod val="50000"/>
                </a:scheme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190" y="4250436"/>
            <a:ext cx="3393620" cy="2262413"/>
          </a:xfrm>
          <a:prstGeom prst="round2DiagRect">
            <a:avLst>
              <a:gd name="adj1" fmla="val 16667"/>
              <a:gd name="adj2" fmla="val 0"/>
            </a:avLst>
          </a:prstGeom>
          <a:ln w="88900" cap="sq">
            <a:solidFill>
              <a:schemeClr val="accent1">
                <a:lumMod val="60000"/>
                <a:lumOff val="40000"/>
              </a:schemeClr>
            </a:solidFill>
            <a:miter lim="800000"/>
          </a:ln>
          <a:effectLst>
            <a:outerShdw blurRad="254000" algn="tl" rotWithShape="0">
              <a:srgbClr val="000000">
                <a:alpha val="43000"/>
              </a:srgbClr>
            </a:outerShdw>
          </a:effectLst>
        </p:spPr>
      </p:pic>
      <p:sp>
        <p:nvSpPr>
          <p:cNvPr id="9" name="TextBox 8"/>
          <p:cNvSpPr txBox="1"/>
          <p:nvPr/>
        </p:nvSpPr>
        <p:spPr>
          <a:xfrm>
            <a:off x="304800" y="2514600"/>
            <a:ext cx="4135553" cy="2354491"/>
          </a:xfrm>
          <a:prstGeom prst="rect">
            <a:avLst/>
          </a:prstGeom>
          <a:noFill/>
        </p:spPr>
        <p:txBody>
          <a:bodyPr wrap="square" rtlCol="0">
            <a:spAutoFit/>
          </a:bodyPr>
          <a:lstStyle/>
          <a:p>
            <a:pPr algn="r" rtl="1">
              <a:lnSpc>
                <a:spcPct val="150000"/>
              </a:lnSpc>
              <a:buClr>
                <a:schemeClr val="tx2">
                  <a:lumMod val="50000"/>
                </a:schemeClr>
              </a:buClr>
            </a:pPr>
            <a:r>
              <a:rPr lang="ar-SA" sz="2000" dirty="0">
                <a:solidFill>
                  <a:schemeClr val="tx2">
                    <a:lumMod val="50000"/>
                  </a:schemeClr>
                </a:solidFill>
              </a:rPr>
              <a:t>• </a:t>
            </a:r>
            <a:r>
              <a:rPr lang="ar-SA" sz="2000" b="1" dirty="0" smtClean="0">
                <a:solidFill>
                  <a:schemeClr val="tx2">
                    <a:lumMod val="50000"/>
                  </a:schemeClr>
                </a:solidFill>
              </a:rPr>
              <a:t>در </a:t>
            </a:r>
            <a:r>
              <a:rPr lang="ar-SA" sz="2000" b="1" dirty="0">
                <a:solidFill>
                  <a:schemeClr val="tx2">
                    <a:lumMod val="50000"/>
                  </a:schemeClr>
                </a:solidFill>
              </a:rPr>
              <a:t>طول روز </a:t>
            </a:r>
            <a:r>
              <a:rPr lang="ar-SA" sz="2000" b="1" dirty="0">
                <a:solidFill>
                  <a:schemeClr val="accent4">
                    <a:lumMod val="75000"/>
                  </a:schemeClr>
                </a:solidFill>
              </a:rPr>
              <a:t>نورگیری مناسب </a:t>
            </a:r>
            <a:r>
              <a:rPr lang="ar-SA" sz="2000" b="1" dirty="0">
                <a:solidFill>
                  <a:schemeClr val="tx2">
                    <a:lumMod val="50000"/>
                  </a:schemeClr>
                </a:solidFill>
              </a:rPr>
              <a:t>داشته </a:t>
            </a:r>
            <a:r>
              <a:rPr lang="ar-SA" sz="2000" b="1" dirty="0" smtClean="0">
                <a:solidFill>
                  <a:schemeClr val="tx2">
                    <a:lumMod val="50000"/>
                  </a:schemeClr>
                </a:solidFill>
              </a:rPr>
              <a:t>باشد</a:t>
            </a:r>
            <a:r>
              <a:rPr lang="fa-IR" sz="2000" b="1" dirty="0" smtClean="0">
                <a:solidFill>
                  <a:schemeClr val="tx2">
                    <a:lumMod val="50000"/>
                  </a:schemeClr>
                </a:solidFill>
              </a:rPr>
              <a:t>.</a:t>
            </a:r>
            <a:endParaRPr lang="fa-IR" sz="2000" b="1" dirty="0">
              <a:solidFill>
                <a:schemeClr val="tx2">
                  <a:lumMod val="50000"/>
                </a:schemeClr>
              </a:solidFill>
            </a:endParaRPr>
          </a:p>
          <a:p>
            <a:pPr algn="r" rtl="1">
              <a:lnSpc>
                <a:spcPct val="150000"/>
              </a:lnSpc>
              <a:buClr>
                <a:schemeClr val="tx2">
                  <a:lumMod val="50000"/>
                </a:schemeClr>
              </a:buClr>
            </a:pPr>
            <a:r>
              <a:rPr lang="ar-SA" sz="2000" b="1" dirty="0" smtClean="0">
                <a:solidFill>
                  <a:schemeClr val="tx2">
                    <a:lumMod val="50000"/>
                  </a:schemeClr>
                </a:solidFill>
              </a:rPr>
              <a:t>•</a:t>
            </a:r>
            <a:r>
              <a:rPr lang="fa-IR" sz="2000" b="1" dirty="0" smtClean="0">
                <a:solidFill>
                  <a:schemeClr val="tx2">
                    <a:lumMod val="50000"/>
                  </a:schemeClr>
                </a:solidFill>
              </a:rPr>
              <a:t> </a:t>
            </a:r>
            <a:r>
              <a:rPr lang="ar-SA" sz="2000" b="1" dirty="0">
                <a:solidFill>
                  <a:schemeClr val="tx2">
                    <a:lumMod val="50000"/>
                  </a:schemeClr>
                </a:solidFill>
              </a:rPr>
              <a:t>دارای </a:t>
            </a:r>
            <a:r>
              <a:rPr lang="ar-SA" sz="2000" b="1" dirty="0">
                <a:solidFill>
                  <a:schemeClr val="accent4">
                    <a:lumMod val="50000"/>
                  </a:schemeClr>
                </a:solidFill>
              </a:rPr>
              <a:t>دمای معتدل </a:t>
            </a:r>
            <a:r>
              <a:rPr lang="ar-SA" sz="2000" b="1" dirty="0">
                <a:solidFill>
                  <a:schemeClr val="tx2">
                    <a:lumMod val="50000"/>
                  </a:schemeClr>
                </a:solidFill>
              </a:rPr>
              <a:t>و تهویه مطلوب باشد.</a:t>
            </a:r>
          </a:p>
          <a:p>
            <a:pPr algn="r" rtl="1">
              <a:lnSpc>
                <a:spcPct val="150000"/>
              </a:lnSpc>
              <a:buClr>
                <a:schemeClr val="tx2">
                  <a:lumMod val="50000"/>
                </a:schemeClr>
              </a:buClr>
            </a:pPr>
            <a:r>
              <a:rPr lang="ar-SA" sz="2000" b="1" dirty="0">
                <a:solidFill>
                  <a:schemeClr val="tx2">
                    <a:lumMod val="50000"/>
                  </a:schemeClr>
                </a:solidFill>
              </a:rPr>
              <a:t>•</a:t>
            </a:r>
            <a:r>
              <a:rPr lang="fa-IR" sz="2000" b="1" dirty="0">
                <a:solidFill>
                  <a:schemeClr val="tx2">
                    <a:lumMod val="50000"/>
                  </a:schemeClr>
                </a:solidFill>
              </a:rPr>
              <a:t> </a:t>
            </a:r>
            <a:r>
              <a:rPr lang="ar-SA" sz="2000" b="1" dirty="0">
                <a:solidFill>
                  <a:schemeClr val="tx2">
                    <a:lumMod val="50000"/>
                  </a:schemeClr>
                </a:solidFill>
              </a:rPr>
              <a:t>زیر نور مستقیم ماه یا خورشید نباشد.</a:t>
            </a:r>
          </a:p>
          <a:p>
            <a:pPr algn="r" rtl="1">
              <a:lnSpc>
                <a:spcPct val="150000"/>
              </a:lnSpc>
              <a:buClr>
                <a:schemeClr val="tx2">
                  <a:lumMod val="50000"/>
                </a:schemeClr>
              </a:buClr>
            </a:pPr>
            <a:r>
              <a:rPr lang="ar-SA" sz="2000" b="1" dirty="0">
                <a:solidFill>
                  <a:schemeClr val="tx2">
                    <a:lumMod val="50000"/>
                  </a:schemeClr>
                </a:solidFill>
              </a:rPr>
              <a:t>•</a:t>
            </a:r>
            <a:r>
              <a:rPr lang="fa-IR" sz="2000" b="1" dirty="0">
                <a:solidFill>
                  <a:schemeClr val="tx2">
                    <a:lumMod val="50000"/>
                  </a:schemeClr>
                </a:solidFill>
              </a:rPr>
              <a:t> </a:t>
            </a:r>
            <a:r>
              <a:rPr lang="ar-SA" sz="2000" b="1" dirty="0">
                <a:solidFill>
                  <a:schemeClr val="tx2">
                    <a:lumMod val="50000"/>
                  </a:schemeClr>
                </a:solidFill>
              </a:rPr>
              <a:t>در معرض </a:t>
            </a:r>
            <a:r>
              <a:rPr lang="ar-SA" sz="2000" b="1" dirty="0">
                <a:solidFill>
                  <a:schemeClr val="accent4">
                    <a:lumMod val="75000"/>
                  </a:schemeClr>
                </a:solidFill>
              </a:rPr>
              <a:t>باد</a:t>
            </a:r>
            <a:r>
              <a:rPr lang="ar-SA" sz="2000" b="1" dirty="0">
                <a:solidFill>
                  <a:schemeClr val="tx2">
                    <a:lumMod val="50000"/>
                  </a:schemeClr>
                </a:solidFill>
              </a:rPr>
              <a:t> بسیار گرم یا </a:t>
            </a:r>
            <a:r>
              <a:rPr lang="ar-SA" sz="2000" b="1" dirty="0" smtClean="0">
                <a:solidFill>
                  <a:schemeClr val="tx2">
                    <a:lumMod val="50000"/>
                  </a:schemeClr>
                </a:solidFill>
              </a:rPr>
              <a:t>سرد </a:t>
            </a:r>
            <a:r>
              <a:rPr lang="ar-SA" sz="2000" b="1" dirty="0">
                <a:solidFill>
                  <a:schemeClr val="tx2">
                    <a:lumMod val="50000"/>
                  </a:schemeClr>
                </a:solidFill>
              </a:rPr>
              <a:t>نباشد.</a:t>
            </a:r>
          </a:p>
          <a:p>
            <a:pPr>
              <a:lnSpc>
                <a:spcPct val="150000"/>
              </a:lnSpc>
            </a:pPr>
            <a:endParaRPr lang="en-US" dirty="0"/>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45572" y="4250436"/>
            <a:ext cx="2005651" cy="2005651"/>
          </a:xfrm>
          <a:prstGeom prst="rect">
            <a:avLst/>
          </a:prstGeom>
        </p:spPr>
      </p:pic>
    </p:spTree>
    <p:extLst>
      <p:ext uri="{BB962C8B-B14F-4D97-AF65-F5344CB8AC3E}">
        <p14:creationId xmlns:p14="http://schemas.microsoft.com/office/powerpoint/2010/main" val="4715293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40145" y="594220"/>
            <a:ext cx="10515600" cy="1143581"/>
          </a:xfrm>
        </p:spPr>
        <p:txBody>
          <a:bodyPr/>
          <a:lstStyle/>
          <a:p>
            <a:pPr rtl="1">
              <a:lnSpc>
                <a:spcPct val="100000"/>
              </a:lnSpc>
              <a:buClr>
                <a:schemeClr val="tx2">
                  <a:lumMod val="50000"/>
                </a:schemeClr>
              </a:buClr>
            </a:pPr>
            <a:r>
              <a:rPr lang="fa-IR" dirty="0" smtClean="0">
                <a:solidFill>
                  <a:schemeClr val="tx2">
                    <a:lumMod val="50000"/>
                  </a:schemeClr>
                </a:solidFill>
              </a:rPr>
              <a:t>پوشش</a:t>
            </a:r>
            <a:r>
              <a:rPr lang="ar-SA" dirty="0">
                <a:solidFill>
                  <a:schemeClr val="tx2">
                    <a:lumMod val="50000"/>
                  </a:schemeClr>
                </a:solidFill>
              </a:rPr>
              <a:t> در زمان خواب </a:t>
            </a:r>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752927" y="2456858"/>
            <a:ext cx="10557330" cy="4499114"/>
          </a:xfrm>
        </p:spPr>
        <p:txBody>
          <a:bodyPr>
            <a:noAutofit/>
          </a:bodyPr>
          <a:lstStyle/>
          <a:p>
            <a:pPr algn="r" rtl="1">
              <a:lnSpc>
                <a:spcPct val="100000"/>
              </a:lnSpc>
              <a:buClr>
                <a:schemeClr val="tx2">
                  <a:lumMod val="50000"/>
                </a:schemeClr>
              </a:buClr>
            </a:pPr>
            <a:r>
              <a:rPr lang="ar-SA" dirty="0" smtClean="0">
                <a:solidFill>
                  <a:schemeClr val="tx2">
                    <a:lumMod val="50000"/>
                  </a:schemeClr>
                </a:solidFill>
              </a:rPr>
              <a:t>•</a:t>
            </a:r>
            <a:r>
              <a:rPr lang="fa-IR" dirty="0" smtClean="0">
                <a:solidFill>
                  <a:schemeClr val="tx2">
                    <a:lumMod val="50000"/>
                  </a:schemeClr>
                </a:solidFill>
              </a:rPr>
              <a:t> </a:t>
            </a:r>
            <a:r>
              <a:rPr lang="ar-SA" b="1" dirty="0" smtClean="0">
                <a:solidFill>
                  <a:schemeClr val="tx2">
                    <a:lumMod val="50000"/>
                  </a:schemeClr>
                </a:solidFill>
              </a:rPr>
              <a:t>لباس </a:t>
            </a:r>
            <a:r>
              <a:rPr lang="ar-SA" b="1" dirty="0">
                <a:solidFill>
                  <a:schemeClr val="tx2">
                    <a:lumMod val="50000"/>
                  </a:schemeClr>
                </a:solidFill>
              </a:rPr>
              <a:t>خواب بهتر است نخی یا پنبه‌ای و نرم و گشاد </a:t>
            </a:r>
            <a:r>
              <a:rPr lang="ar-SA" b="1" dirty="0" smtClean="0">
                <a:solidFill>
                  <a:schemeClr val="tx2">
                    <a:lumMod val="50000"/>
                  </a:schemeClr>
                </a:solidFill>
              </a:rPr>
              <a:t>باشد</a:t>
            </a:r>
            <a:r>
              <a:rPr lang="fa-IR" b="1" dirty="0" smtClean="0">
                <a:solidFill>
                  <a:schemeClr val="tx2">
                    <a:lumMod val="50000"/>
                  </a:schemeClr>
                </a:solidFill>
              </a:rPr>
              <a:t>.</a:t>
            </a:r>
            <a:endParaRPr lang="ar-SA" b="1" dirty="0">
              <a:solidFill>
                <a:schemeClr val="tx2">
                  <a:lumMod val="50000"/>
                </a:schemeClr>
              </a:solidFill>
            </a:endParaRPr>
          </a:p>
          <a:p>
            <a:pPr algn="r" rtl="1">
              <a:lnSpc>
                <a:spcPct val="100000"/>
              </a:lnSpc>
              <a:buClr>
                <a:schemeClr val="tx2">
                  <a:lumMod val="50000"/>
                </a:schemeClr>
              </a:buClr>
            </a:pPr>
            <a:r>
              <a:rPr lang="ar-SA" b="1" dirty="0" smtClean="0">
                <a:solidFill>
                  <a:schemeClr val="tx2">
                    <a:lumMod val="50000"/>
                  </a:schemeClr>
                </a:solidFill>
              </a:rPr>
              <a:t>•</a:t>
            </a:r>
            <a:r>
              <a:rPr lang="fa-IR" b="1" dirty="0" smtClean="0">
                <a:solidFill>
                  <a:schemeClr val="tx2">
                    <a:lumMod val="50000"/>
                  </a:schemeClr>
                </a:solidFill>
              </a:rPr>
              <a:t> </a:t>
            </a:r>
            <a:r>
              <a:rPr lang="ar-SA" b="1" dirty="0" smtClean="0">
                <a:solidFill>
                  <a:schemeClr val="tx2">
                    <a:lumMod val="50000"/>
                  </a:schemeClr>
                </a:solidFill>
              </a:rPr>
              <a:t>چه </a:t>
            </a:r>
            <a:r>
              <a:rPr lang="ar-SA" b="1" dirty="0">
                <a:solidFill>
                  <a:schemeClr val="tx2">
                    <a:lumMod val="50000"/>
                  </a:schemeClr>
                </a:solidFill>
              </a:rPr>
              <a:t>در تابستان و چه در زمستان، ملحفه یا پتو روی بدن کشیده </a:t>
            </a:r>
            <a:r>
              <a:rPr lang="ar-SA" b="1" dirty="0" smtClean="0">
                <a:solidFill>
                  <a:schemeClr val="tx2">
                    <a:lumMod val="50000"/>
                  </a:schemeClr>
                </a:solidFill>
              </a:rPr>
              <a:t>شود</a:t>
            </a:r>
            <a:r>
              <a:rPr lang="fa-IR" b="1" dirty="0" smtClean="0">
                <a:solidFill>
                  <a:schemeClr val="tx2">
                    <a:lumMod val="50000"/>
                  </a:schemeClr>
                </a:solidFill>
              </a:rPr>
              <a:t>.</a:t>
            </a:r>
            <a:endParaRPr lang="ar-SA" b="1" dirty="0">
              <a:solidFill>
                <a:schemeClr val="tx2">
                  <a:lumMod val="50000"/>
                </a:schemeClr>
              </a:solidFill>
            </a:endParaRPr>
          </a:p>
          <a:p>
            <a:pPr algn="r" rtl="1">
              <a:lnSpc>
                <a:spcPct val="100000"/>
              </a:lnSpc>
              <a:buClr>
                <a:schemeClr val="tx2">
                  <a:lumMod val="50000"/>
                </a:schemeClr>
              </a:buClr>
            </a:pPr>
            <a:r>
              <a:rPr lang="ar-SA" b="1" dirty="0" smtClean="0">
                <a:solidFill>
                  <a:schemeClr val="tx2">
                    <a:lumMod val="50000"/>
                  </a:schemeClr>
                </a:solidFill>
              </a:rPr>
              <a:t>•</a:t>
            </a:r>
            <a:r>
              <a:rPr lang="fa-IR" b="1" dirty="0" smtClean="0">
                <a:solidFill>
                  <a:schemeClr val="tx2">
                    <a:lumMod val="50000"/>
                  </a:schemeClr>
                </a:solidFill>
              </a:rPr>
              <a:t> </a:t>
            </a:r>
            <a:r>
              <a:rPr lang="ar-SA" b="1" dirty="0" smtClean="0">
                <a:solidFill>
                  <a:schemeClr val="tx2">
                    <a:lumMod val="50000"/>
                  </a:schemeClr>
                </a:solidFill>
              </a:rPr>
              <a:t>لحاف </a:t>
            </a:r>
            <a:r>
              <a:rPr lang="ar-SA" b="1" dirty="0">
                <a:solidFill>
                  <a:schemeClr val="tx2">
                    <a:lumMod val="50000"/>
                  </a:schemeClr>
                </a:solidFill>
              </a:rPr>
              <a:t>نباید آنقدر سنگین باشد که باعث تعریق زیاد </a:t>
            </a:r>
            <a:r>
              <a:rPr lang="ar-SA" b="1" dirty="0" smtClean="0">
                <a:solidFill>
                  <a:schemeClr val="tx2">
                    <a:lumMod val="50000"/>
                  </a:schemeClr>
                </a:solidFill>
              </a:rPr>
              <a:t>شود.</a:t>
            </a:r>
            <a:endParaRPr lang="fa-IR" b="1" dirty="0" smtClean="0">
              <a:solidFill>
                <a:schemeClr val="tx2">
                  <a:lumMod val="50000"/>
                </a:schemeClr>
              </a:solidFill>
            </a:endParaRPr>
          </a:p>
          <a:p>
            <a:pPr algn="r" rtl="1">
              <a:lnSpc>
                <a:spcPct val="100000"/>
              </a:lnSpc>
              <a:buClr>
                <a:schemeClr val="tx2">
                  <a:lumMod val="50000"/>
                </a:schemeClr>
              </a:buClr>
            </a:pPr>
            <a:r>
              <a:rPr lang="ar-SA" b="1" dirty="0">
                <a:solidFill>
                  <a:schemeClr val="tx2">
                    <a:lumMod val="50000"/>
                  </a:schemeClr>
                </a:solidFill>
              </a:rPr>
              <a:t>• </a:t>
            </a:r>
            <a:r>
              <a:rPr lang="ar-SA" b="1" dirty="0" smtClean="0">
                <a:solidFill>
                  <a:schemeClr val="tx2">
                    <a:lumMod val="50000"/>
                  </a:schemeClr>
                </a:solidFill>
              </a:rPr>
              <a:t>کشیدن </a:t>
            </a:r>
            <a:r>
              <a:rPr lang="ar-SA" b="1" dirty="0">
                <a:solidFill>
                  <a:schemeClr val="tx2">
                    <a:lumMod val="50000"/>
                  </a:schemeClr>
                </a:solidFill>
              </a:rPr>
              <a:t>لحاف بر سر و تنفس در زیر لحاف بسیار مضر است.</a:t>
            </a:r>
          </a:p>
          <a:p>
            <a:pPr algn="r" rtl="1">
              <a:lnSpc>
                <a:spcPct val="100000"/>
              </a:lnSpc>
              <a:buClr>
                <a:schemeClr val="tx2">
                  <a:lumMod val="50000"/>
                </a:schemeClr>
              </a:buClr>
            </a:pPr>
            <a:r>
              <a:rPr lang="ar-SA" b="1" dirty="0" smtClean="0">
                <a:solidFill>
                  <a:schemeClr val="accent4">
                    <a:lumMod val="75000"/>
                  </a:schemeClr>
                </a:solidFill>
              </a:rPr>
              <a:t>•</a:t>
            </a:r>
            <a:r>
              <a:rPr lang="fa-IR" b="1" dirty="0">
                <a:solidFill>
                  <a:schemeClr val="accent4">
                    <a:lumMod val="75000"/>
                  </a:schemeClr>
                </a:solidFill>
              </a:rPr>
              <a:t> </a:t>
            </a:r>
            <a:r>
              <a:rPr lang="ar-SA" b="1" dirty="0" smtClean="0">
                <a:solidFill>
                  <a:schemeClr val="accent4">
                    <a:lumMod val="75000"/>
                  </a:schemeClr>
                </a:solidFill>
              </a:rPr>
              <a:t>حداکثر </a:t>
            </a:r>
            <a:r>
              <a:rPr lang="ar-SA" b="1" dirty="0">
                <a:solidFill>
                  <a:schemeClr val="accent4">
                    <a:lumMod val="75000"/>
                  </a:schemeClr>
                </a:solidFill>
              </a:rPr>
              <a:t>فاصله </a:t>
            </a:r>
            <a:r>
              <a:rPr lang="ar-SA" b="1" dirty="0">
                <a:solidFill>
                  <a:schemeClr val="tx2">
                    <a:lumMod val="50000"/>
                  </a:schemeClr>
                </a:solidFill>
              </a:rPr>
              <a:t>را از وسایل سرمایشی یا گرمایشی منزل رعایت </a:t>
            </a:r>
            <a:r>
              <a:rPr lang="ar-SA" b="1" dirty="0" smtClean="0">
                <a:solidFill>
                  <a:schemeClr val="tx2">
                    <a:lumMod val="50000"/>
                  </a:schemeClr>
                </a:solidFill>
              </a:rPr>
              <a:t>ك</a:t>
            </a:r>
            <a:r>
              <a:rPr lang="fa-IR" b="1" dirty="0" smtClean="0">
                <a:solidFill>
                  <a:schemeClr val="tx2">
                    <a:lumMod val="50000"/>
                  </a:schemeClr>
                </a:solidFill>
              </a:rPr>
              <a:t>نی</a:t>
            </a:r>
            <a:r>
              <a:rPr lang="ar-SA" b="1" dirty="0" smtClean="0">
                <a:solidFill>
                  <a:schemeClr val="tx2">
                    <a:lumMod val="50000"/>
                  </a:schemeClr>
                </a:solidFill>
              </a:rPr>
              <a:t>د</a:t>
            </a:r>
            <a:r>
              <a:rPr lang="fa-IR" b="1" dirty="0" smtClean="0">
                <a:solidFill>
                  <a:schemeClr val="tx2">
                    <a:lumMod val="50000"/>
                  </a:schemeClr>
                </a:solidFill>
              </a:rPr>
              <a:t>.</a:t>
            </a:r>
            <a:r>
              <a:rPr lang="ar-SA" b="1" dirty="0" smtClean="0">
                <a:solidFill>
                  <a:schemeClr val="tx2">
                    <a:lumMod val="50000"/>
                  </a:schemeClr>
                </a:solidFill>
              </a:rPr>
              <a:t> </a:t>
            </a:r>
            <a:endParaRPr lang="fa-IR" b="1" dirty="0" smtClean="0">
              <a:solidFill>
                <a:schemeClr val="tx2">
                  <a:lumMod val="50000"/>
                </a:schemeClr>
              </a:solidFill>
            </a:endParaRPr>
          </a:p>
          <a:p>
            <a:pPr algn="r" rtl="1">
              <a:lnSpc>
                <a:spcPct val="100000"/>
              </a:lnSpc>
              <a:buClr>
                <a:schemeClr val="tx2">
                  <a:lumMod val="50000"/>
                </a:schemeClr>
              </a:buClr>
            </a:pPr>
            <a:r>
              <a:rPr lang="ar-SA" b="1" dirty="0">
                <a:solidFill>
                  <a:schemeClr val="tx2">
                    <a:lumMod val="50000"/>
                  </a:schemeClr>
                </a:solidFill>
              </a:rPr>
              <a:t>• بعد از بیدار شدن از خواب بلافاصله در معرض هوای سرد قرار نگیر</a:t>
            </a:r>
            <a:r>
              <a:rPr lang="fa-IR" b="1" dirty="0">
                <a:solidFill>
                  <a:schemeClr val="tx2">
                    <a:lumMod val="50000"/>
                  </a:schemeClr>
                </a:solidFill>
              </a:rPr>
              <a:t>ی</a:t>
            </a:r>
            <a:r>
              <a:rPr lang="ar-SA" b="1" dirty="0">
                <a:solidFill>
                  <a:schemeClr val="tx2">
                    <a:lumMod val="50000"/>
                  </a:schemeClr>
                </a:solidFill>
              </a:rPr>
              <a:t>د.</a:t>
            </a:r>
          </a:p>
          <a:p>
            <a:pPr algn="r" rtl="1">
              <a:lnSpc>
                <a:spcPct val="100000"/>
              </a:lnSpc>
              <a:buClr>
                <a:schemeClr val="tx2">
                  <a:lumMod val="50000"/>
                </a:schemeClr>
              </a:buClr>
            </a:pPr>
            <a:r>
              <a:rPr lang="ar-SA" b="1" dirty="0" smtClean="0">
                <a:solidFill>
                  <a:schemeClr val="tx2">
                    <a:lumMod val="50000"/>
                  </a:schemeClr>
                </a:solidFill>
              </a:rPr>
              <a:t>•</a:t>
            </a:r>
            <a:r>
              <a:rPr lang="fa-IR" b="1" dirty="0" smtClean="0">
                <a:solidFill>
                  <a:schemeClr val="tx2">
                    <a:lumMod val="50000"/>
                  </a:schemeClr>
                </a:solidFill>
              </a:rPr>
              <a:t> </a:t>
            </a:r>
            <a:r>
              <a:rPr lang="ar-SA" b="1" dirty="0" smtClean="0">
                <a:solidFill>
                  <a:schemeClr val="tx2">
                    <a:lumMod val="50000"/>
                  </a:schemeClr>
                </a:solidFill>
              </a:rPr>
              <a:t>خوابیدن </a:t>
            </a:r>
            <a:r>
              <a:rPr lang="ar-SA" b="1" dirty="0">
                <a:solidFill>
                  <a:schemeClr val="tx2">
                    <a:lumMod val="50000"/>
                  </a:schemeClr>
                </a:solidFill>
              </a:rPr>
              <a:t>زیر سرمای مستقیم کولر یا حرارت مستقیم بخاری و شوفاژ توصیه </a:t>
            </a:r>
            <a:r>
              <a:rPr lang="ar-SA" b="1" dirty="0" smtClean="0">
                <a:solidFill>
                  <a:schemeClr val="tx2">
                    <a:lumMod val="50000"/>
                  </a:schemeClr>
                </a:solidFill>
              </a:rPr>
              <a:t>نمی‌شود</a:t>
            </a:r>
            <a:r>
              <a:rPr lang="fa-IR" b="1" dirty="0" smtClean="0">
                <a:solidFill>
                  <a:schemeClr val="tx2">
                    <a:lumMod val="50000"/>
                  </a:schemeClr>
                </a:solidFill>
              </a:rPr>
              <a:t>.</a:t>
            </a: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pPr algn="ctr"/>
            <a:fld id="{294A09A9-5501-47C1-A89A-A340965A2BE2}" type="slidenum">
              <a:rPr lang="en-US" smtClean="0">
                <a:solidFill>
                  <a:schemeClr val="bg2">
                    <a:lumMod val="50000"/>
                  </a:schemeClr>
                </a:solidFill>
              </a:rPr>
              <a:pPr algn="ctr"/>
              <a:t>47</a:t>
            </a:fld>
            <a:endParaRPr lang="en-US" dirty="0">
              <a:solidFill>
                <a:schemeClr val="bg2">
                  <a:lumMod val="50000"/>
                </a:scheme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1571"/>
          <a:stretch/>
        </p:blipFill>
        <p:spPr>
          <a:xfrm>
            <a:off x="380998" y="2614612"/>
            <a:ext cx="4223657" cy="2701697"/>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122175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6529334D-9113-86C1-F36B-D1E1CE6CA9A2}"/>
              </a:ext>
            </a:extLst>
          </p:cNvPr>
          <p:cNvSpPr>
            <a:spLocks noGrp="1"/>
          </p:cNvSpPr>
          <p:nvPr>
            <p:ph type="sldNum" sz="quarter" idx="12"/>
          </p:nvPr>
        </p:nvSpPr>
        <p:spPr/>
        <p:txBody>
          <a:bodyPr/>
          <a:lstStyle/>
          <a:p>
            <a:fld id="{4FAB73BC-B049-4115-A692-8D63A059BFB8}" type="slidenum">
              <a:rPr lang="en-US" smtClean="0">
                <a:solidFill>
                  <a:srgbClr val="5DC8F8">
                    <a:lumMod val="50000"/>
                  </a:srgbClr>
                </a:solidFill>
              </a:rPr>
              <a:pPr/>
              <a:t>48</a:t>
            </a:fld>
            <a:endParaRPr lang="en-US" dirty="0">
              <a:solidFill>
                <a:srgbClr val="5DC8F8">
                  <a:lumMod val="50000"/>
                </a:srgbClr>
              </a:solidFill>
            </a:endParaRPr>
          </a:p>
        </p:txBody>
      </p:sp>
      <p:sp>
        <p:nvSpPr>
          <p:cNvPr id="6" name="Subtitle 5"/>
          <p:cNvSpPr>
            <a:spLocks noGrp="1"/>
          </p:cNvSpPr>
          <p:nvPr>
            <p:ph type="subTitle" idx="1"/>
          </p:nvPr>
        </p:nvSpPr>
        <p:spPr>
          <a:xfrm>
            <a:off x="10668000" y="1253048"/>
            <a:ext cx="1186543" cy="1309255"/>
          </a:xfrm>
        </p:spPr>
        <p:txBody>
          <a:bodyPr>
            <a:normAutofit/>
          </a:bodyPr>
          <a:lstStyle/>
          <a:p>
            <a:r>
              <a:rPr lang="fa-IR" sz="6000" dirty="0">
                <a:cs typeface="B Titr" panose="00000700000000000000" pitchFamily="2" charset="-78"/>
              </a:rPr>
              <a:t>3</a:t>
            </a:r>
            <a:endParaRPr lang="en-US" sz="6000" dirty="0">
              <a:cs typeface="B Titr" panose="00000700000000000000" pitchFamily="2" charset="-78"/>
            </a:endParaRPr>
          </a:p>
        </p:txBody>
      </p:sp>
      <p:pic>
        <p:nvPicPr>
          <p:cNvPr id="9" name="Picture 8">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0449" y="5016716"/>
            <a:ext cx="1414772" cy="1456215"/>
          </a:xfrm>
          <a:prstGeom prst="ellipse">
            <a:avLst/>
          </a:prstGeom>
          <a:ln w="63500" cap="rnd">
            <a:solidFill>
              <a:schemeClr val="bg2">
                <a:lumMod val="40000"/>
                <a:lumOff val="60000"/>
              </a:schemeClr>
            </a:solidFill>
          </a:ln>
          <a:effectLst>
            <a:outerShdw blurRad="381000" dist="292100" dir="5400000" sx="-80000" sy="-18000" rotWithShape="0">
              <a:srgbClr val="000000">
                <a:alpha val="22000"/>
              </a:srgbClr>
            </a:outerShdw>
          </a:effectLst>
        </p:spPr>
      </p:pic>
      <p:sp>
        <p:nvSpPr>
          <p:cNvPr id="15" name="Title 1">
            <a:extLst>
              <a:ext uri="{FF2B5EF4-FFF2-40B4-BE49-F238E27FC236}">
                <a16:creationId xmlns:a16="http://schemas.microsoft.com/office/drawing/2014/main" id="{27A6F7BB-30A8-4980-AD4A-2FB0B53FA6C9}"/>
              </a:ext>
            </a:extLst>
          </p:cNvPr>
          <p:cNvSpPr>
            <a:spLocks noGrp="1"/>
          </p:cNvSpPr>
          <p:nvPr>
            <p:ph type="ctrTitle"/>
          </p:nvPr>
        </p:nvSpPr>
        <p:spPr>
          <a:xfrm>
            <a:off x="365759" y="2166364"/>
            <a:ext cx="9579519" cy="1739347"/>
          </a:xfrm>
        </p:spPr>
        <p:txBody>
          <a:bodyPr>
            <a:normAutofit/>
          </a:bodyPr>
          <a:lstStyle/>
          <a:p>
            <a:pPr algn="ctr" rtl="1">
              <a:lnSpc>
                <a:spcPct val="115000"/>
              </a:lnSpc>
              <a:spcBef>
                <a:spcPts val="0"/>
              </a:spcBef>
              <a:spcAft>
                <a:spcPts val="0"/>
              </a:spcAft>
            </a:pPr>
            <a:r>
              <a:rPr lang="fa-IR" sz="4000" dirty="0">
                <a:solidFill>
                  <a:schemeClr val="bg2">
                    <a:lumMod val="50000"/>
                  </a:schemeClr>
                </a:solidFill>
                <a:latin typeface="Times New Roman" panose="02020603050405020304" pitchFamily="18" charset="0"/>
                <a:ea typeface="Times New Roman" panose="02020603050405020304" pitchFamily="18" charset="0"/>
              </a:rPr>
              <a:t>مراقبت از نظر </a:t>
            </a:r>
            <a:r>
              <a:rPr lang="fa-IR" sz="4000" dirty="0" smtClean="0">
                <a:solidFill>
                  <a:schemeClr val="bg2">
                    <a:lumMod val="50000"/>
                  </a:schemeClr>
                </a:solidFill>
                <a:latin typeface="Times New Roman" panose="02020603050405020304" pitchFamily="18" charset="0"/>
                <a:ea typeface="Times New Roman" panose="02020603050405020304" pitchFamily="18" charset="0"/>
              </a:rPr>
              <a:t>خوردن و آشامیدن</a:t>
            </a:r>
            <a:endParaRPr lang="en-US" sz="4000" dirty="0">
              <a:solidFill>
                <a:schemeClr val="bg2">
                  <a:lumMod val="50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938662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143327" y="820131"/>
            <a:ext cx="10515600" cy="1143581"/>
          </a:xfrm>
        </p:spPr>
        <p:txBody>
          <a:bodyPr/>
          <a:lstStyle/>
          <a:p>
            <a:r>
              <a:rPr lang="fa-IR" dirty="0" smtClean="0">
                <a:solidFill>
                  <a:schemeClr val="tx2"/>
                </a:solidFill>
                <a:latin typeface="Times New Roman" panose="02020603050405020304" pitchFamily="18" charset="0"/>
                <a:ea typeface="Times New Roman" panose="02020603050405020304" pitchFamily="18" charset="0"/>
              </a:rPr>
              <a:t>اهداف</a:t>
            </a:r>
            <a:r>
              <a:rPr lang="en-US" dirty="0">
                <a:solidFill>
                  <a:schemeClr val="tx2"/>
                </a:solidFill>
                <a:latin typeface="Times New Roman" panose="02020603050405020304" pitchFamily="18" charset="0"/>
                <a:ea typeface="Times New Roman" panose="02020603050405020304" pitchFamily="18" charset="0"/>
              </a:rPr>
              <a:t/>
            </a:r>
            <a:br>
              <a:rPr lang="en-US" dirty="0">
                <a:solidFill>
                  <a:schemeClr val="tx2"/>
                </a:solidFill>
                <a:latin typeface="Times New Roman" panose="02020603050405020304" pitchFamily="18" charset="0"/>
                <a:ea typeface="Times New Roman" panose="02020603050405020304" pitchFamily="18" charset="0"/>
              </a:rPr>
            </a:br>
            <a:endParaRPr lang="en-US" dirty="0">
              <a:solidFill>
                <a:schemeClr val="tx2"/>
              </a:solidFill>
            </a:endParaRPr>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143326" y="2358887"/>
            <a:ext cx="10992759" cy="4499114"/>
          </a:xfrm>
        </p:spPr>
        <p:txBody>
          <a:bodyPr>
            <a:noAutofit/>
          </a:bodyPr>
          <a:lstStyle/>
          <a:p>
            <a:pPr algn="justLow" rtl="1">
              <a:lnSpc>
                <a:spcPct val="115000"/>
              </a:lnSpc>
              <a:spcBef>
                <a:spcPts val="0"/>
              </a:spcBef>
              <a:spcAft>
                <a:spcPts val="0"/>
              </a:spcAft>
            </a:pP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لازم </a:t>
            </a:r>
            <a:r>
              <a:rPr lang="fa-IR" sz="28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است در پایان دوره </a:t>
            </a: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آموزشی بتوانید:</a:t>
            </a:r>
          </a:p>
          <a:p>
            <a:pPr algn="r" rtl="1">
              <a:lnSpc>
                <a:spcPct val="115000"/>
              </a:lnSpc>
              <a:spcBef>
                <a:spcPts val="0"/>
              </a:spcBef>
              <a:spcAft>
                <a:spcPts val="0"/>
              </a:spcAft>
            </a:pP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 </a:t>
            </a:r>
            <a:endParaRPr lang="en-US" sz="2800" dirty="0">
              <a:solidFill>
                <a:schemeClr val="tx1"/>
              </a:solidFill>
              <a:latin typeface="Times New Roman" panose="02020603050405020304" pitchFamily="18" charset="0"/>
              <a:ea typeface="Times New Roman" panose="02020603050405020304" pitchFamily="18" charset="0"/>
            </a:endParaRPr>
          </a:p>
          <a:p>
            <a:pPr marL="457200" marR="0" lvl="0" indent="-457200" algn="r" rtl="1">
              <a:lnSpc>
                <a:spcPct val="115000"/>
              </a:lnSpc>
              <a:spcBef>
                <a:spcPts val="0"/>
              </a:spcBef>
              <a:spcAft>
                <a:spcPts val="0"/>
              </a:spcAft>
              <a:buClr>
                <a:schemeClr val="tx2">
                  <a:lumMod val="50000"/>
                </a:schemeClr>
              </a:buClr>
              <a:buFont typeface="Wingdings 2" panose="05020102010507070707" pitchFamily="18" charset="2"/>
              <a:buChar char="a"/>
            </a:pPr>
            <a:r>
              <a:rPr lang="fa-IR" sz="28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زمان </a:t>
            </a: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مصرف مناسب مواد غذایی و آداب خوردن </a:t>
            </a:r>
            <a:r>
              <a:rPr lang="fa-IR" sz="28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را </a:t>
            </a: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بیان کنید</a:t>
            </a:r>
            <a:endParaRPr lang="fa-IR" sz="28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endParaRPr>
          </a:p>
          <a:p>
            <a:pPr marL="457200" indent="-457200" algn="r" rtl="1">
              <a:lnSpc>
                <a:spcPct val="115000"/>
              </a:lnSpc>
              <a:spcBef>
                <a:spcPts val="0"/>
              </a:spcBef>
              <a:spcAft>
                <a:spcPts val="0"/>
              </a:spcAft>
              <a:buClr>
                <a:schemeClr val="tx2">
                  <a:lumMod val="50000"/>
                </a:schemeClr>
              </a:buClr>
              <a:buFont typeface="Wingdings 2" panose="05020102010507070707" pitchFamily="18" charset="2"/>
              <a:buChar char="a"/>
            </a:pP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اهمیت </a:t>
            </a:r>
            <a:r>
              <a:rPr lang="fa-IR" sz="28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عدم مصرف نوشیدنی‌ها در زمان‌های نامناسب را </a:t>
            </a: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بدانید</a:t>
            </a:r>
            <a:endParaRPr lang="fa-IR" sz="28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endParaRPr>
          </a:p>
          <a:p>
            <a:pPr marL="457200" marR="0" lvl="0" indent="-457200" algn="r" rtl="1">
              <a:lnSpc>
                <a:spcPct val="115000"/>
              </a:lnSpc>
              <a:spcBef>
                <a:spcPts val="0"/>
              </a:spcBef>
              <a:spcAft>
                <a:spcPts val="0"/>
              </a:spcAft>
              <a:buClr>
                <a:schemeClr val="tx2">
                  <a:lumMod val="50000"/>
                </a:schemeClr>
              </a:buClr>
              <a:buFont typeface="Wingdings 2" panose="05020102010507070707" pitchFamily="18" charset="2"/>
              <a:buChar char="a"/>
            </a:pPr>
            <a:endParaRPr lang="fa-IR" sz="28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fld id="{294A09A9-5501-47C1-A89A-A340965A2BE2}" type="slidenum">
              <a:rPr lang="en-US" smtClean="0">
                <a:solidFill>
                  <a:srgbClr val="F2F2F2">
                    <a:lumMod val="50000"/>
                  </a:srgbClr>
                </a:solidFill>
              </a:rPr>
              <a:pPr/>
              <a:t>49</a:t>
            </a:fld>
            <a:endParaRPr lang="en-US" dirty="0">
              <a:solidFill>
                <a:srgbClr val="F2F2F2">
                  <a:lumMod val="50000"/>
                </a:srgb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6" name="Picture 5"/>
          <p:cNvPicPr>
            <a:picLocks noChangeAspect="1"/>
          </p:cNvPicPr>
          <p:nvPr/>
        </p:nvPicPr>
        <p:blipFill>
          <a:blip r:embed="rId3"/>
          <a:stretch>
            <a:fillRect/>
          </a:stretch>
        </p:blipFill>
        <p:spPr>
          <a:xfrm>
            <a:off x="413656" y="3598033"/>
            <a:ext cx="3360964" cy="2797324"/>
          </a:xfrm>
          <a:prstGeom prst="round2DiagRect">
            <a:avLst>
              <a:gd name="adj1" fmla="val 16667"/>
              <a:gd name="adj2" fmla="val 0"/>
            </a:avLst>
          </a:prstGeom>
          <a:ln w="88900" cap="sq">
            <a:solidFill>
              <a:schemeClr val="accent2">
                <a:lumMod val="60000"/>
                <a:lumOff val="40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63418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ln>
            <a:noFill/>
          </a:ln>
        </p:spPr>
        <p:txBody>
          <a:bodyPr/>
          <a:lstStyle/>
          <a:p>
            <a:pPr algn="ctr" rtl="1"/>
            <a:r>
              <a:rPr lang="fa-IR" dirty="0"/>
              <a:t>تعریف طب سنتی</a:t>
            </a:r>
            <a:br>
              <a:rPr lang="fa-IR" dirty="0"/>
            </a:br>
            <a:r>
              <a:rPr lang="fa-IR" dirty="0"/>
              <a:t> از دیدگاه سازمان جهانی بهداشت</a:t>
            </a:r>
            <a:endParaRPr lang="en-US"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idx="1"/>
          </p:nvPr>
        </p:nvSpPr>
        <p:spPr>
          <a:xfrm>
            <a:off x="0" y="1947133"/>
            <a:ext cx="11274014" cy="3836889"/>
          </a:xfrm>
        </p:spPr>
        <p:txBody>
          <a:bodyPr vert="horz" lIns="91440" tIns="45720" rIns="91440" bIns="45720" rtlCol="0" anchor="t">
            <a:normAutofit/>
          </a:bodyPr>
          <a:lstStyle/>
          <a:p>
            <a:pPr algn="r" rtl="1">
              <a:lnSpc>
                <a:spcPct val="150000"/>
              </a:lnSpc>
            </a:pPr>
            <a:r>
              <a:rPr lang="en-US" sz="3200" dirty="0" smtClean="0">
                <a:solidFill>
                  <a:schemeClr val="bg1"/>
                </a:solidFill>
                <a:cs typeface="B Nazanin" panose="00000400000000000000" pitchFamily="2" charset="-78"/>
              </a:rPr>
              <a:t> </a:t>
            </a:r>
            <a:r>
              <a:rPr lang="fa-IR" sz="2800" dirty="0">
                <a:solidFill>
                  <a:schemeClr val="bg1"/>
                </a:solidFill>
              </a:rPr>
              <a:t>مجموعه تمامی علوم و تجربیات نظری و عملی که به اشکال مختلف دارویی، برای حفظ سلامتی و همچنین پیشگیری، تشخیص و درمان بیماری‌ها بکار می‌روند </a:t>
            </a:r>
          </a:p>
          <a:p>
            <a:pPr algn="r" rtl="1">
              <a:lnSpc>
                <a:spcPct val="150000"/>
              </a:lnSpc>
            </a:pPr>
            <a:r>
              <a:rPr lang="fa-IR" sz="2800" dirty="0" smtClean="0">
                <a:solidFill>
                  <a:schemeClr val="bg1"/>
                </a:solidFill>
              </a:rPr>
              <a:t>گفتاری </a:t>
            </a:r>
            <a:r>
              <a:rPr lang="fa-IR" sz="2800" dirty="0">
                <a:solidFill>
                  <a:schemeClr val="bg1"/>
                </a:solidFill>
              </a:rPr>
              <a:t>یا نوشتاری از نسلی به نسل دیگر در یک منطقه جغرافیایی انتقال می‌یابند </a:t>
            </a:r>
          </a:p>
          <a:p>
            <a:pPr algn="r" rtl="1">
              <a:lnSpc>
                <a:spcPct val="150000"/>
              </a:lnSpc>
            </a:pPr>
            <a:r>
              <a:rPr lang="fa-IR" sz="2800" dirty="0" smtClean="0">
                <a:solidFill>
                  <a:schemeClr val="bg1"/>
                </a:solidFill>
              </a:rPr>
              <a:t> قابلیت </a:t>
            </a:r>
            <a:r>
              <a:rPr lang="fa-IR" sz="2800" dirty="0">
                <a:solidFill>
                  <a:schemeClr val="bg1"/>
                </a:solidFill>
              </a:rPr>
              <a:t>روزآمدشدن با حفظ چهارچوب‌های اساسی را دارند</a:t>
            </a:r>
            <a:endParaRPr lang="en-US" sz="2800" dirty="0">
              <a:solidFill>
                <a:schemeClr val="bg1"/>
              </a:solidFill>
            </a:endParaRPr>
          </a:p>
          <a:p>
            <a:pPr algn="r" rtl="1"/>
            <a:endParaRPr lang="fa-IR" sz="3200" dirty="0">
              <a:solidFill>
                <a:schemeClr val="bg1"/>
              </a:solidFill>
              <a:cs typeface="B Nazanin" panose="00000400000000000000" pitchFamily="2" charset="-78"/>
            </a:endParaRPr>
          </a:p>
          <a:p>
            <a:pPr algn="r" rtl="1"/>
            <a:endParaRPr lang="fa-IR" sz="3200" dirty="0">
              <a:solidFill>
                <a:schemeClr val="bg1"/>
              </a:solidFill>
              <a:cs typeface="B Nazanin" panose="00000400000000000000" pitchFamily="2" charset="-78"/>
            </a:endParaRPr>
          </a:p>
          <a:p>
            <a:pPr algn="r" rtl="1"/>
            <a:endParaRPr lang="fa-IR" sz="3200" dirty="0">
              <a:solidFill>
                <a:schemeClr val="bg1"/>
              </a:solidFill>
              <a:cs typeface="B Nazanin" panose="00000400000000000000" pitchFamily="2" charset="-78"/>
            </a:endParaRPr>
          </a:p>
          <a:p>
            <a:pPr algn="r" rtl="1"/>
            <a:endParaRPr lang="en-US" sz="3200" dirty="0">
              <a:solidFill>
                <a:schemeClr val="bg1"/>
              </a:solidFill>
              <a:cs typeface="B Nazanin" panose="00000400000000000000" pitchFamily="2" charset="-78"/>
            </a:endParaRPr>
          </a:p>
        </p:txBody>
      </p:sp>
      <p:sp>
        <p:nvSpPr>
          <p:cNvPr id="7" name="Slide Number Placeholder 6">
            <a:extLst>
              <a:ext uri="{FF2B5EF4-FFF2-40B4-BE49-F238E27FC236}">
                <a16:creationId xmlns:a16="http://schemas.microsoft.com/office/drawing/2014/main" id="{18B2EC61-FFAF-1A7D-EF2C-F7F66D44F814}"/>
              </a:ext>
            </a:extLst>
          </p:cNvPr>
          <p:cNvSpPr>
            <a:spLocks noGrp="1"/>
          </p:cNvSpPr>
          <p:nvPr>
            <p:ph type="sldNum" sz="quarter" idx="12"/>
          </p:nvPr>
        </p:nvSpPr>
        <p:spPr/>
        <p:txBody>
          <a:bodyPr/>
          <a:lstStyle/>
          <a:p>
            <a:pPr algn="ctr"/>
            <a:fld id="{294A09A9-5501-47C1-A89A-A340965A2BE2}" type="slidenum">
              <a:rPr lang="en-US" smtClean="0">
                <a:solidFill>
                  <a:schemeClr val="bg2">
                    <a:lumMod val="50000"/>
                  </a:schemeClr>
                </a:solidFill>
              </a:rPr>
              <a:pPr algn="ctr"/>
              <a:t>5</a:t>
            </a:fld>
            <a:endParaRPr lang="en-US" dirty="0">
              <a:solidFill>
                <a:schemeClr val="bg2">
                  <a:lumMod val="50000"/>
                </a:schemeClr>
              </a:solidFill>
            </a:endParaRPr>
          </a:p>
        </p:txBody>
      </p:sp>
      <p:sp>
        <p:nvSpPr>
          <p:cNvPr id="4" name="Date Placeholder 3"/>
          <p:cNvSpPr>
            <a:spLocks noGrp="1"/>
          </p:cNvSpPr>
          <p:nvPr>
            <p:ph type="dt" sz="half" idx="10"/>
          </p:nvPr>
        </p:nvSpPr>
        <p:spPr/>
        <p:txBody>
          <a:bodyPr/>
          <a:lstStyle/>
          <a:p>
            <a:fld id="{3734D283-A7EF-4FF3-8266-76ACA46DCA49}" type="datetime1">
              <a:rPr lang="en-US" smtClean="0"/>
              <a:t>5/4/2023</a:t>
            </a:fld>
            <a:endParaRPr lang="en-US" dirty="0"/>
          </a:p>
        </p:txBody>
      </p:sp>
      <p:pic>
        <p:nvPicPr>
          <p:cNvPr id="8" name="Picture 7">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75055" y="94448"/>
            <a:ext cx="1008668" cy="1038215"/>
          </a:xfrm>
          <a:prstGeom prst="ellipse">
            <a:avLst/>
          </a:prstGeom>
          <a:ln w="38100" cap="rnd">
            <a:solidFill>
              <a:srgbClr val="C1EFFF"/>
            </a:solid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13256085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40145" y="594220"/>
            <a:ext cx="10515600" cy="1143581"/>
          </a:xfrm>
        </p:spPr>
        <p:txBody>
          <a:bodyPr/>
          <a:lstStyle/>
          <a:p>
            <a:pPr rtl="1">
              <a:lnSpc>
                <a:spcPct val="100000"/>
              </a:lnSpc>
              <a:buClr>
                <a:schemeClr val="tx2">
                  <a:lumMod val="50000"/>
                </a:schemeClr>
              </a:buClr>
            </a:pPr>
            <a:r>
              <a:rPr lang="fa-IR" dirty="0" smtClean="0">
                <a:solidFill>
                  <a:schemeClr val="tx2">
                    <a:lumMod val="50000"/>
                  </a:schemeClr>
                </a:solidFill>
              </a:rPr>
              <a:t>اهمیت خوردن و آشامیدن</a:t>
            </a:r>
            <a:endParaRPr lang="ar-SA" dirty="0">
              <a:solidFill>
                <a:schemeClr val="tx2">
                  <a:lumMod val="50000"/>
                </a:schemeClr>
              </a:solidFill>
            </a:endParaRPr>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76200" y="2260914"/>
            <a:ext cx="11713029" cy="4499114"/>
          </a:xfrm>
        </p:spPr>
        <p:txBody>
          <a:bodyPr>
            <a:noAutofit/>
          </a:bodyPr>
          <a:lstStyle/>
          <a:p>
            <a:pPr marL="342900" indent="-342900" algn="r" rtl="1">
              <a:lnSpc>
                <a:spcPct val="150000"/>
              </a:lnSpc>
              <a:buClr>
                <a:schemeClr val="tx2">
                  <a:lumMod val="50000"/>
                </a:schemeClr>
              </a:buClr>
              <a:buFont typeface="Arial" panose="020B0604020202020204" pitchFamily="34" charset="0"/>
              <a:buChar char="•"/>
            </a:pPr>
            <a:r>
              <a:rPr lang="fa-IR" b="1" dirty="0" smtClean="0">
                <a:solidFill>
                  <a:schemeClr val="tx2">
                    <a:lumMod val="50000"/>
                  </a:schemeClr>
                </a:solidFill>
              </a:rPr>
              <a:t>بعضی</a:t>
            </a:r>
            <a:r>
              <a:rPr lang="ar-SA" b="1" dirty="0" smtClean="0">
                <a:solidFill>
                  <a:schemeClr val="tx2">
                    <a:lumMod val="50000"/>
                  </a:schemeClr>
                </a:solidFill>
              </a:rPr>
              <a:t> </a:t>
            </a:r>
            <a:r>
              <a:rPr lang="ar-SA" b="1" dirty="0">
                <a:solidFill>
                  <a:schemeClr val="tx2">
                    <a:lumMod val="50000"/>
                  </a:schemeClr>
                </a:solidFill>
              </a:rPr>
              <a:t>از </a:t>
            </a:r>
            <a:r>
              <a:rPr lang="fa-IR" b="1" dirty="0" smtClean="0">
                <a:solidFill>
                  <a:schemeClr val="tx2">
                    <a:lumMod val="50000"/>
                  </a:schemeClr>
                </a:solidFill>
              </a:rPr>
              <a:t>عوامل</a:t>
            </a:r>
            <a:r>
              <a:rPr lang="ar-SA" b="1" dirty="0" smtClean="0">
                <a:solidFill>
                  <a:schemeClr val="tx2">
                    <a:lumMod val="50000"/>
                  </a:schemeClr>
                </a:solidFill>
              </a:rPr>
              <a:t> </a:t>
            </a:r>
            <a:r>
              <a:rPr lang="ar-SA" b="1" dirty="0">
                <a:solidFill>
                  <a:schemeClr val="tx2">
                    <a:lumMod val="50000"/>
                  </a:schemeClr>
                </a:solidFill>
              </a:rPr>
              <a:t>ضروری برای زندگی، مانند </a:t>
            </a:r>
            <a:r>
              <a:rPr lang="fa-IR" b="1" dirty="0" smtClean="0">
                <a:solidFill>
                  <a:schemeClr val="tx2">
                    <a:lumMod val="50000"/>
                  </a:schemeClr>
                </a:solidFill>
              </a:rPr>
              <a:t>هوا</a:t>
            </a:r>
            <a:r>
              <a:rPr lang="ar-SA" b="1" dirty="0" smtClean="0">
                <a:solidFill>
                  <a:schemeClr val="tx2">
                    <a:lumMod val="50000"/>
                  </a:schemeClr>
                </a:solidFill>
              </a:rPr>
              <a:t> </a:t>
            </a:r>
            <a:r>
              <a:rPr lang="ar-SA" b="1" dirty="0">
                <a:solidFill>
                  <a:schemeClr val="tx2">
                    <a:lumMod val="50000"/>
                  </a:schemeClr>
                </a:solidFill>
              </a:rPr>
              <a:t>خارج از اراده و خواست ما </a:t>
            </a:r>
            <a:r>
              <a:rPr lang="ar-SA" b="1" dirty="0" smtClean="0">
                <a:solidFill>
                  <a:schemeClr val="tx2">
                    <a:lumMod val="50000"/>
                  </a:schemeClr>
                </a:solidFill>
              </a:rPr>
              <a:t>هستند</a:t>
            </a:r>
            <a:r>
              <a:rPr lang="fa-IR" b="1" dirty="0" smtClean="0">
                <a:solidFill>
                  <a:schemeClr val="tx2">
                    <a:lumMod val="50000"/>
                  </a:schemeClr>
                </a:solidFill>
              </a:rPr>
              <a:t>. </a:t>
            </a:r>
            <a:r>
              <a:rPr lang="ar-SA" b="1" dirty="0" smtClean="0">
                <a:solidFill>
                  <a:schemeClr val="tx2">
                    <a:lumMod val="50000"/>
                  </a:schemeClr>
                </a:solidFill>
              </a:rPr>
              <a:t>ولی </a:t>
            </a:r>
            <a:r>
              <a:rPr lang="ar-SA" b="1" dirty="0">
                <a:solidFill>
                  <a:schemeClr val="accent3">
                    <a:lumMod val="50000"/>
                  </a:schemeClr>
                </a:solidFill>
              </a:rPr>
              <a:t>مصرف غذا کاملا قابل برنامه‌ریزی </a:t>
            </a:r>
            <a:r>
              <a:rPr lang="ar-SA" b="1" dirty="0">
                <a:solidFill>
                  <a:schemeClr val="tx2">
                    <a:lumMod val="50000"/>
                  </a:schemeClr>
                </a:solidFill>
              </a:rPr>
              <a:t>است</a:t>
            </a:r>
            <a:r>
              <a:rPr lang="ar-SA" b="1" dirty="0" smtClean="0">
                <a:solidFill>
                  <a:schemeClr val="tx2">
                    <a:lumMod val="50000"/>
                  </a:schemeClr>
                </a:solidFill>
              </a:rPr>
              <a:t>.</a:t>
            </a:r>
            <a:endParaRPr lang="fa-IR" b="1" dirty="0" smtClean="0">
              <a:solidFill>
                <a:schemeClr val="tx2">
                  <a:lumMod val="50000"/>
                </a:schemeClr>
              </a:solidFill>
            </a:endParaRPr>
          </a:p>
          <a:p>
            <a:pPr marL="342900" indent="-342900" algn="r" rtl="1">
              <a:lnSpc>
                <a:spcPct val="150000"/>
              </a:lnSpc>
              <a:buClr>
                <a:schemeClr val="tx2">
                  <a:lumMod val="50000"/>
                </a:schemeClr>
              </a:buClr>
              <a:buFont typeface="Arial" panose="020B0604020202020204" pitchFamily="34" charset="0"/>
              <a:buChar char="•"/>
            </a:pPr>
            <a:r>
              <a:rPr lang="fa-IR" b="1" dirty="0" smtClean="0">
                <a:solidFill>
                  <a:schemeClr val="accent3">
                    <a:lumMod val="50000"/>
                  </a:schemeClr>
                </a:solidFill>
              </a:rPr>
              <a:t>نوع، مقدار و نحوه مصرف </a:t>
            </a:r>
            <a:r>
              <a:rPr lang="fa-IR" b="1" dirty="0">
                <a:solidFill>
                  <a:schemeClr val="tx2">
                    <a:lumMod val="50000"/>
                  </a:schemeClr>
                </a:solidFill>
              </a:rPr>
              <a:t>خوراکی‌ها و آشامیدنی‌ها می‌تواند به راحتی تحت کنترل قرار </a:t>
            </a:r>
            <a:r>
              <a:rPr lang="fa-IR" b="1" dirty="0" smtClean="0">
                <a:solidFill>
                  <a:schemeClr val="tx2">
                    <a:lumMod val="50000"/>
                  </a:schemeClr>
                </a:solidFill>
              </a:rPr>
              <a:t>گیرد.</a:t>
            </a:r>
          </a:p>
          <a:p>
            <a:pPr marL="342900" indent="-342900" algn="r" rtl="1">
              <a:lnSpc>
                <a:spcPct val="150000"/>
              </a:lnSpc>
              <a:buClr>
                <a:schemeClr val="tx2">
                  <a:lumMod val="50000"/>
                </a:schemeClr>
              </a:buClr>
              <a:buFont typeface="Arial" panose="020B0604020202020204" pitchFamily="34" charset="0"/>
              <a:buChar char="•"/>
            </a:pPr>
            <a:r>
              <a:rPr lang="fa-IR" b="1" dirty="0">
                <a:solidFill>
                  <a:schemeClr val="tx2">
                    <a:lumMod val="50000"/>
                  </a:schemeClr>
                </a:solidFill>
              </a:rPr>
              <a:t>نوع و مقدار غذایی که </a:t>
            </a:r>
            <a:r>
              <a:rPr lang="fa-IR" b="1" dirty="0" smtClean="0">
                <a:solidFill>
                  <a:schemeClr val="tx2">
                    <a:lumMod val="50000"/>
                  </a:schemeClr>
                </a:solidFill>
              </a:rPr>
              <a:t>مصرف می‌کنید </a:t>
            </a:r>
            <a:r>
              <a:rPr lang="fa-IR" b="1" dirty="0">
                <a:solidFill>
                  <a:schemeClr val="tx2">
                    <a:lumMod val="50000"/>
                  </a:schemeClr>
                </a:solidFill>
              </a:rPr>
              <a:t>بر </a:t>
            </a:r>
            <a:r>
              <a:rPr lang="fa-IR" b="1" dirty="0">
                <a:solidFill>
                  <a:schemeClr val="accent3">
                    <a:lumMod val="50000"/>
                  </a:schemeClr>
                </a:solidFill>
              </a:rPr>
              <a:t>خصوصیات جسمی و روحی </a:t>
            </a:r>
            <a:r>
              <a:rPr lang="fa-IR" b="1" dirty="0" smtClean="0">
                <a:solidFill>
                  <a:schemeClr val="tx2">
                    <a:lumMod val="50000"/>
                  </a:schemeClr>
                </a:solidFill>
              </a:rPr>
              <a:t>تاثیر </a:t>
            </a:r>
            <a:r>
              <a:rPr lang="fa-IR" b="1" dirty="0">
                <a:solidFill>
                  <a:schemeClr val="tx2">
                    <a:lumMod val="50000"/>
                  </a:schemeClr>
                </a:solidFill>
              </a:rPr>
              <a:t>گذار است.</a:t>
            </a:r>
          </a:p>
          <a:p>
            <a:pPr marL="342900" indent="-342900" algn="r" rtl="1">
              <a:lnSpc>
                <a:spcPct val="150000"/>
              </a:lnSpc>
              <a:buClr>
                <a:schemeClr val="tx2">
                  <a:lumMod val="50000"/>
                </a:schemeClr>
              </a:buClr>
              <a:buFont typeface="Arial" panose="020B0604020202020204" pitchFamily="34" charset="0"/>
              <a:buChar char="•"/>
            </a:pPr>
            <a:r>
              <a:rPr lang="fa-IR" b="1" dirty="0">
                <a:solidFill>
                  <a:schemeClr val="tx2">
                    <a:lumMod val="50000"/>
                  </a:schemeClr>
                </a:solidFill>
              </a:rPr>
              <a:t>بسیاری از بیماری‌ها </a:t>
            </a:r>
            <a:r>
              <a:rPr lang="fa-IR" b="1" dirty="0" smtClean="0">
                <a:solidFill>
                  <a:schemeClr val="tx2">
                    <a:lumMod val="50000"/>
                  </a:schemeClr>
                </a:solidFill>
              </a:rPr>
              <a:t>ناشی از </a:t>
            </a:r>
            <a:r>
              <a:rPr lang="fa-IR" b="1" dirty="0" smtClean="0">
                <a:solidFill>
                  <a:srgbClr val="FF0000"/>
                </a:solidFill>
              </a:rPr>
              <a:t>بی‌توجهی </a:t>
            </a:r>
            <a:r>
              <a:rPr lang="fa-IR" b="1" dirty="0">
                <a:solidFill>
                  <a:srgbClr val="FF0000"/>
                </a:solidFill>
              </a:rPr>
              <a:t>مردم به تغذیه صحیح و روش زندگی </a:t>
            </a:r>
            <a:r>
              <a:rPr lang="fa-IR" b="1" dirty="0" smtClean="0">
                <a:solidFill>
                  <a:schemeClr val="tx2">
                    <a:lumMod val="50000"/>
                  </a:schemeClr>
                </a:solidFill>
              </a:rPr>
              <a:t>است.</a:t>
            </a:r>
            <a:endParaRPr lang="fa-IR" b="1" dirty="0">
              <a:solidFill>
                <a:schemeClr val="tx2">
                  <a:lumMod val="50000"/>
                </a:schemeClr>
              </a:solidFill>
            </a:endParaRPr>
          </a:p>
          <a:p>
            <a:pPr marL="342900" indent="-342900" algn="r" rtl="1">
              <a:lnSpc>
                <a:spcPct val="150000"/>
              </a:lnSpc>
              <a:buClr>
                <a:schemeClr val="tx2">
                  <a:lumMod val="50000"/>
                </a:schemeClr>
              </a:buClr>
              <a:buFont typeface="Arial" panose="020B0604020202020204" pitchFamily="34" charset="0"/>
              <a:buChar char="•"/>
            </a:pPr>
            <a:r>
              <a:rPr lang="fa-IR" b="1" dirty="0" smtClean="0">
                <a:solidFill>
                  <a:schemeClr val="tx2">
                    <a:lumMod val="50000"/>
                  </a:schemeClr>
                </a:solidFill>
              </a:rPr>
              <a:t>می‌توان با </a:t>
            </a:r>
            <a:r>
              <a:rPr lang="fa-IR" b="1" dirty="0">
                <a:solidFill>
                  <a:schemeClr val="accent3">
                    <a:lumMod val="50000"/>
                  </a:schemeClr>
                </a:solidFill>
              </a:rPr>
              <a:t>اصلاح تغذیه </a:t>
            </a:r>
            <a:r>
              <a:rPr lang="fa-IR" b="1" dirty="0">
                <a:solidFill>
                  <a:schemeClr val="tx2">
                    <a:lumMod val="50000"/>
                  </a:schemeClr>
                </a:solidFill>
              </a:rPr>
              <a:t>میزان سلامتی خود را کنترل </a:t>
            </a:r>
            <a:r>
              <a:rPr lang="fa-IR" b="1" dirty="0" smtClean="0">
                <a:solidFill>
                  <a:schemeClr val="tx2">
                    <a:lumMod val="50000"/>
                  </a:schemeClr>
                </a:solidFill>
              </a:rPr>
              <a:t>كرد.</a:t>
            </a: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pPr algn="ctr"/>
            <a:fld id="{294A09A9-5501-47C1-A89A-A340965A2BE2}" type="slidenum">
              <a:rPr lang="en-US" smtClean="0">
                <a:solidFill>
                  <a:schemeClr val="bg2">
                    <a:lumMod val="50000"/>
                  </a:schemeClr>
                </a:solidFill>
              </a:rPr>
              <a:pPr algn="ctr"/>
              <a:t>50</a:t>
            </a:fld>
            <a:endParaRPr lang="en-US" dirty="0">
              <a:solidFill>
                <a:schemeClr val="bg2">
                  <a:lumMod val="50000"/>
                </a:scheme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7" name="Picture 6"/>
          <p:cNvPicPr>
            <a:picLocks noChangeAspect="1"/>
          </p:cNvPicPr>
          <p:nvPr/>
        </p:nvPicPr>
        <p:blipFill>
          <a:blip r:embed="rId3"/>
          <a:stretch>
            <a:fillRect/>
          </a:stretch>
        </p:blipFill>
        <p:spPr>
          <a:xfrm>
            <a:off x="3145971" y="4869808"/>
            <a:ext cx="2623454" cy="1708927"/>
          </a:xfrm>
          <a:prstGeom prst="round2DiagRect">
            <a:avLst>
              <a:gd name="adj1" fmla="val 16667"/>
              <a:gd name="adj2" fmla="val 0"/>
            </a:avLst>
          </a:prstGeom>
          <a:ln w="88900" cap="sq">
            <a:solidFill>
              <a:schemeClr val="accent2">
                <a:lumMod val="60000"/>
                <a:lumOff val="40000"/>
              </a:schemeClr>
            </a:solidFill>
            <a:miter lim="800000"/>
          </a:ln>
          <a:effectLst>
            <a:outerShdw blurRad="254000" algn="tl" rotWithShape="0">
              <a:srgbClr val="000000">
                <a:alpha val="43000"/>
              </a:srgbClr>
            </a:outerShdw>
          </a:effec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7757" r="7143"/>
          <a:stretch/>
        </p:blipFill>
        <p:spPr>
          <a:xfrm>
            <a:off x="489857" y="3043644"/>
            <a:ext cx="2818150" cy="2203270"/>
          </a:xfrm>
          <a:prstGeom prst="round2DiagRect">
            <a:avLst>
              <a:gd name="adj1" fmla="val 16667"/>
              <a:gd name="adj2" fmla="val 0"/>
            </a:avLst>
          </a:prstGeom>
          <a:ln w="88900" cap="sq">
            <a:solidFill>
              <a:schemeClr val="accent2">
                <a:lumMod val="60000"/>
                <a:lumOff val="40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439312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40145" y="594220"/>
            <a:ext cx="10515600" cy="1143581"/>
          </a:xfrm>
        </p:spPr>
        <p:txBody>
          <a:bodyPr/>
          <a:lstStyle/>
          <a:p>
            <a:pPr rtl="1">
              <a:lnSpc>
                <a:spcPct val="100000"/>
              </a:lnSpc>
              <a:buClr>
                <a:schemeClr val="tx2">
                  <a:lumMod val="50000"/>
                </a:schemeClr>
              </a:buClr>
            </a:pPr>
            <a:r>
              <a:rPr lang="fa-IR" sz="4000" dirty="0" smtClean="0">
                <a:solidFill>
                  <a:schemeClr val="tx2">
                    <a:lumMod val="50000"/>
                  </a:schemeClr>
                </a:solidFill>
              </a:rPr>
              <a:t>توصیه‌ها بر </a:t>
            </a:r>
            <a:r>
              <a:rPr lang="fa-IR" sz="4000" dirty="0">
                <a:solidFill>
                  <a:schemeClr val="tx2">
                    <a:lumMod val="50000"/>
                  </a:schemeClr>
                </a:solidFill>
              </a:rPr>
              <a:t>اساس </a:t>
            </a:r>
            <a:r>
              <a:rPr lang="fa-IR" sz="4000" dirty="0" smtClean="0">
                <a:solidFill>
                  <a:schemeClr val="tx2">
                    <a:lumMod val="50000"/>
                  </a:schemeClr>
                </a:solidFill>
              </a:rPr>
              <a:t>نوع هضم </a:t>
            </a:r>
            <a:endParaRPr lang="ar-SA" sz="4000" dirty="0">
              <a:solidFill>
                <a:schemeClr val="tx2">
                  <a:lumMod val="50000"/>
                </a:schemeClr>
              </a:solidFill>
            </a:endParaRPr>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108856" y="2456854"/>
            <a:ext cx="8850087" cy="4401146"/>
          </a:xfrm>
        </p:spPr>
        <p:txBody>
          <a:bodyPr>
            <a:noAutofit/>
          </a:bodyPr>
          <a:lstStyle/>
          <a:p>
            <a:pPr marL="342900" indent="-342900" algn="r" rtl="1">
              <a:lnSpc>
                <a:spcPct val="100000"/>
              </a:lnSpc>
              <a:buClr>
                <a:schemeClr val="tx2">
                  <a:lumMod val="50000"/>
                </a:schemeClr>
              </a:buClr>
              <a:buFont typeface="Arial" panose="020B0604020202020204" pitchFamily="34" charset="0"/>
              <a:buChar char="•"/>
            </a:pPr>
            <a:r>
              <a:rPr lang="fa-IR" sz="2400" b="1" dirty="0">
                <a:solidFill>
                  <a:srgbClr val="C00000"/>
                </a:solidFill>
              </a:rPr>
              <a:t>غذاهای </a:t>
            </a:r>
            <a:r>
              <a:rPr lang="fa-IR" sz="2400" b="1" dirty="0" smtClean="0">
                <a:solidFill>
                  <a:srgbClr val="C00000"/>
                </a:solidFill>
              </a:rPr>
              <a:t>زودهضم</a:t>
            </a:r>
            <a:r>
              <a:rPr lang="fa-IR" sz="2400" dirty="0" smtClean="0">
                <a:solidFill>
                  <a:schemeClr val="tx2">
                    <a:lumMod val="50000"/>
                  </a:schemeClr>
                </a:solidFill>
              </a:rPr>
              <a:t> برای </a:t>
            </a:r>
            <a:r>
              <a:rPr lang="fa-IR" sz="2400" dirty="0">
                <a:solidFill>
                  <a:schemeClr val="tx2">
                    <a:lumMod val="50000"/>
                  </a:schemeClr>
                </a:solidFill>
              </a:rPr>
              <a:t>افرادی توصیه می‌شود که </a:t>
            </a:r>
            <a:r>
              <a:rPr lang="fa-IR" sz="2400" dirty="0">
                <a:solidFill>
                  <a:schemeClr val="accent4">
                    <a:lumMod val="75000"/>
                  </a:schemeClr>
                </a:solidFill>
              </a:rPr>
              <a:t>هضم قوی ندارند </a:t>
            </a:r>
            <a:r>
              <a:rPr lang="fa-IR" sz="2400" dirty="0">
                <a:solidFill>
                  <a:schemeClr val="tx2">
                    <a:lumMod val="50000"/>
                  </a:schemeClr>
                </a:solidFill>
              </a:rPr>
              <a:t>و یا به تازگی از بستر بیماری برخاسته‌اند. </a:t>
            </a:r>
            <a:endParaRPr lang="fa-IR" sz="2400" dirty="0" smtClean="0">
              <a:solidFill>
                <a:schemeClr val="tx2">
                  <a:lumMod val="50000"/>
                </a:schemeClr>
              </a:solidFill>
            </a:endParaRPr>
          </a:p>
          <a:p>
            <a:pPr marL="342900" indent="-342900" algn="r" rtl="1">
              <a:lnSpc>
                <a:spcPct val="100000"/>
              </a:lnSpc>
              <a:buClr>
                <a:schemeClr val="tx2">
                  <a:lumMod val="50000"/>
                </a:schemeClr>
              </a:buClr>
              <a:buFont typeface="Arial" panose="020B0604020202020204" pitchFamily="34" charset="0"/>
              <a:buChar char="•"/>
            </a:pPr>
            <a:r>
              <a:rPr lang="fa-IR" sz="2400" dirty="0" smtClean="0">
                <a:solidFill>
                  <a:schemeClr val="tx2">
                    <a:lumMod val="50000"/>
                  </a:schemeClr>
                </a:solidFill>
              </a:rPr>
              <a:t>غذاهای زود هضم مانند جوجه‌کباب </a:t>
            </a:r>
            <a:r>
              <a:rPr lang="fa-IR" sz="2400" dirty="0">
                <a:solidFill>
                  <a:schemeClr val="tx2">
                    <a:lumMod val="50000"/>
                  </a:schemeClr>
                </a:solidFill>
              </a:rPr>
              <a:t>و شوربای مرغ با نان گندمی که خوب پخته شده </a:t>
            </a:r>
            <a:r>
              <a:rPr lang="fa-IR" sz="2400" dirty="0" smtClean="0">
                <a:solidFill>
                  <a:schemeClr val="tx2">
                    <a:lumMod val="50000"/>
                  </a:schemeClr>
                </a:solidFill>
              </a:rPr>
              <a:t>باشد.</a:t>
            </a:r>
            <a:endParaRPr lang="fa-IR" sz="2400" dirty="0">
              <a:solidFill>
                <a:schemeClr val="tx2">
                  <a:lumMod val="50000"/>
                </a:schemeClr>
              </a:solidFill>
            </a:endParaRPr>
          </a:p>
          <a:p>
            <a:pPr marL="342900" indent="-342900" algn="r" rtl="1">
              <a:lnSpc>
                <a:spcPct val="100000"/>
              </a:lnSpc>
              <a:buClr>
                <a:schemeClr val="tx2">
                  <a:lumMod val="50000"/>
                </a:schemeClr>
              </a:buClr>
              <a:buFont typeface="Arial" panose="020B0604020202020204" pitchFamily="34" charset="0"/>
              <a:buChar char="•"/>
            </a:pPr>
            <a:r>
              <a:rPr lang="fa-IR" sz="2400" b="1" dirty="0">
                <a:solidFill>
                  <a:srgbClr val="C00000"/>
                </a:solidFill>
              </a:rPr>
              <a:t>غذاهای دیرهضم </a:t>
            </a:r>
            <a:r>
              <a:rPr lang="fa-IR" sz="2400" dirty="0">
                <a:solidFill>
                  <a:schemeClr val="tx2">
                    <a:lumMod val="50000"/>
                  </a:schemeClr>
                </a:solidFill>
              </a:rPr>
              <a:t>برای کسانی که </a:t>
            </a:r>
            <a:r>
              <a:rPr lang="fa-IR" sz="2400" dirty="0">
                <a:solidFill>
                  <a:schemeClr val="accent4">
                    <a:lumMod val="75000"/>
                  </a:schemeClr>
                </a:solidFill>
              </a:rPr>
              <a:t>فعالیت‌های بدنی سنگین </a:t>
            </a:r>
            <a:r>
              <a:rPr lang="fa-IR" sz="2400" dirty="0">
                <a:solidFill>
                  <a:schemeClr val="tx2">
                    <a:lumMod val="50000"/>
                  </a:schemeClr>
                </a:solidFill>
              </a:rPr>
              <a:t>انجام می‌دهند، مانند ورزشکاران حرفه‌ای، کشاورزان، کارگران ساختمانی و آهنگران مناسب </a:t>
            </a:r>
            <a:r>
              <a:rPr lang="fa-IR" sz="2400" dirty="0" smtClean="0">
                <a:solidFill>
                  <a:schemeClr val="tx2">
                    <a:lumMod val="50000"/>
                  </a:schemeClr>
                </a:solidFill>
              </a:rPr>
              <a:t>است. </a:t>
            </a:r>
          </a:p>
          <a:p>
            <a:pPr marL="342900" indent="-342900" algn="r" rtl="1">
              <a:lnSpc>
                <a:spcPct val="100000"/>
              </a:lnSpc>
              <a:buClr>
                <a:schemeClr val="tx2">
                  <a:lumMod val="50000"/>
                </a:schemeClr>
              </a:buClr>
              <a:buFont typeface="Arial" panose="020B0604020202020204" pitchFamily="34" charset="0"/>
              <a:buChar char="•"/>
            </a:pPr>
            <a:r>
              <a:rPr lang="fa-IR" sz="2400" dirty="0" smtClean="0">
                <a:solidFill>
                  <a:schemeClr val="tx2">
                    <a:lumMod val="50000"/>
                  </a:schemeClr>
                </a:solidFill>
              </a:rPr>
              <a:t>غذاهای دیر هضم مانند </a:t>
            </a:r>
            <a:r>
              <a:rPr lang="fa-IR" sz="2400" dirty="0">
                <a:solidFill>
                  <a:schemeClr val="tx2">
                    <a:lumMod val="50000"/>
                  </a:schemeClr>
                </a:solidFill>
              </a:rPr>
              <a:t>تخم مرغ آب‌پز یا نیمرو، حلیم، گوشت‌های دیرهضم، حلواهایی که با روغن و آرد و نشاسته و عسل یا شکر تهیه شده </a:t>
            </a:r>
            <a:r>
              <a:rPr lang="fa-IR" sz="2400" dirty="0" smtClean="0">
                <a:solidFill>
                  <a:schemeClr val="tx2">
                    <a:lumMod val="50000"/>
                  </a:schemeClr>
                </a:solidFill>
              </a:rPr>
              <a:t>باشد.</a:t>
            </a:r>
          </a:p>
          <a:p>
            <a:pPr marL="342900" indent="-342900" algn="r" rtl="1">
              <a:lnSpc>
                <a:spcPct val="100000"/>
              </a:lnSpc>
              <a:buClr>
                <a:schemeClr val="tx2">
                  <a:lumMod val="50000"/>
                </a:schemeClr>
              </a:buClr>
              <a:buFont typeface="Arial" panose="020B0604020202020204" pitchFamily="34" charset="0"/>
              <a:buChar char="•"/>
            </a:pPr>
            <a:r>
              <a:rPr lang="fa-IR" sz="2400" dirty="0" smtClean="0">
                <a:solidFill>
                  <a:schemeClr val="tx2">
                    <a:lumMod val="50000"/>
                  </a:schemeClr>
                </a:solidFill>
              </a:rPr>
              <a:t>افراد </a:t>
            </a:r>
            <a:r>
              <a:rPr lang="fa-IR" sz="2400" dirty="0">
                <a:solidFill>
                  <a:schemeClr val="accent4">
                    <a:lumMod val="75000"/>
                  </a:schemeClr>
                </a:solidFill>
              </a:rPr>
              <a:t>پشت میزنشین و کم‌تحرک </a:t>
            </a:r>
            <a:r>
              <a:rPr lang="fa-IR" sz="2400" dirty="0">
                <a:solidFill>
                  <a:schemeClr val="tx2">
                    <a:lumMod val="50000"/>
                  </a:schemeClr>
                </a:solidFill>
              </a:rPr>
              <a:t>مانند دانشجویان، کارمندان و مدیران، از </a:t>
            </a:r>
            <a:r>
              <a:rPr lang="fa-IR" sz="2400" dirty="0" smtClean="0">
                <a:solidFill>
                  <a:schemeClr val="tx2">
                    <a:lumMod val="50000"/>
                  </a:schemeClr>
                </a:solidFill>
              </a:rPr>
              <a:t>غذاهای دیرهضم استفاده </a:t>
            </a:r>
            <a:r>
              <a:rPr lang="fa-IR" sz="2400" dirty="0">
                <a:solidFill>
                  <a:schemeClr val="tx2">
                    <a:lumMod val="50000"/>
                  </a:schemeClr>
                </a:solidFill>
              </a:rPr>
              <a:t>نکنند.</a:t>
            </a: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pPr algn="ctr"/>
            <a:fld id="{294A09A9-5501-47C1-A89A-A340965A2BE2}" type="slidenum">
              <a:rPr lang="en-US" smtClean="0">
                <a:solidFill>
                  <a:schemeClr val="bg2">
                    <a:lumMod val="50000"/>
                  </a:schemeClr>
                </a:solidFill>
              </a:rPr>
              <a:pPr algn="ctr"/>
              <a:t>51</a:t>
            </a:fld>
            <a:endParaRPr lang="en-US" dirty="0">
              <a:solidFill>
                <a:schemeClr val="bg2">
                  <a:lumMod val="50000"/>
                </a:scheme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4445" b="1429"/>
          <a:stretch/>
        </p:blipFill>
        <p:spPr>
          <a:xfrm>
            <a:off x="9275655" y="2579916"/>
            <a:ext cx="2165232" cy="2732316"/>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297290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40145" y="594220"/>
            <a:ext cx="10515600" cy="1143581"/>
          </a:xfrm>
        </p:spPr>
        <p:txBody>
          <a:bodyPr/>
          <a:lstStyle/>
          <a:p>
            <a:pPr rtl="1">
              <a:lnSpc>
                <a:spcPct val="100000"/>
              </a:lnSpc>
              <a:buClr>
                <a:schemeClr val="tx2">
                  <a:lumMod val="50000"/>
                </a:schemeClr>
              </a:buClr>
            </a:pPr>
            <a:r>
              <a:rPr lang="fa-IR" sz="4000" dirty="0" smtClean="0">
                <a:solidFill>
                  <a:schemeClr val="tx2">
                    <a:lumMod val="50000"/>
                  </a:schemeClr>
                </a:solidFill>
              </a:rPr>
              <a:t>توصیه‌ها براساس </a:t>
            </a:r>
            <a:r>
              <a:rPr lang="fa-IR" sz="4000" dirty="0">
                <a:solidFill>
                  <a:schemeClr val="tx2">
                    <a:lumMod val="50000"/>
                  </a:schemeClr>
                </a:solidFill>
              </a:rPr>
              <a:t>مغذی </a:t>
            </a:r>
            <a:r>
              <a:rPr lang="fa-IR" sz="4000" dirty="0" smtClean="0">
                <a:solidFill>
                  <a:schemeClr val="tx2">
                    <a:lumMod val="50000"/>
                  </a:schemeClr>
                </a:solidFill>
              </a:rPr>
              <a:t>بودن</a:t>
            </a:r>
            <a:endParaRPr lang="fa-IR" sz="4000" dirty="0">
              <a:solidFill>
                <a:schemeClr val="tx2">
                  <a:lumMod val="50000"/>
                </a:schemeClr>
              </a:solidFill>
            </a:endParaRPr>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240145" y="2288555"/>
            <a:ext cx="11832113" cy="1648028"/>
          </a:xfrm>
        </p:spPr>
        <p:txBody>
          <a:bodyPr>
            <a:noAutofit/>
          </a:bodyPr>
          <a:lstStyle/>
          <a:p>
            <a:pPr marL="342900" indent="-342900" algn="r" rtl="1">
              <a:lnSpc>
                <a:spcPct val="100000"/>
              </a:lnSpc>
              <a:buClr>
                <a:schemeClr val="tx2">
                  <a:lumMod val="50000"/>
                </a:schemeClr>
              </a:buClr>
              <a:buFont typeface="Arial" panose="020B0604020202020204" pitchFamily="34" charset="0"/>
              <a:buChar char="•"/>
            </a:pPr>
            <a:r>
              <a:rPr lang="fa-IR" b="1" dirty="0" smtClean="0">
                <a:solidFill>
                  <a:schemeClr val="tx2">
                    <a:lumMod val="50000"/>
                  </a:schemeClr>
                </a:solidFill>
              </a:rPr>
              <a:t>گاهی‌وقت‌ها </a:t>
            </a:r>
            <a:r>
              <a:rPr lang="fa-IR" b="1" dirty="0">
                <a:solidFill>
                  <a:schemeClr val="tx2">
                    <a:lumMod val="50000"/>
                  </a:schemeClr>
                </a:solidFill>
              </a:rPr>
              <a:t>باید غذا را از نظر</a:t>
            </a:r>
            <a:r>
              <a:rPr lang="fa-IR" b="1" dirty="0">
                <a:solidFill>
                  <a:schemeClr val="accent4">
                    <a:lumMod val="75000"/>
                  </a:schemeClr>
                </a:solidFill>
              </a:rPr>
              <a:t> کالری </a:t>
            </a:r>
            <a:r>
              <a:rPr lang="fa-IR" b="1" dirty="0">
                <a:solidFill>
                  <a:schemeClr val="tx2">
                    <a:lumMod val="50000"/>
                  </a:schemeClr>
                </a:solidFill>
              </a:rPr>
              <a:t>کاهش داد؛ یعنی </a:t>
            </a:r>
            <a:r>
              <a:rPr lang="fa-IR" b="1" dirty="0" smtClean="0">
                <a:solidFill>
                  <a:schemeClr val="tx2">
                    <a:lumMod val="50000"/>
                  </a:schemeClr>
                </a:solidFill>
              </a:rPr>
              <a:t>غذاهایی که علی‌رغم </a:t>
            </a:r>
            <a:r>
              <a:rPr lang="fa-IR" b="1" dirty="0">
                <a:solidFill>
                  <a:schemeClr val="tx2">
                    <a:lumMod val="50000"/>
                  </a:schemeClr>
                </a:solidFill>
              </a:rPr>
              <a:t>مقدار و حجم زیاد، کالری کمی دارند؛ مانند کاهو و شلغم</a:t>
            </a:r>
            <a:r>
              <a:rPr lang="fa-IR" b="1" dirty="0" smtClean="0">
                <a:solidFill>
                  <a:schemeClr val="tx2">
                    <a:lumMod val="50000"/>
                  </a:schemeClr>
                </a:solidFill>
              </a:rPr>
              <a:t>.</a:t>
            </a:r>
          </a:p>
          <a:p>
            <a:pPr marL="342900" indent="-342900" algn="r" rtl="1">
              <a:lnSpc>
                <a:spcPct val="100000"/>
              </a:lnSpc>
              <a:buClr>
                <a:schemeClr val="tx2">
                  <a:lumMod val="50000"/>
                </a:schemeClr>
              </a:buClr>
              <a:buFont typeface="Arial" panose="020B0604020202020204" pitchFamily="34" charset="0"/>
              <a:buChar char="•"/>
            </a:pPr>
            <a:r>
              <a:rPr lang="fa-IR" b="1" dirty="0" smtClean="0">
                <a:solidFill>
                  <a:schemeClr val="tx2">
                    <a:lumMod val="50000"/>
                  </a:schemeClr>
                </a:solidFill>
              </a:rPr>
              <a:t> </a:t>
            </a:r>
            <a:r>
              <a:rPr lang="fa-IR" b="1" dirty="0" smtClean="0">
                <a:solidFill>
                  <a:schemeClr val="accent3">
                    <a:lumMod val="50000"/>
                  </a:schemeClr>
                </a:solidFill>
              </a:rPr>
              <a:t>غذای حجیم و کم کالری </a:t>
            </a:r>
            <a:r>
              <a:rPr lang="fa-IR" b="1" dirty="0" smtClean="0">
                <a:solidFill>
                  <a:schemeClr val="tx2">
                    <a:lumMod val="50000"/>
                  </a:schemeClr>
                </a:solidFill>
              </a:rPr>
              <a:t>بیشتر مناسب افرادی است که </a:t>
            </a:r>
            <a:r>
              <a:rPr lang="fa-IR" b="1" dirty="0">
                <a:solidFill>
                  <a:schemeClr val="accent4">
                    <a:lumMod val="75000"/>
                  </a:schemeClr>
                </a:solidFill>
              </a:rPr>
              <a:t>اشتهای بسیار زیاد و هضم قوی </a:t>
            </a:r>
            <a:r>
              <a:rPr lang="fa-IR" b="1" dirty="0">
                <a:solidFill>
                  <a:schemeClr val="tx2">
                    <a:lumMod val="50000"/>
                  </a:schemeClr>
                </a:solidFill>
              </a:rPr>
              <a:t>دارند و نمی‎توانند کم </a:t>
            </a:r>
            <a:r>
              <a:rPr lang="fa-IR" b="1" dirty="0" smtClean="0">
                <a:solidFill>
                  <a:schemeClr val="tx2">
                    <a:lumMod val="50000"/>
                  </a:schemeClr>
                </a:solidFill>
              </a:rPr>
              <a:t>خوردن </a:t>
            </a:r>
            <a:r>
              <a:rPr lang="fa-IR" b="1" dirty="0">
                <a:solidFill>
                  <a:schemeClr val="tx2">
                    <a:lumMod val="50000"/>
                  </a:schemeClr>
                </a:solidFill>
              </a:rPr>
              <a:t>را تحمل کنند ولی </a:t>
            </a:r>
            <a:r>
              <a:rPr lang="fa-IR" b="1" dirty="0" smtClean="0">
                <a:solidFill>
                  <a:schemeClr val="tx2">
                    <a:lumMod val="50000"/>
                  </a:schemeClr>
                </a:solidFill>
              </a:rPr>
              <a:t>چاق </a:t>
            </a:r>
            <a:r>
              <a:rPr lang="fa-IR" b="1" dirty="0">
                <a:solidFill>
                  <a:schemeClr val="tx2">
                    <a:lumMod val="50000"/>
                  </a:schemeClr>
                </a:solidFill>
              </a:rPr>
              <a:t>هستند یا مواد نامناسب در بدنشان زیاد است (دچار انباشتگی مواد یا امتلا هستند). </a:t>
            </a:r>
            <a:endParaRPr lang="fa-IR" b="1" dirty="0" smtClean="0">
              <a:solidFill>
                <a:schemeClr val="tx2">
                  <a:lumMod val="50000"/>
                </a:schemeClr>
              </a:solidFill>
            </a:endParaRPr>
          </a:p>
          <a:p>
            <a:pPr marL="342900" indent="-342900" algn="r" rtl="1">
              <a:lnSpc>
                <a:spcPct val="100000"/>
              </a:lnSpc>
              <a:buClr>
                <a:schemeClr val="tx2">
                  <a:lumMod val="50000"/>
                </a:schemeClr>
              </a:buClr>
              <a:buFont typeface="Arial" panose="020B0604020202020204" pitchFamily="34" charset="0"/>
              <a:buChar char="•"/>
            </a:pPr>
            <a:r>
              <a:rPr lang="fa-IR" b="1" dirty="0" smtClean="0">
                <a:solidFill>
                  <a:schemeClr val="tx2">
                    <a:lumMod val="50000"/>
                  </a:schemeClr>
                </a:solidFill>
              </a:rPr>
              <a:t>غذای </a:t>
            </a:r>
            <a:r>
              <a:rPr lang="fa-IR" b="1" dirty="0">
                <a:solidFill>
                  <a:schemeClr val="tx2">
                    <a:lumMod val="50000"/>
                  </a:schemeClr>
                </a:solidFill>
              </a:rPr>
              <a:t>حجیم اما کم کالری </a:t>
            </a:r>
            <a:r>
              <a:rPr lang="fa-IR" b="1" dirty="0" smtClean="0">
                <a:solidFill>
                  <a:schemeClr val="tx2">
                    <a:lumMod val="50000"/>
                  </a:schemeClr>
                </a:solidFill>
              </a:rPr>
              <a:t>سبب </a:t>
            </a:r>
            <a:r>
              <a:rPr lang="fa-IR" b="1" dirty="0">
                <a:solidFill>
                  <a:schemeClr val="tx2">
                    <a:lumMod val="50000"/>
                  </a:schemeClr>
                </a:solidFill>
              </a:rPr>
              <a:t>اتساع معده شده و تا </a:t>
            </a:r>
            <a:r>
              <a:rPr lang="fa-IR" b="1" dirty="0">
                <a:solidFill>
                  <a:schemeClr val="accent4">
                    <a:lumMod val="75000"/>
                  </a:schemeClr>
                </a:solidFill>
              </a:rPr>
              <a:t>حدی گرسنگی را کاهش </a:t>
            </a:r>
            <a:r>
              <a:rPr lang="fa-IR" b="1" dirty="0" smtClean="0">
                <a:solidFill>
                  <a:schemeClr val="tx2">
                    <a:lumMod val="50000"/>
                  </a:schemeClr>
                </a:solidFill>
              </a:rPr>
              <a:t>می‌دهند.</a:t>
            </a: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pPr algn="ctr"/>
            <a:fld id="{294A09A9-5501-47C1-A89A-A340965A2BE2}" type="slidenum">
              <a:rPr lang="en-US" smtClean="0">
                <a:solidFill>
                  <a:schemeClr val="bg2">
                    <a:lumMod val="50000"/>
                  </a:schemeClr>
                </a:solidFill>
              </a:rPr>
              <a:pPr algn="ctr"/>
              <a:t>52</a:t>
            </a:fld>
            <a:endParaRPr lang="en-US" dirty="0">
              <a:solidFill>
                <a:schemeClr val="bg2">
                  <a:lumMod val="50000"/>
                </a:scheme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9" name="Picture 8"/>
          <p:cNvPicPr>
            <a:picLocks noChangeAspect="1"/>
          </p:cNvPicPr>
          <p:nvPr/>
        </p:nvPicPr>
        <p:blipFill rotWithShape="1">
          <a:blip r:embed="rId3"/>
          <a:srcRect l="2124" r="2264"/>
          <a:stretch/>
        </p:blipFill>
        <p:spPr>
          <a:xfrm>
            <a:off x="7711235" y="4816877"/>
            <a:ext cx="3799113" cy="1605977"/>
          </a:xfrm>
          <a:prstGeom prst="round2DiagRect">
            <a:avLst>
              <a:gd name="adj1" fmla="val 16667"/>
              <a:gd name="adj2" fmla="val 0"/>
            </a:avLst>
          </a:prstGeom>
          <a:ln w="88900" cap="sq">
            <a:solidFill>
              <a:schemeClr val="accent2">
                <a:lumMod val="60000"/>
                <a:lumOff val="40000"/>
              </a:schemeClr>
            </a:solidFill>
            <a:miter lim="800000"/>
          </a:ln>
          <a:effectLst>
            <a:outerShdw blurRad="254000" algn="tl" rotWithShape="0">
              <a:srgbClr val="000000">
                <a:alpha val="43000"/>
              </a:srgbClr>
            </a:outerShdw>
          </a:effectLst>
        </p:spPr>
      </p:pic>
      <p:sp>
        <p:nvSpPr>
          <p:cNvPr id="10" name="TextBox 9"/>
          <p:cNvSpPr txBox="1"/>
          <p:nvPr/>
        </p:nvSpPr>
        <p:spPr>
          <a:xfrm>
            <a:off x="736623" y="3911705"/>
            <a:ext cx="6879770" cy="3416320"/>
          </a:xfrm>
          <a:prstGeom prst="rect">
            <a:avLst/>
          </a:prstGeom>
          <a:noFill/>
        </p:spPr>
        <p:txBody>
          <a:bodyPr wrap="square" rtlCol="0">
            <a:spAutoFit/>
          </a:bodyPr>
          <a:lstStyle/>
          <a:p>
            <a:pPr marL="342900" indent="-342900" algn="r" rtl="1">
              <a:lnSpc>
                <a:spcPct val="150000"/>
              </a:lnSpc>
              <a:buClr>
                <a:schemeClr val="tx2">
                  <a:lumMod val="50000"/>
                </a:schemeClr>
              </a:buClr>
              <a:buFont typeface="Arial" panose="020B0604020202020204" pitchFamily="34" charset="0"/>
              <a:buChar char="•"/>
            </a:pPr>
            <a:r>
              <a:rPr lang="fa-IR" b="1" dirty="0">
                <a:solidFill>
                  <a:schemeClr val="tx2">
                    <a:lumMod val="50000"/>
                  </a:schemeClr>
                </a:solidFill>
              </a:rPr>
              <a:t>گاهی لازم است غذا از لحاظ</a:t>
            </a:r>
            <a:r>
              <a:rPr lang="fa-IR" b="1" dirty="0">
                <a:solidFill>
                  <a:schemeClr val="accent4">
                    <a:lumMod val="75000"/>
                  </a:schemeClr>
                </a:solidFill>
              </a:rPr>
              <a:t> مقدار کم بوده ولي مغذی </a:t>
            </a:r>
            <a:r>
              <a:rPr lang="fa-IR" b="1" dirty="0">
                <a:solidFill>
                  <a:schemeClr val="tx2">
                    <a:lumMod val="50000"/>
                  </a:schemeClr>
                </a:solidFill>
              </a:rPr>
              <a:t>باشد</a:t>
            </a:r>
            <a:r>
              <a:rPr lang="fa-IR" b="1" dirty="0" smtClean="0">
                <a:solidFill>
                  <a:schemeClr val="tx2">
                    <a:lumMod val="50000"/>
                  </a:schemeClr>
                </a:solidFill>
              </a:rPr>
              <a:t>؛</a:t>
            </a:r>
          </a:p>
          <a:p>
            <a:pPr marL="342900" indent="-342900" algn="r" rtl="1">
              <a:lnSpc>
                <a:spcPct val="150000"/>
              </a:lnSpc>
              <a:buClr>
                <a:schemeClr val="tx2">
                  <a:lumMod val="50000"/>
                </a:schemeClr>
              </a:buClr>
              <a:buFont typeface="Arial" panose="020B0604020202020204" pitchFamily="34" charset="0"/>
              <a:buChar char="•"/>
            </a:pPr>
            <a:r>
              <a:rPr lang="fa-IR" b="1" dirty="0" smtClean="0">
                <a:solidFill>
                  <a:schemeClr val="tx2">
                    <a:lumMod val="50000"/>
                  </a:schemeClr>
                </a:solidFill>
              </a:rPr>
              <a:t>مانند </a:t>
            </a:r>
            <a:r>
              <a:rPr lang="fa-IR" b="1" dirty="0">
                <a:solidFill>
                  <a:schemeClr val="tx2">
                    <a:lumMod val="50000"/>
                  </a:schemeClr>
                </a:solidFill>
              </a:rPr>
              <a:t>زرده تخم مرغ نیم‌پز، آب‌گوشت </a:t>
            </a:r>
            <a:r>
              <a:rPr lang="fa-IR" b="1" dirty="0" smtClean="0">
                <a:solidFill>
                  <a:schemeClr val="tx2">
                    <a:lumMod val="50000"/>
                  </a:schemeClr>
                </a:solidFill>
              </a:rPr>
              <a:t>بره </a:t>
            </a:r>
            <a:r>
              <a:rPr lang="fa-IR" b="1" dirty="0">
                <a:solidFill>
                  <a:schemeClr val="tx2">
                    <a:lumMod val="50000"/>
                  </a:schemeClr>
                </a:solidFill>
              </a:rPr>
              <a:t>یا بزغاله و حریره ‌بادام.</a:t>
            </a:r>
          </a:p>
          <a:p>
            <a:pPr marL="342900" indent="-342900" algn="r" rtl="1">
              <a:lnSpc>
                <a:spcPct val="150000"/>
              </a:lnSpc>
              <a:buClr>
                <a:schemeClr val="tx2">
                  <a:lumMod val="50000"/>
                </a:schemeClr>
              </a:buClr>
              <a:buFont typeface="Arial" panose="020B0604020202020204" pitchFamily="34" charset="0"/>
              <a:buChar char="•"/>
            </a:pPr>
            <a:r>
              <a:rPr lang="fa-IR" b="1" dirty="0">
                <a:solidFill>
                  <a:schemeClr val="accent4">
                    <a:lumMod val="75000"/>
                  </a:schemeClr>
                </a:solidFill>
              </a:rPr>
              <a:t>غذای کم حجم و مغذی </a:t>
            </a:r>
            <a:r>
              <a:rPr lang="fa-IR" b="1" dirty="0">
                <a:solidFill>
                  <a:schemeClr val="tx2">
                    <a:lumMod val="50000"/>
                  </a:schemeClr>
                </a:solidFill>
              </a:rPr>
              <a:t>مناسب افرادی است که</a:t>
            </a:r>
            <a:r>
              <a:rPr lang="fa-IR" b="1" dirty="0">
                <a:solidFill>
                  <a:schemeClr val="accent4">
                    <a:lumMod val="75000"/>
                  </a:schemeClr>
                </a:solidFill>
              </a:rPr>
              <a:t> توانایی </a:t>
            </a:r>
            <a:r>
              <a:rPr lang="fa-IR" b="1" dirty="0">
                <a:solidFill>
                  <a:schemeClr val="tx2">
                    <a:lumMod val="50000"/>
                  </a:schemeClr>
                </a:solidFill>
              </a:rPr>
              <a:t>خوردن غذا به مقدار زیاد </a:t>
            </a:r>
            <a:r>
              <a:rPr lang="fa-IR" b="1" dirty="0">
                <a:solidFill>
                  <a:schemeClr val="accent4">
                    <a:lumMod val="75000"/>
                  </a:schemeClr>
                </a:solidFill>
              </a:rPr>
              <a:t>ندارند</a:t>
            </a:r>
            <a:r>
              <a:rPr lang="fa-IR" b="1" dirty="0">
                <a:solidFill>
                  <a:schemeClr val="tx2">
                    <a:lumMod val="50000"/>
                  </a:schemeClr>
                </a:solidFill>
              </a:rPr>
              <a:t> ولی بدنشان نیازمند تقویت شدن با غذاست؛ مثل بیمار سرطاني که دچار بی‌اشتهایی </a:t>
            </a:r>
            <a:r>
              <a:rPr lang="fa-IR" b="1" dirty="0" smtClean="0">
                <a:solidFill>
                  <a:schemeClr val="tx2">
                    <a:lumMod val="50000"/>
                  </a:schemeClr>
                </a:solidFill>
              </a:rPr>
              <a:t>است</a:t>
            </a:r>
            <a:r>
              <a:rPr lang="fa-IR" b="1" dirty="0">
                <a:solidFill>
                  <a:schemeClr val="tx2">
                    <a:lumMod val="50000"/>
                  </a:schemeClr>
                </a:solidFill>
              </a:rPr>
              <a:t>. </a:t>
            </a:r>
          </a:p>
          <a:p>
            <a:pPr marL="342900" indent="-342900" algn="r" rtl="1">
              <a:lnSpc>
                <a:spcPct val="150000"/>
              </a:lnSpc>
              <a:buClr>
                <a:schemeClr val="tx2">
                  <a:lumMod val="50000"/>
                </a:schemeClr>
              </a:buClr>
              <a:buFont typeface="Arial" panose="020B0604020202020204" pitchFamily="34" charset="0"/>
              <a:buChar char="•"/>
            </a:pPr>
            <a:r>
              <a:rPr lang="fa-IR" b="1" dirty="0">
                <a:solidFill>
                  <a:schemeClr val="tx2">
                    <a:lumMod val="50000"/>
                  </a:schemeClr>
                </a:solidFill>
              </a:rPr>
              <a:t>مصرف مواد غذایی مقوی </a:t>
            </a:r>
            <a:r>
              <a:rPr lang="fa-IR" b="1" dirty="0">
                <a:solidFill>
                  <a:schemeClr val="accent4">
                    <a:lumMod val="75000"/>
                  </a:schemeClr>
                </a:solidFill>
              </a:rPr>
              <a:t>به مقدار </a:t>
            </a:r>
            <a:r>
              <a:rPr lang="fa-IR" b="1" dirty="0" smtClean="0">
                <a:solidFill>
                  <a:schemeClr val="accent4">
                    <a:lumMod val="75000"/>
                  </a:schemeClr>
                </a:solidFill>
              </a:rPr>
              <a:t>کم</a:t>
            </a:r>
            <a:r>
              <a:rPr lang="en-US" b="1" dirty="0" smtClean="0">
                <a:solidFill>
                  <a:schemeClr val="accent4">
                    <a:lumMod val="75000"/>
                  </a:schemeClr>
                </a:solidFill>
              </a:rPr>
              <a:t>.</a:t>
            </a:r>
            <a:r>
              <a:rPr lang="fa-IR" b="1" dirty="0" smtClean="0">
                <a:solidFill>
                  <a:schemeClr val="accent4">
                    <a:lumMod val="75000"/>
                  </a:schemeClr>
                </a:solidFill>
              </a:rPr>
              <a:t> </a:t>
            </a:r>
            <a:r>
              <a:rPr lang="fa-IR" b="1" dirty="0">
                <a:solidFill>
                  <a:schemeClr val="tx2">
                    <a:lumMod val="50000"/>
                  </a:schemeClr>
                </a:solidFill>
              </a:rPr>
              <a:t>اما در دفعات زیاد کمک می‌کند تا بدن بتواند از همان مقدار کم که مریض قادر به خوردن آن است، بیشترین بهره را ببرد. </a:t>
            </a:r>
          </a:p>
          <a:p>
            <a:pPr>
              <a:lnSpc>
                <a:spcPct val="150000"/>
              </a:lnSpc>
            </a:pPr>
            <a:endParaRPr lang="en-US" dirty="0"/>
          </a:p>
        </p:txBody>
      </p:sp>
      <p:pic>
        <p:nvPicPr>
          <p:cNvPr id="11" name="Picture 10"/>
          <p:cNvPicPr>
            <a:picLocks noChangeAspect="1"/>
          </p:cNvPicPr>
          <p:nvPr/>
        </p:nvPicPr>
        <p:blipFill rotWithShape="1">
          <a:blip r:embed="rId4"/>
          <a:srcRect r="9692"/>
          <a:stretch/>
        </p:blipFill>
        <p:spPr>
          <a:xfrm rot="10800000" flipH="1">
            <a:off x="240145" y="3231615"/>
            <a:ext cx="1743535" cy="1409935"/>
          </a:xfrm>
          <a:prstGeom prst="round2DiagRect">
            <a:avLst>
              <a:gd name="adj1" fmla="val 16667"/>
              <a:gd name="adj2" fmla="val 0"/>
            </a:avLst>
          </a:prstGeom>
          <a:ln w="88900" cap="sq">
            <a:solidFill>
              <a:schemeClr val="accent2">
                <a:lumMod val="60000"/>
                <a:lumOff val="40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98892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40145" y="594220"/>
            <a:ext cx="10515600" cy="1143581"/>
          </a:xfrm>
        </p:spPr>
        <p:txBody>
          <a:bodyPr/>
          <a:lstStyle/>
          <a:p>
            <a:pPr rtl="1">
              <a:lnSpc>
                <a:spcPct val="100000"/>
              </a:lnSpc>
              <a:buClr>
                <a:schemeClr val="tx2">
                  <a:lumMod val="50000"/>
                </a:schemeClr>
              </a:buClr>
            </a:pPr>
            <a:r>
              <a:rPr lang="fa-IR" sz="4000" dirty="0" smtClean="0">
                <a:solidFill>
                  <a:schemeClr val="tx2">
                    <a:lumMod val="50000"/>
                  </a:schemeClr>
                </a:solidFill>
              </a:rPr>
              <a:t>توصیه‌ها بر </a:t>
            </a:r>
            <a:r>
              <a:rPr lang="fa-IR" sz="4000" dirty="0">
                <a:solidFill>
                  <a:schemeClr val="tx2">
                    <a:lumMod val="50000"/>
                  </a:schemeClr>
                </a:solidFill>
              </a:rPr>
              <a:t>اساس تداخلات غذایی</a:t>
            </a:r>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240145" y="2424200"/>
            <a:ext cx="11472884" cy="623800"/>
          </a:xfrm>
        </p:spPr>
        <p:txBody>
          <a:bodyPr>
            <a:noAutofit/>
          </a:bodyPr>
          <a:lstStyle/>
          <a:p>
            <a:pPr rtl="1">
              <a:lnSpc>
                <a:spcPct val="100000"/>
              </a:lnSpc>
              <a:buClr>
                <a:schemeClr val="tx2">
                  <a:lumMod val="50000"/>
                </a:schemeClr>
              </a:buClr>
            </a:pPr>
            <a:r>
              <a:rPr lang="fa-IR" b="1" dirty="0" smtClean="0">
                <a:solidFill>
                  <a:schemeClr val="tx2">
                    <a:lumMod val="50000"/>
                  </a:schemeClr>
                </a:solidFill>
              </a:rPr>
              <a:t>مصرف </a:t>
            </a:r>
            <a:r>
              <a:rPr lang="fa-IR" b="1" dirty="0">
                <a:solidFill>
                  <a:schemeClr val="tx2">
                    <a:lumMod val="50000"/>
                  </a:schemeClr>
                </a:solidFill>
              </a:rPr>
              <a:t>برخی از غذاها </a:t>
            </a:r>
            <a:r>
              <a:rPr lang="fa-IR" b="1" dirty="0" smtClean="0">
                <a:solidFill>
                  <a:schemeClr val="tx2">
                    <a:lumMod val="50000"/>
                  </a:schemeClr>
                </a:solidFill>
              </a:rPr>
              <a:t>با </a:t>
            </a:r>
            <a:r>
              <a:rPr lang="fa-IR" b="1" dirty="0">
                <a:solidFill>
                  <a:schemeClr val="tx2">
                    <a:lumMod val="50000"/>
                  </a:schemeClr>
                </a:solidFill>
              </a:rPr>
              <a:t>هم، باعث </a:t>
            </a:r>
            <a:r>
              <a:rPr lang="fa-IR" b="1" dirty="0">
                <a:solidFill>
                  <a:schemeClr val="accent4">
                    <a:lumMod val="75000"/>
                  </a:schemeClr>
                </a:solidFill>
              </a:rPr>
              <a:t>تولید مواد نامناسب </a:t>
            </a:r>
            <a:r>
              <a:rPr lang="fa-IR" b="1" dirty="0" smtClean="0">
                <a:solidFill>
                  <a:schemeClr val="accent4">
                    <a:lumMod val="75000"/>
                  </a:schemeClr>
                </a:solidFill>
              </a:rPr>
              <a:t> و اختلالات </a:t>
            </a:r>
            <a:r>
              <a:rPr lang="fa-IR" b="1" dirty="0">
                <a:solidFill>
                  <a:schemeClr val="accent4">
                    <a:lumMod val="75000"/>
                  </a:schemeClr>
                </a:solidFill>
              </a:rPr>
              <a:t>گوارشی یا </a:t>
            </a:r>
            <a:r>
              <a:rPr lang="fa-IR" b="1" dirty="0" smtClean="0">
                <a:solidFill>
                  <a:schemeClr val="accent4">
                    <a:lumMod val="75000"/>
                  </a:schemeClr>
                </a:solidFill>
              </a:rPr>
              <a:t>متابولیک </a:t>
            </a:r>
            <a:r>
              <a:rPr lang="fa-IR" b="1" dirty="0">
                <a:solidFill>
                  <a:schemeClr val="accent4">
                    <a:lumMod val="75000"/>
                  </a:schemeClr>
                </a:solidFill>
              </a:rPr>
              <a:t>در بدن </a:t>
            </a:r>
            <a:r>
              <a:rPr lang="fa-IR" b="1" dirty="0">
                <a:solidFill>
                  <a:schemeClr val="tx2">
                    <a:lumMod val="50000"/>
                  </a:schemeClr>
                </a:solidFill>
              </a:rPr>
              <a:t>شده و به سلامتی </a:t>
            </a:r>
            <a:r>
              <a:rPr lang="fa-IR" b="1" dirty="0">
                <a:solidFill>
                  <a:schemeClr val="accent4">
                    <a:lumMod val="75000"/>
                  </a:schemeClr>
                </a:solidFill>
              </a:rPr>
              <a:t>آسیب</a:t>
            </a:r>
            <a:r>
              <a:rPr lang="fa-IR" b="1" dirty="0">
                <a:solidFill>
                  <a:schemeClr val="tx2">
                    <a:lumMod val="50000"/>
                  </a:schemeClr>
                </a:solidFill>
              </a:rPr>
              <a:t> </a:t>
            </a:r>
            <a:r>
              <a:rPr lang="fa-IR" b="1" dirty="0" smtClean="0">
                <a:solidFill>
                  <a:schemeClr val="tx2">
                    <a:lumMod val="50000"/>
                  </a:schemeClr>
                </a:solidFill>
              </a:rPr>
              <a:t>می‌زند</a:t>
            </a:r>
            <a:r>
              <a:rPr lang="en-US" b="1" dirty="0" smtClean="0">
                <a:solidFill>
                  <a:schemeClr val="tx2">
                    <a:lumMod val="50000"/>
                  </a:schemeClr>
                </a:solidFill>
              </a:rPr>
              <a:t>.</a:t>
            </a:r>
            <a:endParaRPr lang="fa-IR" b="1" dirty="0">
              <a:solidFill>
                <a:schemeClr val="tx2">
                  <a:lumMod val="50000"/>
                </a:schemeClr>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pPr algn="ctr"/>
            <a:fld id="{294A09A9-5501-47C1-A89A-A340965A2BE2}" type="slidenum">
              <a:rPr lang="en-US" smtClean="0">
                <a:solidFill>
                  <a:schemeClr val="bg2">
                    <a:lumMod val="50000"/>
                  </a:schemeClr>
                </a:solidFill>
              </a:rPr>
              <a:pPr algn="ctr"/>
              <a:t>53</a:t>
            </a:fld>
            <a:endParaRPr lang="en-US" dirty="0">
              <a:solidFill>
                <a:schemeClr val="bg2">
                  <a:lumMod val="50000"/>
                </a:scheme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sp>
        <p:nvSpPr>
          <p:cNvPr id="10" name="TextBox 9"/>
          <p:cNvSpPr txBox="1"/>
          <p:nvPr/>
        </p:nvSpPr>
        <p:spPr>
          <a:xfrm>
            <a:off x="5529943" y="3233057"/>
            <a:ext cx="6096000" cy="2585323"/>
          </a:xfrm>
          <a:prstGeom prst="rect">
            <a:avLst/>
          </a:prstGeom>
          <a:noFill/>
        </p:spPr>
        <p:txBody>
          <a:bodyPr wrap="square" numCol="2" rtlCol="0">
            <a:spAutoFit/>
          </a:bodyPr>
          <a:lstStyle/>
          <a:p>
            <a:pPr marL="285750" lvl="0" indent="-285750" algn="r" rtl="1">
              <a:lnSpc>
                <a:spcPct val="150000"/>
              </a:lnSpc>
              <a:buFont typeface="Courier New" panose="02070309020205020404" pitchFamily="49" charset="0"/>
              <a:buChar char="o"/>
            </a:pPr>
            <a:r>
              <a:rPr lang="fa-IR" b="1" dirty="0">
                <a:solidFill>
                  <a:schemeClr val="accent3">
                    <a:lumMod val="50000"/>
                  </a:schemeClr>
                </a:solidFill>
              </a:rPr>
              <a:t>خوردن لبنیات با ترشی ها</a:t>
            </a:r>
            <a:endParaRPr lang="en-US" b="1" dirty="0">
              <a:solidFill>
                <a:schemeClr val="accent3">
                  <a:lumMod val="50000"/>
                </a:schemeClr>
              </a:solidFill>
            </a:endParaRPr>
          </a:p>
          <a:p>
            <a:pPr marL="285750" lvl="0" indent="-285750" algn="r" rtl="1">
              <a:lnSpc>
                <a:spcPct val="150000"/>
              </a:lnSpc>
              <a:buFont typeface="Courier New" panose="02070309020205020404" pitchFamily="49" charset="0"/>
              <a:buChar char="o"/>
            </a:pPr>
            <a:r>
              <a:rPr lang="fa-IR" b="1" dirty="0">
                <a:solidFill>
                  <a:schemeClr val="accent3">
                    <a:lumMod val="50000"/>
                  </a:schemeClr>
                </a:solidFill>
              </a:rPr>
              <a:t>خوردن گوشت همراه با شیر</a:t>
            </a:r>
            <a:endParaRPr lang="en-US" b="1" dirty="0">
              <a:solidFill>
                <a:schemeClr val="accent3">
                  <a:lumMod val="50000"/>
                </a:schemeClr>
              </a:solidFill>
            </a:endParaRPr>
          </a:p>
          <a:p>
            <a:pPr marL="285750" lvl="0" indent="-285750" algn="r" rtl="1">
              <a:lnSpc>
                <a:spcPct val="150000"/>
              </a:lnSpc>
              <a:buFont typeface="Courier New" panose="02070309020205020404" pitchFamily="49" charset="0"/>
              <a:buChar char="o"/>
            </a:pPr>
            <a:r>
              <a:rPr lang="fa-IR" b="1" dirty="0">
                <a:solidFill>
                  <a:schemeClr val="accent3">
                    <a:lumMod val="50000"/>
                  </a:schemeClr>
                </a:solidFill>
              </a:rPr>
              <a:t>خوردن ماست و باقلا</a:t>
            </a:r>
            <a:endParaRPr lang="en-US" b="1" dirty="0">
              <a:solidFill>
                <a:schemeClr val="accent3">
                  <a:lumMod val="50000"/>
                </a:schemeClr>
              </a:solidFill>
            </a:endParaRPr>
          </a:p>
          <a:p>
            <a:pPr marL="285750" lvl="0" indent="-285750" algn="r" rtl="1">
              <a:lnSpc>
                <a:spcPct val="150000"/>
              </a:lnSpc>
              <a:buFont typeface="Courier New" panose="02070309020205020404" pitchFamily="49" charset="0"/>
              <a:buChar char="o"/>
            </a:pPr>
            <a:r>
              <a:rPr lang="fa-IR" b="1" dirty="0">
                <a:solidFill>
                  <a:schemeClr val="accent3">
                    <a:lumMod val="50000"/>
                  </a:schemeClr>
                </a:solidFill>
              </a:rPr>
              <a:t>خوردن خربزه با عسل، مویز یا انبه</a:t>
            </a:r>
            <a:endParaRPr lang="en-US" b="1" dirty="0">
              <a:solidFill>
                <a:schemeClr val="accent3">
                  <a:lumMod val="50000"/>
                </a:schemeClr>
              </a:solidFill>
            </a:endParaRPr>
          </a:p>
          <a:p>
            <a:pPr marL="285750" lvl="0" indent="-285750" algn="r" rtl="1">
              <a:lnSpc>
                <a:spcPct val="150000"/>
              </a:lnSpc>
              <a:buFont typeface="Courier New" panose="02070309020205020404" pitchFamily="49" charset="0"/>
              <a:buChar char="o"/>
            </a:pPr>
            <a:r>
              <a:rPr lang="fa-IR" b="1" dirty="0">
                <a:solidFill>
                  <a:schemeClr val="accent3">
                    <a:lumMod val="50000"/>
                  </a:schemeClr>
                </a:solidFill>
              </a:rPr>
              <a:t>خوردن تخم مرغ با ماهی</a:t>
            </a:r>
            <a:endParaRPr lang="en-US" b="1" dirty="0">
              <a:solidFill>
                <a:schemeClr val="accent3">
                  <a:lumMod val="50000"/>
                </a:schemeClr>
              </a:solidFill>
            </a:endParaRPr>
          </a:p>
          <a:p>
            <a:pPr marL="285750" lvl="0" indent="-285750" algn="r" rtl="1">
              <a:lnSpc>
                <a:spcPct val="150000"/>
              </a:lnSpc>
              <a:buFont typeface="Courier New" panose="02070309020205020404" pitchFamily="49" charset="0"/>
              <a:buChar char="o"/>
            </a:pPr>
            <a:r>
              <a:rPr lang="fa-IR" b="1" dirty="0">
                <a:solidFill>
                  <a:schemeClr val="accent3">
                    <a:lumMod val="50000"/>
                  </a:schemeClr>
                </a:solidFill>
              </a:rPr>
              <a:t>خوردن سرکه با حلیم</a:t>
            </a:r>
            <a:endParaRPr lang="en-US" b="1" dirty="0">
              <a:solidFill>
                <a:schemeClr val="accent3">
                  <a:lumMod val="50000"/>
                </a:schemeClr>
              </a:solidFill>
            </a:endParaRPr>
          </a:p>
          <a:p>
            <a:pPr marL="285750" lvl="0" indent="-285750" algn="r" rtl="1">
              <a:lnSpc>
                <a:spcPct val="150000"/>
              </a:lnSpc>
              <a:buFont typeface="Courier New" panose="02070309020205020404" pitchFamily="49" charset="0"/>
              <a:buChar char="o"/>
            </a:pPr>
            <a:r>
              <a:rPr lang="fa-IR" b="1" dirty="0">
                <a:solidFill>
                  <a:schemeClr val="accent3">
                    <a:lumMod val="50000"/>
                  </a:schemeClr>
                </a:solidFill>
              </a:rPr>
              <a:t>خوردن ترب با ماست</a:t>
            </a:r>
            <a:endParaRPr lang="en-US" b="1" dirty="0">
              <a:solidFill>
                <a:schemeClr val="accent3">
                  <a:lumMod val="50000"/>
                </a:schemeClr>
              </a:solidFill>
            </a:endParaRPr>
          </a:p>
          <a:p>
            <a:pPr marL="285750" lvl="0" indent="-285750" algn="r" rtl="1">
              <a:lnSpc>
                <a:spcPct val="150000"/>
              </a:lnSpc>
              <a:buFont typeface="Courier New" panose="02070309020205020404" pitchFamily="49" charset="0"/>
              <a:buChar char="o"/>
            </a:pPr>
            <a:r>
              <a:rPr lang="fa-IR" b="1" dirty="0">
                <a:solidFill>
                  <a:schemeClr val="accent3">
                    <a:lumMod val="50000"/>
                  </a:schemeClr>
                </a:solidFill>
              </a:rPr>
              <a:t>خوردن سرکه با عدس یا ماش</a:t>
            </a:r>
            <a:endParaRPr lang="en-US" b="1" dirty="0">
              <a:solidFill>
                <a:schemeClr val="accent3">
                  <a:lumMod val="50000"/>
                </a:schemeClr>
              </a:solidFill>
            </a:endParaRPr>
          </a:p>
          <a:p>
            <a:pPr marL="285750" lvl="0" indent="-285750" algn="r" rtl="1">
              <a:lnSpc>
                <a:spcPct val="150000"/>
              </a:lnSpc>
              <a:buFont typeface="Courier New" panose="02070309020205020404" pitchFamily="49" charset="0"/>
              <a:buChar char="o"/>
            </a:pPr>
            <a:r>
              <a:rPr lang="fa-IR" b="1" dirty="0">
                <a:solidFill>
                  <a:schemeClr val="accent3">
                    <a:lumMod val="50000"/>
                  </a:schemeClr>
                </a:solidFill>
              </a:rPr>
              <a:t>خوردن سرکه یا آبلیمو با ماست</a:t>
            </a:r>
            <a:endParaRPr lang="en-US" b="1" dirty="0">
              <a:solidFill>
                <a:schemeClr val="accent3">
                  <a:lumMod val="50000"/>
                </a:schemeClr>
              </a:solidFill>
            </a:endParaRPr>
          </a:p>
          <a:p>
            <a:pPr marL="285750" lvl="0" indent="-285750" algn="r" rtl="1">
              <a:lnSpc>
                <a:spcPct val="150000"/>
              </a:lnSpc>
              <a:buFont typeface="Courier New" panose="02070309020205020404" pitchFamily="49" charset="0"/>
              <a:buChar char="o"/>
            </a:pPr>
            <a:r>
              <a:rPr lang="fa-IR" b="1" dirty="0">
                <a:solidFill>
                  <a:schemeClr val="accent3">
                    <a:lumMod val="50000"/>
                  </a:schemeClr>
                </a:solidFill>
              </a:rPr>
              <a:t>خوردن ماهی با شیر یا هندوانه</a:t>
            </a:r>
            <a:endParaRPr lang="en-US" b="1" dirty="0">
              <a:solidFill>
                <a:schemeClr val="accent3">
                  <a:lumMod val="50000"/>
                </a:schemeClr>
              </a:solidFill>
            </a:endParaRPr>
          </a:p>
          <a:p>
            <a:pPr marL="285750" indent="-285750" algn="r" rtl="1">
              <a:lnSpc>
                <a:spcPct val="150000"/>
              </a:lnSpc>
              <a:buFont typeface="Courier New" panose="02070309020205020404" pitchFamily="49" charset="0"/>
              <a:buChar char="o"/>
            </a:pPr>
            <a:endParaRPr lang="en-US" dirty="0">
              <a:solidFill>
                <a:schemeClr val="accent3">
                  <a:lumMod val="50000"/>
                </a:schemeClr>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812" y="3336471"/>
            <a:ext cx="4829175" cy="3124200"/>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
        <p:nvSpPr>
          <p:cNvPr id="9" name="Multiply 8"/>
          <p:cNvSpPr/>
          <p:nvPr/>
        </p:nvSpPr>
        <p:spPr>
          <a:xfrm>
            <a:off x="2040577" y="4024086"/>
            <a:ext cx="1393371" cy="1611085"/>
          </a:xfrm>
          <a:prstGeom prst="mathMultiply">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75736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40145" y="594220"/>
            <a:ext cx="10515600" cy="1143581"/>
          </a:xfrm>
        </p:spPr>
        <p:txBody>
          <a:bodyPr/>
          <a:lstStyle/>
          <a:p>
            <a:pPr rtl="1">
              <a:lnSpc>
                <a:spcPct val="100000"/>
              </a:lnSpc>
              <a:buClr>
                <a:schemeClr val="tx2">
                  <a:lumMod val="50000"/>
                </a:schemeClr>
              </a:buClr>
            </a:pPr>
            <a:r>
              <a:rPr lang="fa-IR" sz="4000" dirty="0" smtClean="0">
                <a:solidFill>
                  <a:schemeClr val="tx2">
                    <a:lumMod val="50000"/>
                  </a:schemeClr>
                </a:solidFill>
              </a:rPr>
              <a:t>توصیه‌های </a:t>
            </a:r>
            <a:r>
              <a:rPr lang="fa-IR" sz="4000" dirty="0">
                <a:solidFill>
                  <a:schemeClr val="tx2">
                    <a:lumMod val="50000"/>
                  </a:schemeClr>
                </a:solidFill>
              </a:rPr>
              <a:t>غذایی در </a:t>
            </a:r>
            <a:r>
              <a:rPr lang="fa-IR" sz="4000" dirty="0" smtClean="0">
                <a:solidFill>
                  <a:schemeClr val="tx2">
                    <a:lumMod val="50000"/>
                  </a:schemeClr>
                </a:solidFill>
              </a:rPr>
              <a:t>دوران‌ </a:t>
            </a:r>
            <a:r>
              <a:rPr lang="fa-IR" sz="4000" dirty="0">
                <a:solidFill>
                  <a:schemeClr val="tx2">
                    <a:lumMod val="50000"/>
                  </a:schemeClr>
                </a:solidFill>
              </a:rPr>
              <a:t>مختلف زندگی</a:t>
            </a: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pPr algn="ctr"/>
            <a:fld id="{294A09A9-5501-47C1-A89A-A340965A2BE2}" type="slidenum">
              <a:rPr lang="en-US" smtClean="0">
                <a:solidFill>
                  <a:schemeClr val="bg2">
                    <a:lumMod val="50000"/>
                  </a:schemeClr>
                </a:solidFill>
              </a:rPr>
              <a:pPr algn="ctr"/>
              <a:t>54</a:t>
            </a:fld>
            <a:endParaRPr lang="en-US" dirty="0">
              <a:solidFill>
                <a:schemeClr val="bg2">
                  <a:lumMod val="50000"/>
                </a:scheme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6088" y="2394857"/>
            <a:ext cx="6566653" cy="4376057"/>
          </a:xfrm>
          <a:prstGeom prst="round2DiagRect">
            <a:avLst>
              <a:gd name="adj1" fmla="val 16667"/>
              <a:gd name="adj2" fmla="val 0"/>
            </a:avLst>
          </a:prstGeom>
          <a:ln w="88900" cap="sq">
            <a:solidFill>
              <a:schemeClr val="tx2">
                <a:lumMod val="60000"/>
                <a:lumOff val="40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413743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4919" y="197090"/>
            <a:ext cx="9784080" cy="1508760"/>
          </a:xfrm>
        </p:spPr>
        <p:txBody>
          <a:bodyPr/>
          <a:lstStyle/>
          <a:p>
            <a:pPr algn="ctr"/>
            <a:r>
              <a:rPr lang="fa-IR" dirty="0" smtClean="0"/>
              <a:t>دوران بارداری</a:t>
            </a:r>
            <a:endParaRPr lang="en-US" dirty="0"/>
          </a:p>
        </p:txBody>
      </p:sp>
      <p:sp>
        <p:nvSpPr>
          <p:cNvPr id="3" name="Text Placeholder 2"/>
          <p:cNvSpPr>
            <a:spLocks noGrp="1"/>
          </p:cNvSpPr>
          <p:nvPr>
            <p:ph type="body" idx="1"/>
          </p:nvPr>
        </p:nvSpPr>
        <p:spPr>
          <a:xfrm>
            <a:off x="717156" y="2590800"/>
            <a:ext cx="4754880" cy="576944"/>
          </a:xfrm>
        </p:spPr>
        <p:txBody>
          <a:bodyPr/>
          <a:lstStyle/>
          <a:p>
            <a:pPr algn="ctr" rtl="1"/>
            <a:r>
              <a:rPr lang="fa-IR" sz="2800" dirty="0" smtClean="0">
                <a:solidFill>
                  <a:srgbClr val="FFFF00"/>
                </a:solidFill>
              </a:rPr>
              <a:t>آسیب رسان</a:t>
            </a:r>
            <a:endParaRPr lang="en-US" sz="2800" dirty="0">
              <a:solidFill>
                <a:srgbClr val="FFFF00"/>
              </a:solidFill>
            </a:endParaRPr>
          </a:p>
        </p:txBody>
      </p:sp>
      <p:sp>
        <p:nvSpPr>
          <p:cNvPr id="4" name="Content Placeholder 3"/>
          <p:cNvSpPr>
            <a:spLocks noGrp="1"/>
          </p:cNvSpPr>
          <p:nvPr>
            <p:ph sz="half" idx="2"/>
          </p:nvPr>
        </p:nvSpPr>
        <p:spPr>
          <a:xfrm>
            <a:off x="261257" y="3211286"/>
            <a:ext cx="5297383" cy="3189514"/>
          </a:xfrm>
        </p:spPr>
        <p:txBody>
          <a:bodyPr>
            <a:normAutofit fontScale="92500" lnSpcReduction="20000"/>
          </a:bodyPr>
          <a:lstStyle/>
          <a:p>
            <a:pPr algn="r" rtl="1">
              <a:lnSpc>
                <a:spcPct val="150000"/>
              </a:lnSpc>
            </a:pPr>
            <a:r>
              <a:rPr lang="ar-SA" sz="1800" b="1" dirty="0">
                <a:solidFill>
                  <a:schemeClr val="bg1"/>
                </a:solidFill>
              </a:rPr>
              <a:t>غذاهای </a:t>
            </a:r>
            <a:r>
              <a:rPr lang="ar-SA" sz="1800" b="1" dirty="0">
                <a:solidFill>
                  <a:srgbClr val="FF0000"/>
                </a:solidFill>
              </a:rPr>
              <a:t>سنگین و دیرهضم </a:t>
            </a:r>
            <a:r>
              <a:rPr lang="ar-SA" sz="1800" b="1" dirty="0">
                <a:solidFill>
                  <a:schemeClr val="bg1"/>
                </a:solidFill>
              </a:rPr>
              <a:t>(مانند لازانیا، پیتزا، الویه پر </a:t>
            </a:r>
            <a:r>
              <a:rPr lang="ar-SA" sz="1800" b="1" dirty="0" smtClean="0">
                <a:solidFill>
                  <a:schemeClr val="bg1"/>
                </a:solidFill>
              </a:rPr>
              <a:t>سس)، </a:t>
            </a:r>
            <a:r>
              <a:rPr lang="ar-SA" sz="1800" b="1" dirty="0">
                <a:solidFill>
                  <a:schemeClr val="bg1"/>
                </a:solidFill>
              </a:rPr>
              <a:t>ترشی‌جات (سرکه)، کافئین (چای پر رنگ، قهوه و نوشابه‌های کولا</a:t>
            </a:r>
            <a:r>
              <a:rPr lang="ar-SA" sz="1800" b="1" dirty="0" smtClean="0">
                <a:solidFill>
                  <a:schemeClr val="bg1"/>
                </a:solidFill>
              </a:rPr>
              <a:t>)</a:t>
            </a:r>
            <a:r>
              <a:rPr lang="en-US" sz="1800" b="1" dirty="0" smtClean="0">
                <a:solidFill>
                  <a:schemeClr val="bg1"/>
                </a:solidFill>
              </a:rPr>
              <a:t> </a:t>
            </a:r>
            <a:r>
              <a:rPr lang="ar-SA" sz="1800" b="1" dirty="0" smtClean="0">
                <a:solidFill>
                  <a:schemeClr val="bg1"/>
                </a:solidFill>
              </a:rPr>
              <a:t>، </a:t>
            </a:r>
            <a:r>
              <a:rPr lang="ar-SA" sz="1800" b="1" dirty="0">
                <a:solidFill>
                  <a:schemeClr val="bg1"/>
                </a:solidFill>
              </a:rPr>
              <a:t>خوراکی‌های مصنوعی و صنعتی، آبمیوه‌های بسته‌بندی شده، تنقلات ناسالم، رنگ‌های خوراکی، فست‌فودها، آب یخ، </a:t>
            </a:r>
            <a:r>
              <a:rPr lang="fa-IR" sz="1800" b="1" dirty="0">
                <a:solidFill>
                  <a:schemeClr val="bg1"/>
                </a:solidFill>
              </a:rPr>
              <a:t>کبر، مُلین‌هايي مانند </a:t>
            </a:r>
            <a:r>
              <a:rPr lang="fa-IR" sz="1800" b="1" dirty="0">
                <a:solidFill>
                  <a:schemeClr val="accent4">
                    <a:lumMod val="50000"/>
                  </a:schemeClr>
                </a:solidFill>
              </a:rPr>
              <a:t>بنفشه، خطمی و پنیرک</a:t>
            </a:r>
            <a:r>
              <a:rPr lang="en-US" sz="1800" b="1" dirty="0">
                <a:solidFill>
                  <a:schemeClr val="accent4">
                    <a:lumMod val="50000"/>
                  </a:schemeClr>
                </a:solidFill>
              </a:rPr>
              <a:t> </a:t>
            </a:r>
            <a:endParaRPr lang="fa-IR" sz="1800" b="1" dirty="0" smtClean="0">
              <a:solidFill>
                <a:schemeClr val="accent4">
                  <a:lumMod val="50000"/>
                </a:schemeClr>
              </a:solidFill>
            </a:endParaRPr>
          </a:p>
          <a:p>
            <a:pPr algn="r" rtl="1">
              <a:lnSpc>
                <a:spcPct val="150000"/>
              </a:lnSpc>
            </a:pPr>
            <a:r>
              <a:rPr lang="fa-IR" sz="1800" b="1" dirty="0" smtClean="0">
                <a:solidFill>
                  <a:schemeClr val="bg1"/>
                </a:solidFill>
              </a:rPr>
              <a:t> </a:t>
            </a:r>
            <a:r>
              <a:rPr lang="fa-IR" sz="1800" b="1" dirty="0">
                <a:solidFill>
                  <a:schemeClr val="bg1"/>
                </a:solidFill>
              </a:rPr>
              <a:t>استفاده از </a:t>
            </a:r>
            <a:r>
              <a:rPr lang="fa-IR" sz="1800" b="1" dirty="0">
                <a:solidFill>
                  <a:schemeClr val="accent4">
                    <a:lumMod val="75000"/>
                  </a:schemeClr>
                </a:solidFill>
              </a:rPr>
              <a:t>چای کمرنگ تازه دم </a:t>
            </a:r>
            <a:r>
              <a:rPr lang="fa-IR" sz="1800" b="1" dirty="0">
                <a:solidFill>
                  <a:schemeClr val="bg1"/>
                </a:solidFill>
              </a:rPr>
              <a:t>بدون اسانس ایرادی ندارد.</a:t>
            </a:r>
            <a:endParaRPr lang="en-US" sz="1800" b="1" dirty="0">
              <a:solidFill>
                <a:schemeClr val="bg1"/>
              </a:solidFill>
            </a:endParaRPr>
          </a:p>
          <a:p>
            <a:pPr algn="r" rtl="1">
              <a:lnSpc>
                <a:spcPct val="150000"/>
              </a:lnSpc>
            </a:pPr>
            <a:r>
              <a:rPr lang="fa-IR" sz="1800" b="1" dirty="0">
                <a:solidFill>
                  <a:schemeClr val="bg1"/>
                </a:solidFill>
              </a:rPr>
              <a:t>مواد غذایی مضر ذکر شده </a:t>
            </a:r>
            <a:r>
              <a:rPr lang="fa-IR" sz="1800" b="1" dirty="0" smtClean="0">
                <a:solidFill>
                  <a:schemeClr val="bg1"/>
                </a:solidFill>
              </a:rPr>
              <a:t>هر </a:t>
            </a:r>
            <a:r>
              <a:rPr lang="fa-IR" sz="1800" b="1" dirty="0">
                <a:solidFill>
                  <a:schemeClr val="bg1"/>
                </a:solidFill>
              </a:rPr>
              <a:t>چند ممنوعیت مطلق ندارند، اما بهتر است در این دوران مصرف نشوند</a:t>
            </a:r>
            <a:r>
              <a:rPr lang="fa-IR" sz="1800" b="1" dirty="0" smtClean="0">
                <a:solidFill>
                  <a:schemeClr val="bg1"/>
                </a:solidFill>
              </a:rPr>
              <a:t>.</a:t>
            </a:r>
            <a:endParaRPr lang="en-US" sz="1800" b="1" dirty="0">
              <a:solidFill>
                <a:schemeClr val="bg1"/>
              </a:solidFill>
            </a:endParaRPr>
          </a:p>
        </p:txBody>
      </p:sp>
      <p:sp>
        <p:nvSpPr>
          <p:cNvPr id="5" name="Text Placeholder 4"/>
          <p:cNvSpPr>
            <a:spLocks noGrp="1"/>
          </p:cNvSpPr>
          <p:nvPr>
            <p:ph type="body" sz="quarter" idx="3"/>
          </p:nvPr>
        </p:nvSpPr>
        <p:spPr>
          <a:xfrm>
            <a:off x="7437120" y="1989670"/>
            <a:ext cx="4754880" cy="743094"/>
          </a:xfrm>
        </p:spPr>
        <p:txBody>
          <a:bodyPr>
            <a:normAutofit/>
          </a:bodyPr>
          <a:lstStyle/>
          <a:p>
            <a:pPr algn="ctr" rtl="1"/>
            <a:r>
              <a:rPr lang="fa-IR" sz="2800" dirty="0" smtClean="0">
                <a:solidFill>
                  <a:srgbClr val="FFFF00"/>
                </a:solidFill>
              </a:rPr>
              <a:t>مفید</a:t>
            </a:r>
            <a:endParaRPr lang="en-US" sz="2800" dirty="0">
              <a:solidFill>
                <a:srgbClr val="FFFF00"/>
              </a:solidFill>
            </a:endParaRPr>
          </a:p>
        </p:txBody>
      </p:sp>
      <p:sp>
        <p:nvSpPr>
          <p:cNvPr id="6" name="Content Placeholder 5"/>
          <p:cNvSpPr>
            <a:spLocks noGrp="1"/>
          </p:cNvSpPr>
          <p:nvPr>
            <p:ph sz="quarter" idx="4"/>
          </p:nvPr>
        </p:nvSpPr>
        <p:spPr>
          <a:xfrm>
            <a:off x="7587343" y="2590800"/>
            <a:ext cx="4422847" cy="3631924"/>
          </a:xfrm>
        </p:spPr>
        <p:txBody>
          <a:bodyPr>
            <a:normAutofit fontScale="85000" lnSpcReduction="20000"/>
          </a:bodyPr>
          <a:lstStyle/>
          <a:p>
            <a:pPr algn="r" rtl="1">
              <a:lnSpc>
                <a:spcPct val="150000"/>
              </a:lnSpc>
            </a:pPr>
            <a:r>
              <a:rPr lang="fa-IR" sz="1900" b="1" dirty="0">
                <a:solidFill>
                  <a:schemeClr val="bg1"/>
                </a:solidFill>
              </a:rPr>
              <a:t>غذاهای آب‌پز، شورباها، گوشت گوسفند، مرغ، ماهی، زرده تخم‌مرغ، روغن زیتون، شیر، کره طبیعی، عسل، بادام، پسته، مویز، فندق، گردو، خرما، سبزیجات خام و پخته و غلات</a:t>
            </a:r>
          </a:p>
          <a:p>
            <a:pPr algn="r" rtl="1">
              <a:lnSpc>
                <a:spcPct val="150000"/>
              </a:lnSpc>
            </a:pPr>
            <a:r>
              <a:rPr lang="fa-IR" sz="1900" b="1" dirty="0">
                <a:solidFill>
                  <a:schemeClr val="bg1"/>
                </a:solidFill>
              </a:rPr>
              <a:t>میوه‌های رسیده از قبیل سیب، به، انگور، گلابی، انار، زردآلو، آلو و انجیر، رب سیب یا به</a:t>
            </a:r>
          </a:p>
          <a:p>
            <a:pPr algn="r" rtl="1">
              <a:lnSpc>
                <a:spcPct val="150000"/>
              </a:lnSpc>
            </a:pPr>
            <a:r>
              <a:rPr lang="fa-IR" sz="1900" b="1" dirty="0">
                <a:solidFill>
                  <a:srgbClr val="FF0000"/>
                </a:solidFill>
              </a:rPr>
              <a:t>در دوران بارداری باید از یبوست جلوگیری شود </a:t>
            </a:r>
            <a:endParaRPr lang="fa-IR" sz="1900" b="1" dirty="0" smtClean="0">
              <a:solidFill>
                <a:srgbClr val="FF0000"/>
              </a:solidFill>
            </a:endParaRPr>
          </a:p>
          <a:p>
            <a:pPr algn="r" rtl="1">
              <a:lnSpc>
                <a:spcPct val="150000"/>
              </a:lnSpc>
            </a:pPr>
            <a:r>
              <a:rPr lang="fa-IR" sz="1900" b="1" dirty="0" smtClean="0">
                <a:solidFill>
                  <a:schemeClr val="bg1"/>
                </a:solidFill>
              </a:rPr>
              <a:t>یبوست را با </a:t>
            </a:r>
            <a:r>
              <a:rPr lang="fa-IR" sz="1900" b="1" dirty="0" smtClean="0">
                <a:solidFill>
                  <a:schemeClr val="accent4">
                    <a:lumMod val="50000"/>
                  </a:schemeClr>
                </a:solidFill>
              </a:rPr>
              <a:t>پیاده روی منظم</a:t>
            </a:r>
            <a:r>
              <a:rPr lang="fa-IR" sz="1900" b="1" dirty="0" smtClean="0">
                <a:solidFill>
                  <a:schemeClr val="bg1"/>
                </a:solidFill>
              </a:rPr>
              <a:t>، استفاده از </a:t>
            </a:r>
            <a:r>
              <a:rPr lang="fa-IR" sz="1900" b="1" dirty="0" smtClean="0">
                <a:solidFill>
                  <a:schemeClr val="accent4">
                    <a:lumMod val="50000"/>
                  </a:schemeClr>
                </a:solidFill>
              </a:rPr>
              <a:t>سوپ سبزیجات</a:t>
            </a:r>
            <a:r>
              <a:rPr lang="fa-IR" sz="1900" b="1" dirty="0" smtClean="0">
                <a:solidFill>
                  <a:schemeClr val="bg1"/>
                </a:solidFill>
              </a:rPr>
              <a:t>، آلوبخارا </a:t>
            </a:r>
            <a:r>
              <a:rPr lang="fa-IR" sz="1900" b="1" dirty="0">
                <a:solidFill>
                  <a:schemeClr val="bg1"/>
                </a:solidFill>
              </a:rPr>
              <a:t>و انجیر خیس‌کرده، به طور متناوب </a:t>
            </a:r>
            <a:r>
              <a:rPr lang="fa-IR" sz="1900" b="1" dirty="0" smtClean="0">
                <a:solidFill>
                  <a:schemeClr val="bg1"/>
                </a:solidFill>
              </a:rPr>
              <a:t>برطرف كنید</a:t>
            </a:r>
            <a:r>
              <a:rPr lang="fa-IR" sz="1800" dirty="0">
                <a:solidFill>
                  <a:schemeClr val="bg1"/>
                </a:solidFill>
              </a:rPr>
              <a:t>.</a:t>
            </a:r>
          </a:p>
        </p:txBody>
      </p:sp>
      <p:sp>
        <p:nvSpPr>
          <p:cNvPr id="7" name="Slide Number Placeholder 6"/>
          <p:cNvSpPr>
            <a:spLocks noGrp="1"/>
          </p:cNvSpPr>
          <p:nvPr>
            <p:ph type="sldNum" sz="quarter" idx="12"/>
          </p:nvPr>
        </p:nvSpPr>
        <p:spPr/>
        <p:txBody>
          <a:bodyPr/>
          <a:lstStyle/>
          <a:p>
            <a:fld id="{294A09A9-5501-47C1-A89A-A340965A2BE2}" type="slidenum">
              <a:rPr lang="en-US" smtClean="0"/>
              <a:pPr/>
              <a:t>55</a:t>
            </a:fld>
            <a:endParaRPr lang="en-US" dirty="0"/>
          </a:p>
        </p:txBody>
      </p:sp>
      <p:pic>
        <p:nvPicPr>
          <p:cNvPr id="8" name="Picture 7">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388513"/>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3923" b="8331"/>
          <a:stretch/>
        </p:blipFill>
        <p:spPr>
          <a:xfrm flipH="1">
            <a:off x="5617028" y="4463143"/>
            <a:ext cx="1958068" cy="1555873"/>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178" y="348343"/>
            <a:ext cx="3470277" cy="1950583"/>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4328" r="1429"/>
          <a:stretch/>
        </p:blipFill>
        <p:spPr>
          <a:xfrm>
            <a:off x="5617028" y="2655653"/>
            <a:ext cx="1911928" cy="1561151"/>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548616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4919" y="197090"/>
            <a:ext cx="9784080" cy="1508760"/>
          </a:xfrm>
        </p:spPr>
        <p:txBody>
          <a:bodyPr>
            <a:normAutofit fontScale="90000"/>
          </a:bodyPr>
          <a:lstStyle/>
          <a:p>
            <a:pPr algn="ctr">
              <a:lnSpc>
                <a:spcPct val="150000"/>
              </a:lnSpc>
            </a:pPr>
            <a:r>
              <a:rPr lang="fa-IR" sz="3200" dirty="0" smtClean="0"/>
              <a:t>دوران </a:t>
            </a:r>
            <a:r>
              <a:rPr lang="fa-IR" sz="3200" dirty="0"/>
              <a:t>بعد از زایمان</a:t>
            </a:r>
            <a:br>
              <a:rPr lang="fa-IR" sz="3200" dirty="0"/>
            </a:br>
            <a:r>
              <a:rPr lang="fa-IR" sz="3200" dirty="0" smtClean="0"/>
              <a:t>(تا </a:t>
            </a:r>
            <a:r>
              <a:rPr lang="fa-IR" sz="3200" dirty="0"/>
              <a:t>سه هفته </a:t>
            </a:r>
            <a:r>
              <a:rPr lang="fa-IR" sz="3200" dirty="0" smtClean="0"/>
              <a:t>اول)</a:t>
            </a:r>
            <a:endParaRPr lang="fa-IR" sz="3200" dirty="0"/>
          </a:p>
        </p:txBody>
      </p:sp>
      <p:sp>
        <p:nvSpPr>
          <p:cNvPr id="4" name="Content Placeholder 3"/>
          <p:cNvSpPr>
            <a:spLocks noGrp="1"/>
          </p:cNvSpPr>
          <p:nvPr>
            <p:ph sz="half" idx="2"/>
          </p:nvPr>
        </p:nvSpPr>
        <p:spPr>
          <a:xfrm>
            <a:off x="235526" y="3592286"/>
            <a:ext cx="4294910" cy="2988623"/>
          </a:xfrm>
        </p:spPr>
        <p:txBody>
          <a:bodyPr>
            <a:normAutofit/>
          </a:bodyPr>
          <a:lstStyle/>
          <a:p>
            <a:pPr algn="r" rtl="1">
              <a:lnSpc>
                <a:spcPct val="150000"/>
              </a:lnSpc>
            </a:pPr>
            <a:r>
              <a:rPr lang="ar-SA" sz="1800" b="1" dirty="0">
                <a:solidFill>
                  <a:schemeClr val="bg1"/>
                </a:solidFill>
              </a:rPr>
              <a:t>غذاهای ترش، </a:t>
            </a:r>
            <a:r>
              <a:rPr lang="ar-SA" sz="1800" b="1" dirty="0" smtClean="0">
                <a:solidFill>
                  <a:schemeClr val="bg1"/>
                </a:solidFill>
              </a:rPr>
              <a:t>شور</a:t>
            </a:r>
            <a:endParaRPr lang="fa-IR" sz="1800" b="1" dirty="0" smtClean="0">
              <a:solidFill>
                <a:schemeClr val="bg1"/>
              </a:solidFill>
            </a:endParaRPr>
          </a:p>
          <a:p>
            <a:pPr algn="r" rtl="1">
              <a:lnSpc>
                <a:spcPct val="150000"/>
              </a:lnSpc>
            </a:pPr>
            <a:r>
              <a:rPr lang="ar-SA" sz="1800" b="1" dirty="0" smtClean="0">
                <a:solidFill>
                  <a:schemeClr val="bg1"/>
                </a:solidFill>
              </a:rPr>
              <a:t>غذاهای </a:t>
            </a:r>
            <a:r>
              <a:rPr lang="ar-SA" sz="1800" b="1" dirty="0">
                <a:solidFill>
                  <a:schemeClr val="bg1"/>
                </a:solidFill>
              </a:rPr>
              <a:t>خمیری مانند </a:t>
            </a:r>
            <a:r>
              <a:rPr lang="ar-SA" sz="1800" b="1" dirty="0" smtClean="0">
                <a:solidFill>
                  <a:schemeClr val="bg1"/>
                </a:solidFill>
              </a:rPr>
              <a:t>ماکارونی</a:t>
            </a:r>
            <a:r>
              <a:rPr lang="fa-IR" sz="1800" b="1" dirty="0" smtClean="0">
                <a:solidFill>
                  <a:schemeClr val="bg1"/>
                </a:solidFill>
              </a:rPr>
              <a:t> (با آویشن بپزید)</a:t>
            </a:r>
          </a:p>
          <a:p>
            <a:pPr algn="r" rtl="1">
              <a:lnSpc>
                <a:spcPct val="150000"/>
              </a:lnSpc>
            </a:pPr>
            <a:r>
              <a:rPr lang="ar-SA" sz="1800" b="1" dirty="0" smtClean="0">
                <a:solidFill>
                  <a:schemeClr val="bg1"/>
                </a:solidFill>
              </a:rPr>
              <a:t>غذاهای </a:t>
            </a:r>
            <a:r>
              <a:rPr lang="ar-SA" sz="1800" b="1" dirty="0">
                <a:solidFill>
                  <a:schemeClr val="bg1"/>
                </a:solidFill>
              </a:rPr>
              <a:t>کارخانه‌ای و </a:t>
            </a:r>
            <a:r>
              <a:rPr lang="ar-SA" sz="1800" b="1" dirty="0" smtClean="0">
                <a:solidFill>
                  <a:schemeClr val="bg1"/>
                </a:solidFill>
              </a:rPr>
              <a:t>یخ‌زده</a:t>
            </a:r>
            <a:endParaRPr lang="fa-IR" sz="1800" b="1" dirty="0" smtClean="0">
              <a:solidFill>
                <a:schemeClr val="bg1"/>
              </a:solidFill>
            </a:endParaRPr>
          </a:p>
          <a:p>
            <a:pPr algn="r" rtl="1">
              <a:lnSpc>
                <a:spcPct val="150000"/>
              </a:lnSpc>
            </a:pPr>
            <a:r>
              <a:rPr lang="ar-SA" sz="1800" b="1" dirty="0" smtClean="0">
                <a:solidFill>
                  <a:schemeClr val="bg1"/>
                </a:solidFill>
              </a:rPr>
              <a:t>قهوه</a:t>
            </a:r>
            <a:r>
              <a:rPr lang="ar-SA" sz="1800" b="1" dirty="0">
                <a:solidFill>
                  <a:schemeClr val="bg1"/>
                </a:solidFill>
              </a:rPr>
              <a:t>، کاکائو </a:t>
            </a:r>
            <a:endParaRPr lang="fa-IR" sz="1800" b="1" dirty="0" smtClean="0">
              <a:solidFill>
                <a:schemeClr val="bg1"/>
              </a:solidFill>
            </a:endParaRPr>
          </a:p>
          <a:p>
            <a:pPr algn="r" rtl="1">
              <a:lnSpc>
                <a:spcPct val="150000"/>
              </a:lnSpc>
            </a:pPr>
            <a:r>
              <a:rPr lang="ar-SA" sz="1800" b="1" dirty="0" smtClean="0">
                <a:solidFill>
                  <a:schemeClr val="bg1"/>
                </a:solidFill>
              </a:rPr>
              <a:t>آب </a:t>
            </a:r>
            <a:r>
              <a:rPr lang="ar-SA" sz="1800" b="1" dirty="0">
                <a:solidFill>
                  <a:schemeClr val="bg1"/>
                </a:solidFill>
              </a:rPr>
              <a:t>یخ</a:t>
            </a:r>
            <a:endParaRPr lang="en-US" sz="1800" b="1" dirty="0">
              <a:solidFill>
                <a:schemeClr val="bg1"/>
              </a:solidFill>
            </a:endParaRPr>
          </a:p>
        </p:txBody>
      </p:sp>
      <p:sp>
        <p:nvSpPr>
          <p:cNvPr id="5" name="Text Placeholder 4"/>
          <p:cNvSpPr>
            <a:spLocks noGrp="1"/>
          </p:cNvSpPr>
          <p:nvPr>
            <p:ph type="body" sz="quarter" idx="3"/>
          </p:nvPr>
        </p:nvSpPr>
        <p:spPr>
          <a:xfrm>
            <a:off x="7437120" y="1989670"/>
            <a:ext cx="4754880" cy="743094"/>
          </a:xfrm>
        </p:spPr>
        <p:txBody>
          <a:bodyPr>
            <a:normAutofit/>
          </a:bodyPr>
          <a:lstStyle/>
          <a:p>
            <a:pPr algn="ctr" rtl="1"/>
            <a:r>
              <a:rPr lang="fa-IR" sz="2800" dirty="0" smtClean="0">
                <a:solidFill>
                  <a:srgbClr val="FFFF00"/>
                </a:solidFill>
              </a:rPr>
              <a:t>مفید</a:t>
            </a:r>
            <a:endParaRPr lang="en-US" sz="2800" dirty="0">
              <a:solidFill>
                <a:srgbClr val="FFFF00"/>
              </a:solidFill>
            </a:endParaRPr>
          </a:p>
        </p:txBody>
      </p:sp>
      <p:sp>
        <p:nvSpPr>
          <p:cNvPr id="6" name="Content Placeholder 5"/>
          <p:cNvSpPr>
            <a:spLocks noGrp="1"/>
          </p:cNvSpPr>
          <p:nvPr>
            <p:ph sz="quarter" idx="4"/>
          </p:nvPr>
        </p:nvSpPr>
        <p:spPr>
          <a:xfrm>
            <a:off x="7691846" y="2794729"/>
            <a:ext cx="4245427" cy="3566160"/>
          </a:xfrm>
        </p:spPr>
        <p:txBody>
          <a:bodyPr>
            <a:normAutofit fontScale="92500" lnSpcReduction="10000"/>
          </a:bodyPr>
          <a:lstStyle/>
          <a:p>
            <a:pPr algn="r" rtl="1">
              <a:lnSpc>
                <a:spcPct val="150000"/>
              </a:lnSpc>
            </a:pPr>
            <a:r>
              <a:rPr lang="fa-IR" sz="1800" b="1" dirty="0">
                <a:solidFill>
                  <a:schemeClr val="bg1"/>
                </a:solidFill>
              </a:rPr>
              <a:t>غذاهای مقوی که </a:t>
            </a:r>
            <a:r>
              <a:rPr lang="fa-IR" sz="1800" b="1" dirty="0">
                <a:solidFill>
                  <a:schemeClr val="accent4">
                    <a:lumMod val="75000"/>
                  </a:schemeClr>
                </a:solidFill>
              </a:rPr>
              <a:t>هضم آسانی </a:t>
            </a:r>
            <a:r>
              <a:rPr lang="fa-IR" sz="1800" b="1" dirty="0" smtClean="0">
                <a:solidFill>
                  <a:schemeClr val="bg1"/>
                </a:solidFill>
              </a:rPr>
              <a:t>دارند</a:t>
            </a:r>
          </a:p>
          <a:p>
            <a:pPr algn="r" rtl="1">
              <a:lnSpc>
                <a:spcPct val="150000"/>
              </a:lnSpc>
            </a:pPr>
            <a:r>
              <a:rPr lang="fa-IR" sz="1800" b="1" dirty="0" smtClean="0">
                <a:solidFill>
                  <a:schemeClr val="bg1"/>
                </a:solidFill>
              </a:rPr>
              <a:t>از </a:t>
            </a:r>
            <a:r>
              <a:rPr lang="fa-IR" sz="1800" b="1" dirty="0">
                <a:solidFill>
                  <a:schemeClr val="bg1"/>
                </a:solidFill>
              </a:rPr>
              <a:t>جمله زرده تخم‌مرغ عسلی و عصاره گوشت با ادویه‌جات خوشبو مانند انیسون، دارچین و </a:t>
            </a:r>
            <a:r>
              <a:rPr lang="fa-IR" sz="1800" b="1" dirty="0" smtClean="0">
                <a:solidFill>
                  <a:schemeClr val="bg1"/>
                </a:solidFill>
              </a:rPr>
              <a:t>سماق</a:t>
            </a:r>
          </a:p>
          <a:p>
            <a:pPr algn="r" rtl="1">
              <a:lnSpc>
                <a:spcPct val="150000"/>
              </a:lnSpc>
            </a:pPr>
            <a:r>
              <a:rPr lang="fa-IR" sz="1800" b="1" dirty="0" smtClean="0">
                <a:solidFill>
                  <a:schemeClr val="bg1"/>
                </a:solidFill>
              </a:rPr>
              <a:t>آب </a:t>
            </a:r>
            <a:r>
              <a:rPr lang="fa-IR" sz="1800" b="1" dirty="0">
                <a:solidFill>
                  <a:schemeClr val="bg1"/>
                </a:solidFill>
              </a:rPr>
              <a:t>هویج، </a:t>
            </a:r>
            <a:r>
              <a:rPr lang="fa-IR" sz="1800" b="1" dirty="0" smtClean="0">
                <a:solidFill>
                  <a:schemeClr val="bg1"/>
                </a:solidFill>
              </a:rPr>
              <a:t>شیره انگور</a:t>
            </a:r>
          </a:p>
          <a:p>
            <a:pPr algn="r" rtl="1">
              <a:lnSpc>
                <a:spcPct val="150000"/>
              </a:lnSpc>
            </a:pPr>
            <a:r>
              <a:rPr lang="fa-IR" sz="1800" b="1" dirty="0" smtClean="0">
                <a:solidFill>
                  <a:schemeClr val="bg1"/>
                </a:solidFill>
              </a:rPr>
              <a:t>سوپ جو</a:t>
            </a:r>
          </a:p>
          <a:p>
            <a:pPr algn="r" rtl="1">
              <a:lnSpc>
                <a:spcPct val="150000"/>
              </a:lnSpc>
            </a:pPr>
            <a:r>
              <a:rPr lang="fa-IR" sz="1800" b="1" dirty="0" smtClean="0">
                <a:solidFill>
                  <a:schemeClr val="bg1"/>
                </a:solidFill>
              </a:rPr>
              <a:t> سیب، آب </a:t>
            </a:r>
            <a:r>
              <a:rPr lang="fa-IR" sz="1800" b="1" dirty="0">
                <a:solidFill>
                  <a:schemeClr val="bg1"/>
                </a:solidFill>
              </a:rPr>
              <a:t>سیب با گلاب و عسل، فالوده </a:t>
            </a:r>
            <a:r>
              <a:rPr lang="fa-IR" sz="1800" b="1" dirty="0" smtClean="0">
                <a:solidFill>
                  <a:schemeClr val="bg1"/>
                </a:solidFill>
              </a:rPr>
              <a:t>سیب</a:t>
            </a:r>
          </a:p>
          <a:p>
            <a:pPr algn="r" rtl="1">
              <a:lnSpc>
                <a:spcPct val="150000"/>
              </a:lnSpc>
            </a:pPr>
            <a:r>
              <a:rPr lang="fa-IR" sz="1800" b="1" dirty="0" smtClean="0">
                <a:solidFill>
                  <a:schemeClr val="bg1"/>
                </a:solidFill>
              </a:rPr>
              <a:t> </a:t>
            </a:r>
            <a:r>
              <a:rPr lang="fa-IR" sz="1800" b="1" dirty="0">
                <a:solidFill>
                  <a:schemeClr val="bg1"/>
                </a:solidFill>
              </a:rPr>
              <a:t>رب سیب و </a:t>
            </a:r>
            <a:r>
              <a:rPr lang="fa-IR" sz="1800" b="1" dirty="0" smtClean="0">
                <a:solidFill>
                  <a:schemeClr val="bg1"/>
                </a:solidFill>
              </a:rPr>
              <a:t>به</a:t>
            </a:r>
            <a:endParaRPr lang="fa-IR" sz="1800" b="1" dirty="0">
              <a:solidFill>
                <a:schemeClr val="bg1"/>
              </a:solidFill>
            </a:endParaRPr>
          </a:p>
        </p:txBody>
      </p:sp>
      <p:sp>
        <p:nvSpPr>
          <p:cNvPr id="7" name="Slide Number Placeholder 6"/>
          <p:cNvSpPr>
            <a:spLocks noGrp="1"/>
          </p:cNvSpPr>
          <p:nvPr>
            <p:ph type="sldNum" sz="quarter" idx="12"/>
          </p:nvPr>
        </p:nvSpPr>
        <p:spPr/>
        <p:txBody>
          <a:bodyPr/>
          <a:lstStyle/>
          <a:p>
            <a:fld id="{294A09A9-5501-47C1-A89A-A340965A2BE2}" type="slidenum">
              <a:rPr lang="en-US" smtClean="0"/>
              <a:pPr/>
              <a:t>56</a:t>
            </a:fld>
            <a:endParaRPr lang="en-US" dirty="0"/>
          </a:p>
        </p:txBody>
      </p:sp>
      <p:pic>
        <p:nvPicPr>
          <p:cNvPr id="8" name="Picture 7">
            <a:extLst>
              <a:ext uri="{FF2B5EF4-FFF2-40B4-BE49-F238E27FC236}">
                <a16:creationId xmlns:a16="http://schemas.microsoft.com/office/drawing/2014/main" id="{BF795964-4361-2665-6112-E94762F0E7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10507" y="388513"/>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r="4476"/>
          <a:stretch/>
        </p:blipFill>
        <p:spPr>
          <a:xfrm>
            <a:off x="4659084" y="3840183"/>
            <a:ext cx="3309257" cy="2405494"/>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t="25439" b="13736"/>
          <a:stretch/>
        </p:blipFill>
        <p:spPr>
          <a:xfrm>
            <a:off x="480281" y="557840"/>
            <a:ext cx="2688771" cy="2453173"/>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
        <p:nvSpPr>
          <p:cNvPr id="11" name="Text Placeholder 2"/>
          <p:cNvSpPr txBox="1">
            <a:spLocks/>
          </p:cNvSpPr>
          <p:nvPr/>
        </p:nvSpPr>
        <p:spPr>
          <a:xfrm>
            <a:off x="673613" y="2928257"/>
            <a:ext cx="4754880" cy="57694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spcAft>
                <a:spcPts val="200"/>
              </a:spcAft>
              <a:buClr>
                <a:schemeClr val="tx1"/>
              </a:buClr>
              <a:buFont typeface="Wingdings" pitchFamily="2" charset="2"/>
              <a:buNone/>
              <a:defRPr sz="2100" b="1" kern="1200">
                <a:solidFill>
                  <a:schemeClr val="tx1"/>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tx1"/>
              </a:buClr>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tx1"/>
              </a:buClr>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tx1"/>
              </a:buClr>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tx1"/>
              </a:buClr>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tx1"/>
              </a:buClr>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tx1"/>
              </a:buClr>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tx1"/>
              </a:buClr>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tx1"/>
              </a:buClr>
              <a:buFont typeface="Wingdings" pitchFamily="2" charset="2"/>
              <a:buNone/>
              <a:defRPr sz="1600" b="1" kern="1200">
                <a:solidFill>
                  <a:schemeClr val="tx1"/>
                </a:solidFill>
                <a:latin typeface="+mn-lt"/>
                <a:ea typeface="+mn-ea"/>
                <a:cs typeface="+mn-cs"/>
              </a:defRPr>
            </a:lvl9pPr>
          </a:lstStyle>
          <a:p>
            <a:pPr algn="ctr" rtl="1"/>
            <a:r>
              <a:rPr lang="fa-IR" sz="2800" dirty="0" smtClean="0">
                <a:solidFill>
                  <a:srgbClr val="FFFF00"/>
                </a:solidFill>
              </a:rPr>
              <a:t>آسیب رسان</a:t>
            </a:r>
            <a:endParaRPr lang="en-US" sz="2800" dirty="0">
              <a:solidFill>
                <a:srgbClr val="FFFF00"/>
              </a:solidFill>
            </a:endParaRPr>
          </a:p>
        </p:txBody>
      </p:sp>
    </p:spTree>
    <p:extLst>
      <p:ext uri="{BB962C8B-B14F-4D97-AF65-F5344CB8AC3E}">
        <p14:creationId xmlns:p14="http://schemas.microsoft.com/office/powerpoint/2010/main" val="16983628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4919" y="197090"/>
            <a:ext cx="9784080" cy="1508760"/>
          </a:xfrm>
        </p:spPr>
        <p:txBody>
          <a:bodyPr>
            <a:normAutofit/>
          </a:bodyPr>
          <a:lstStyle/>
          <a:p>
            <a:pPr algn="ctr">
              <a:lnSpc>
                <a:spcPct val="150000"/>
              </a:lnSpc>
            </a:pPr>
            <a:r>
              <a:rPr lang="fa-IR" sz="3200" dirty="0" smtClean="0"/>
              <a:t>دوران شیردهی مادر</a:t>
            </a:r>
            <a:endParaRPr lang="fa-IR" sz="3200" dirty="0"/>
          </a:p>
        </p:txBody>
      </p:sp>
      <p:sp>
        <p:nvSpPr>
          <p:cNvPr id="3" name="Text Placeholder 2"/>
          <p:cNvSpPr>
            <a:spLocks noGrp="1"/>
          </p:cNvSpPr>
          <p:nvPr>
            <p:ph type="body" idx="1"/>
          </p:nvPr>
        </p:nvSpPr>
        <p:spPr>
          <a:xfrm>
            <a:off x="441736" y="2732764"/>
            <a:ext cx="4754880" cy="576944"/>
          </a:xfrm>
        </p:spPr>
        <p:txBody>
          <a:bodyPr/>
          <a:lstStyle/>
          <a:p>
            <a:pPr algn="ctr" rtl="1"/>
            <a:r>
              <a:rPr lang="fa-IR" sz="2800" dirty="0" smtClean="0">
                <a:solidFill>
                  <a:srgbClr val="FFFF00"/>
                </a:solidFill>
              </a:rPr>
              <a:t>آسیب رسان</a:t>
            </a:r>
            <a:endParaRPr lang="en-US" sz="2800" dirty="0">
              <a:solidFill>
                <a:srgbClr val="FFFF00"/>
              </a:solidFill>
            </a:endParaRPr>
          </a:p>
        </p:txBody>
      </p:sp>
      <p:sp>
        <p:nvSpPr>
          <p:cNvPr id="4" name="Content Placeholder 3"/>
          <p:cNvSpPr>
            <a:spLocks noGrp="1"/>
          </p:cNvSpPr>
          <p:nvPr>
            <p:ph sz="half" idx="2"/>
          </p:nvPr>
        </p:nvSpPr>
        <p:spPr>
          <a:xfrm>
            <a:off x="76199" y="3374572"/>
            <a:ext cx="4267201" cy="3265710"/>
          </a:xfrm>
        </p:spPr>
        <p:txBody>
          <a:bodyPr>
            <a:normAutofit fontScale="85000" lnSpcReduction="10000"/>
          </a:bodyPr>
          <a:lstStyle/>
          <a:p>
            <a:pPr algn="r" rtl="1">
              <a:lnSpc>
                <a:spcPct val="150000"/>
              </a:lnSpc>
            </a:pPr>
            <a:r>
              <a:rPr lang="ar-SA" sz="1800" b="1" dirty="0">
                <a:solidFill>
                  <a:schemeClr val="bg1"/>
                </a:solidFill>
              </a:rPr>
              <a:t>غذاهای </a:t>
            </a:r>
            <a:r>
              <a:rPr lang="ar-SA" sz="1800" b="1" dirty="0" smtClean="0">
                <a:solidFill>
                  <a:schemeClr val="bg1"/>
                </a:solidFill>
              </a:rPr>
              <a:t>نفاخ، </a:t>
            </a:r>
            <a:r>
              <a:rPr lang="ar-SA" sz="1800" b="1" dirty="0">
                <a:solidFill>
                  <a:schemeClr val="bg1"/>
                </a:solidFill>
              </a:rPr>
              <a:t>مانده و نمک‌سود، غذاهای</a:t>
            </a:r>
            <a:r>
              <a:rPr lang="fa-IR" sz="1800" b="1" dirty="0">
                <a:solidFill>
                  <a:schemeClr val="bg1"/>
                </a:solidFill>
              </a:rPr>
              <a:t> </a:t>
            </a:r>
            <a:r>
              <a:rPr lang="ar-SA" sz="1800" b="1" dirty="0">
                <a:solidFill>
                  <a:schemeClr val="bg1"/>
                </a:solidFill>
              </a:rPr>
              <a:t>تند، تلخ، ترش، شور</a:t>
            </a:r>
            <a:endParaRPr lang="fa-IR" sz="1800" b="1" dirty="0">
              <a:solidFill>
                <a:schemeClr val="bg1"/>
              </a:solidFill>
            </a:endParaRPr>
          </a:p>
          <a:p>
            <a:pPr algn="r" rtl="1">
              <a:lnSpc>
                <a:spcPct val="150000"/>
              </a:lnSpc>
            </a:pPr>
            <a:r>
              <a:rPr lang="ar-SA" sz="1800" b="1" dirty="0" smtClean="0">
                <a:solidFill>
                  <a:schemeClr val="bg1"/>
                </a:solidFill>
              </a:rPr>
              <a:t>سبزیجاتی </a:t>
            </a:r>
            <a:r>
              <a:rPr lang="ar-SA" sz="1800" b="1" dirty="0">
                <a:solidFill>
                  <a:schemeClr val="bg1"/>
                </a:solidFill>
              </a:rPr>
              <a:t>مانند شاهی، نعنا، ترب، سیر و پیاز </a:t>
            </a:r>
            <a:r>
              <a:rPr lang="ar-SA" sz="1800" b="1" dirty="0" smtClean="0">
                <a:solidFill>
                  <a:schemeClr val="bg1"/>
                </a:solidFill>
              </a:rPr>
              <a:t>خام</a:t>
            </a:r>
            <a:endParaRPr lang="fa-IR" sz="1800" b="1" dirty="0" smtClean="0">
              <a:solidFill>
                <a:schemeClr val="bg1"/>
              </a:solidFill>
            </a:endParaRPr>
          </a:p>
          <a:p>
            <a:pPr algn="r" rtl="1">
              <a:lnSpc>
                <a:spcPct val="150000"/>
              </a:lnSpc>
            </a:pPr>
            <a:r>
              <a:rPr lang="ar-SA" sz="1800" b="1" dirty="0" smtClean="0">
                <a:solidFill>
                  <a:schemeClr val="bg1"/>
                </a:solidFill>
              </a:rPr>
              <a:t>غذاهای </a:t>
            </a:r>
            <a:r>
              <a:rPr lang="ar-SA" sz="1800" b="1" dirty="0">
                <a:solidFill>
                  <a:schemeClr val="bg1"/>
                </a:solidFill>
              </a:rPr>
              <a:t>خمیری مانند </a:t>
            </a:r>
            <a:r>
              <a:rPr lang="ar-SA" sz="1800" b="1" dirty="0" smtClean="0">
                <a:solidFill>
                  <a:schemeClr val="bg1"/>
                </a:solidFill>
              </a:rPr>
              <a:t>ماکارونی</a:t>
            </a:r>
            <a:r>
              <a:rPr lang="fa-IR" sz="1800" b="1" dirty="0">
                <a:solidFill>
                  <a:schemeClr val="bg1"/>
                </a:solidFill>
              </a:rPr>
              <a:t> (با آویشن بپزید)</a:t>
            </a:r>
          </a:p>
          <a:p>
            <a:pPr algn="r" rtl="1">
              <a:lnSpc>
                <a:spcPct val="150000"/>
              </a:lnSpc>
            </a:pPr>
            <a:r>
              <a:rPr lang="ar-SA" sz="1800" b="1" dirty="0" smtClean="0">
                <a:solidFill>
                  <a:schemeClr val="bg1"/>
                </a:solidFill>
              </a:rPr>
              <a:t>غذاهای </a:t>
            </a:r>
            <a:r>
              <a:rPr lang="ar-SA" sz="1800" b="1" dirty="0">
                <a:solidFill>
                  <a:schemeClr val="bg1"/>
                </a:solidFill>
              </a:rPr>
              <a:t>کارخانه‌ای و </a:t>
            </a:r>
            <a:r>
              <a:rPr lang="ar-SA" sz="1800" b="1" dirty="0" smtClean="0">
                <a:solidFill>
                  <a:schemeClr val="bg1"/>
                </a:solidFill>
              </a:rPr>
              <a:t>یخ‌زده</a:t>
            </a:r>
            <a:endParaRPr lang="fa-IR" sz="1800" b="1" dirty="0" smtClean="0">
              <a:solidFill>
                <a:schemeClr val="bg1"/>
              </a:solidFill>
            </a:endParaRPr>
          </a:p>
          <a:p>
            <a:pPr algn="r" rtl="1">
              <a:lnSpc>
                <a:spcPct val="150000"/>
              </a:lnSpc>
            </a:pPr>
            <a:r>
              <a:rPr lang="ar-SA" sz="1800" b="1" dirty="0" smtClean="0">
                <a:solidFill>
                  <a:schemeClr val="bg1"/>
                </a:solidFill>
              </a:rPr>
              <a:t>قهوه</a:t>
            </a:r>
            <a:r>
              <a:rPr lang="ar-SA" sz="1800" b="1" dirty="0">
                <a:solidFill>
                  <a:schemeClr val="bg1"/>
                </a:solidFill>
              </a:rPr>
              <a:t>، کاکائو </a:t>
            </a:r>
            <a:endParaRPr lang="fa-IR" sz="1800" b="1" dirty="0" smtClean="0">
              <a:solidFill>
                <a:schemeClr val="bg1"/>
              </a:solidFill>
            </a:endParaRPr>
          </a:p>
          <a:p>
            <a:pPr algn="r" rtl="1">
              <a:lnSpc>
                <a:spcPct val="150000"/>
              </a:lnSpc>
            </a:pPr>
            <a:r>
              <a:rPr lang="ar-SA" sz="1800" b="1" dirty="0" smtClean="0">
                <a:solidFill>
                  <a:schemeClr val="bg1"/>
                </a:solidFill>
              </a:rPr>
              <a:t>آب </a:t>
            </a:r>
            <a:r>
              <a:rPr lang="ar-SA" sz="1800" b="1" dirty="0">
                <a:solidFill>
                  <a:schemeClr val="bg1"/>
                </a:solidFill>
              </a:rPr>
              <a:t>یخ</a:t>
            </a:r>
            <a:endParaRPr lang="en-US" sz="1800" b="1" dirty="0">
              <a:solidFill>
                <a:schemeClr val="bg1"/>
              </a:solidFill>
            </a:endParaRPr>
          </a:p>
        </p:txBody>
      </p:sp>
      <p:sp>
        <p:nvSpPr>
          <p:cNvPr id="5" name="Text Placeholder 4"/>
          <p:cNvSpPr>
            <a:spLocks noGrp="1"/>
          </p:cNvSpPr>
          <p:nvPr>
            <p:ph type="body" sz="quarter" idx="3"/>
          </p:nvPr>
        </p:nvSpPr>
        <p:spPr>
          <a:xfrm>
            <a:off x="7437120" y="1989670"/>
            <a:ext cx="4754880" cy="743094"/>
          </a:xfrm>
        </p:spPr>
        <p:txBody>
          <a:bodyPr>
            <a:normAutofit/>
          </a:bodyPr>
          <a:lstStyle/>
          <a:p>
            <a:pPr algn="ctr" rtl="1"/>
            <a:r>
              <a:rPr lang="fa-IR" sz="2800" dirty="0" smtClean="0">
                <a:solidFill>
                  <a:srgbClr val="FFFF00"/>
                </a:solidFill>
              </a:rPr>
              <a:t>خوراکی‌های مفید</a:t>
            </a:r>
            <a:endParaRPr lang="en-US" sz="2800" dirty="0">
              <a:solidFill>
                <a:srgbClr val="FFFF00"/>
              </a:solidFill>
            </a:endParaRPr>
          </a:p>
        </p:txBody>
      </p:sp>
      <p:sp>
        <p:nvSpPr>
          <p:cNvPr id="6" name="Content Placeholder 5"/>
          <p:cNvSpPr>
            <a:spLocks noGrp="1"/>
          </p:cNvSpPr>
          <p:nvPr>
            <p:ph sz="quarter" idx="4"/>
          </p:nvPr>
        </p:nvSpPr>
        <p:spPr>
          <a:xfrm>
            <a:off x="7587343" y="2656563"/>
            <a:ext cx="4245427" cy="3711579"/>
          </a:xfrm>
        </p:spPr>
        <p:txBody>
          <a:bodyPr>
            <a:normAutofit fontScale="85000" lnSpcReduction="10000"/>
          </a:bodyPr>
          <a:lstStyle/>
          <a:p>
            <a:pPr algn="r" rtl="1">
              <a:lnSpc>
                <a:spcPct val="150000"/>
              </a:lnSpc>
            </a:pPr>
            <a:r>
              <a:rPr lang="fa-IR" sz="1800" b="1" dirty="0">
                <a:solidFill>
                  <a:schemeClr val="bg1"/>
                </a:solidFill>
              </a:rPr>
              <a:t>شیربرنج، فرنی، نان گندم، برنج، </a:t>
            </a:r>
            <a:r>
              <a:rPr lang="fa-IR" sz="1800" b="1" dirty="0" smtClean="0">
                <a:solidFill>
                  <a:schemeClr val="bg1"/>
                </a:solidFill>
              </a:rPr>
              <a:t>ذرت</a:t>
            </a:r>
          </a:p>
          <a:p>
            <a:pPr algn="r" rtl="1">
              <a:lnSpc>
                <a:spcPct val="150000"/>
              </a:lnSpc>
            </a:pPr>
            <a:r>
              <a:rPr lang="fa-IR" sz="1800" b="1" dirty="0" smtClean="0">
                <a:solidFill>
                  <a:schemeClr val="bg1"/>
                </a:solidFill>
              </a:rPr>
              <a:t>خوراکی‌های </a:t>
            </a:r>
            <a:r>
              <a:rPr lang="fa-IR" sz="1800" b="1" dirty="0">
                <a:solidFill>
                  <a:schemeClr val="bg1"/>
                </a:solidFill>
              </a:rPr>
              <a:t>حاوی گوشت، </a:t>
            </a:r>
            <a:r>
              <a:rPr lang="fa-IR" sz="1800" b="1" dirty="0" smtClean="0">
                <a:solidFill>
                  <a:schemeClr val="bg1"/>
                </a:solidFill>
              </a:rPr>
              <a:t>کباب </a:t>
            </a:r>
            <a:r>
              <a:rPr lang="fa-IR" sz="1800" b="1" dirty="0">
                <a:solidFill>
                  <a:schemeClr val="bg1"/>
                </a:solidFill>
              </a:rPr>
              <a:t>با گوشت گوسفند، گوشت بزغاله، ماهی، جوجه‌کباب، آبگوشت، آش یا سوپی که با مرغ یا بلدرچین درست شده </a:t>
            </a:r>
            <a:r>
              <a:rPr lang="fa-IR" sz="1800" b="1" dirty="0" smtClean="0">
                <a:solidFill>
                  <a:schemeClr val="bg1"/>
                </a:solidFill>
              </a:rPr>
              <a:t>باشد، </a:t>
            </a:r>
            <a:r>
              <a:rPr lang="fa-IR" sz="1800" b="1" dirty="0">
                <a:solidFill>
                  <a:schemeClr val="bg1"/>
                </a:solidFill>
              </a:rPr>
              <a:t>سیرابی و </a:t>
            </a:r>
            <a:r>
              <a:rPr lang="fa-IR" sz="1800" b="1" dirty="0" smtClean="0">
                <a:solidFill>
                  <a:schemeClr val="bg1"/>
                </a:solidFill>
              </a:rPr>
              <a:t>شیردان</a:t>
            </a:r>
          </a:p>
          <a:p>
            <a:pPr algn="r" rtl="1">
              <a:lnSpc>
                <a:spcPct val="150000"/>
              </a:lnSpc>
            </a:pPr>
            <a:r>
              <a:rPr lang="fa-IR" sz="1800" b="1" dirty="0" smtClean="0">
                <a:solidFill>
                  <a:schemeClr val="bg1"/>
                </a:solidFill>
              </a:rPr>
              <a:t>آشی </a:t>
            </a:r>
            <a:r>
              <a:rPr lang="fa-IR" sz="1800" b="1" dirty="0">
                <a:solidFill>
                  <a:schemeClr val="bg1"/>
                </a:solidFill>
              </a:rPr>
              <a:t>که با نخود و جو پخته شده </a:t>
            </a:r>
            <a:r>
              <a:rPr lang="fa-IR" sz="1800" b="1" dirty="0" smtClean="0">
                <a:solidFill>
                  <a:schemeClr val="bg1"/>
                </a:solidFill>
              </a:rPr>
              <a:t>باشد</a:t>
            </a:r>
          </a:p>
          <a:p>
            <a:pPr algn="r" rtl="1">
              <a:lnSpc>
                <a:spcPct val="150000"/>
              </a:lnSpc>
            </a:pPr>
            <a:r>
              <a:rPr lang="fa-IR" sz="1800" b="1" dirty="0">
                <a:solidFill>
                  <a:schemeClr val="bg1"/>
                </a:solidFill>
              </a:rPr>
              <a:t>بادام و </a:t>
            </a:r>
            <a:r>
              <a:rPr lang="fa-IR" sz="1800" b="1" dirty="0" smtClean="0">
                <a:solidFill>
                  <a:schemeClr val="bg1"/>
                </a:solidFill>
              </a:rPr>
              <a:t>فندق، </a:t>
            </a:r>
            <a:r>
              <a:rPr lang="fa-IR" sz="1800" b="1" dirty="0">
                <a:solidFill>
                  <a:schemeClr val="bg1"/>
                </a:solidFill>
              </a:rPr>
              <a:t>حریره‌بادام</a:t>
            </a:r>
          </a:p>
          <a:p>
            <a:pPr algn="r" rtl="1">
              <a:lnSpc>
                <a:spcPct val="150000"/>
              </a:lnSpc>
            </a:pPr>
            <a:r>
              <a:rPr lang="fa-IR" sz="1800" b="1" dirty="0" smtClean="0">
                <a:solidFill>
                  <a:schemeClr val="bg1"/>
                </a:solidFill>
              </a:rPr>
              <a:t>ماست </a:t>
            </a:r>
            <a:r>
              <a:rPr lang="fa-IR" sz="1800" b="1" dirty="0">
                <a:solidFill>
                  <a:schemeClr val="bg1"/>
                </a:solidFill>
              </a:rPr>
              <a:t>و دوغ </a:t>
            </a:r>
            <a:r>
              <a:rPr lang="fa-IR" sz="1800" b="1" dirty="0" smtClean="0">
                <a:solidFill>
                  <a:schemeClr val="bg1"/>
                </a:solidFill>
              </a:rPr>
              <a:t>شیرین</a:t>
            </a:r>
          </a:p>
          <a:p>
            <a:pPr algn="r" rtl="1">
              <a:lnSpc>
                <a:spcPct val="150000"/>
              </a:lnSpc>
            </a:pPr>
            <a:r>
              <a:rPr lang="fa-IR" sz="1800" b="1" dirty="0" smtClean="0">
                <a:solidFill>
                  <a:schemeClr val="bg1"/>
                </a:solidFill>
              </a:rPr>
              <a:t>خربزه</a:t>
            </a:r>
            <a:r>
              <a:rPr lang="fa-IR" sz="1800" b="1" dirty="0">
                <a:solidFill>
                  <a:schemeClr val="bg1"/>
                </a:solidFill>
              </a:rPr>
              <a:t>، انگور، </a:t>
            </a:r>
            <a:r>
              <a:rPr lang="fa-IR" sz="1800" b="1" dirty="0" smtClean="0">
                <a:solidFill>
                  <a:schemeClr val="bg1"/>
                </a:solidFill>
              </a:rPr>
              <a:t>انجیر</a:t>
            </a:r>
            <a:r>
              <a:rPr lang="fa-IR" sz="1800" b="1" dirty="0">
                <a:solidFill>
                  <a:schemeClr val="bg1"/>
                </a:solidFill>
              </a:rPr>
              <a:t>، کاهو، اسفناج، هویج، شیره انگور، چغندر</a:t>
            </a:r>
          </a:p>
        </p:txBody>
      </p:sp>
      <p:sp>
        <p:nvSpPr>
          <p:cNvPr id="7" name="Slide Number Placeholder 6"/>
          <p:cNvSpPr>
            <a:spLocks noGrp="1"/>
          </p:cNvSpPr>
          <p:nvPr>
            <p:ph type="sldNum" sz="quarter" idx="12"/>
          </p:nvPr>
        </p:nvSpPr>
        <p:spPr/>
        <p:txBody>
          <a:bodyPr/>
          <a:lstStyle/>
          <a:p>
            <a:fld id="{294A09A9-5501-47C1-A89A-A340965A2BE2}" type="slidenum">
              <a:rPr lang="en-US" smtClean="0"/>
              <a:pPr/>
              <a:t>57</a:t>
            </a:fld>
            <a:endParaRPr lang="en-US" dirty="0"/>
          </a:p>
        </p:txBody>
      </p:sp>
      <p:pic>
        <p:nvPicPr>
          <p:cNvPr id="8" name="Picture 7">
            <a:extLst>
              <a:ext uri="{FF2B5EF4-FFF2-40B4-BE49-F238E27FC236}">
                <a16:creationId xmlns:a16="http://schemas.microsoft.com/office/drawing/2014/main" id="{BF795964-4361-2665-6112-E94762F0E7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10507" y="388513"/>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11" name="Picture 10"/>
          <p:cNvPicPr>
            <a:picLocks noChangeAspect="1"/>
          </p:cNvPicPr>
          <p:nvPr/>
        </p:nvPicPr>
        <p:blipFill rotWithShape="1">
          <a:blip r:embed="rId4"/>
          <a:srcRect l="8831" r="2079"/>
          <a:stretch/>
        </p:blipFill>
        <p:spPr>
          <a:xfrm>
            <a:off x="510527" y="381001"/>
            <a:ext cx="3702241" cy="2191576"/>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1115" y="4760682"/>
            <a:ext cx="2819400" cy="1879600"/>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550229" y="2738769"/>
            <a:ext cx="2844212" cy="1896141"/>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971147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6090" y="153548"/>
            <a:ext cx="9784080" cy="1508760"/>
          </a:xfrm>
        </p:spPr>
        <p:txBody>
          <a:bodyPr>
            <a:normAutofit/>
          </a:bodyPr>
          <a:lstStyle/>
          <a:p>
            <a:pPr algn="ctr">
              <a:lnSpc>
                <a:spcPct val="150000"/>
              </a:lnSpc>
            </a:pPr>
            <a:r>
              <a:rPr lang="fa-IR" sz="3200" dirty="0" smtClean="0"/>
              <a:t>دوران نوزادی تا 6 ماهگی</a:t>
            </a:r>
            <a:endParaRPr lang="fa-IR" sz="3200" dirty="0"/>
          </a:p>
        </p:txBody>
      </p:sp>
      <p:sp>
        <p:nvSpPr>
          <p:cNvPr id="3" name="Text Placeholder 2"/>
          <p:cNvSpPr>
            <a:spLocks noGrp="1"/>
          </p:cNvSpPr>
          <p:nvPr>
            <p:ph type="body" idx="1"/>
          </p:nvPr>
        </p:nvSpPr>
        <p:spPr>
          <a:xfrm>
            <a:off x="-665329" y="2079172"/>
            <a:ext cx="4754880" cy="576944"/>
          </a:xfrm>
        </p:spPr>
        <p:txBody>
          <a:bodyPr/>
          <a:lstStyle/>
          <a:p>
            <a:pPr algn="ctr" rtl="1"/>
            <a:r>
              <a:rPr lang="fa-IR" sz="2800" dirty="0">
                <a:solidFill>
                  <a:srgbClr val="FFFF00"/>
                </a:solidFill>
              </a:rPr>
              <a:t>آسیب رسان</a:t>
            </a:r>
            <a:endParaRPr lang="en-US" sz="2800" dirty="0">
              <a:solidFill>
                <a:srgbClr val="FFFF00"/>
              </a:solidFill>
            </a:endParaRPr>
          </a:p>
        </p:txBody>
      </p:sp>
      <p:sp>
        <p:nvSpPr>
          <p:cNvPr id="4" name="Content Placeholder 3"/>
          <p:cNvSpPr>
            <a:spLocks noGrp="1"/>
          </p:cNvSpPr>
          <p:nvPr>
            <p:ph sz="half" idx="2"/>
          </p:nvPr>
        </p:nvSpPr>
        <p:spPr>
          <a:xfrm>
            <a:off x="-947057" y="2721431"/>
            <a:ext cx="4027714" cy="3483428"/>
          </a:xfrm>
        </p:spPr>
        <p:txBody>
          <a:bodyPr>
            <a:normAutofit/>
          </a:bodyPr>
          <a:lstStyle/>
          <a:p>
            <a:pPr algn="r" rtl="1">
              <a:lnSpc>
                <a:spcPct val="150000"/>
              </a:lnSpc>
            </a:pPr>
            <a:r>
              <a:rPr lang="fa-IR" sz="1800" dirty="0" smtClean="0">
                <a:solidFill>
                  <a:schemeClr val="bg1"/>
                </a:solidFill>
                <a:cs typeface="+mj-cs"/>
              </a:rPr>
              <a:t>هر چیزی به غیر از شیرمادر</a:t>
            </a:r>
            <a:endParaRPr lang="en-US" sz="1800" dirty="0">
              <a:solidFill>
                <a:schemeClr val="bg1"/>
              </a:solidFill>
              <a:cs typeface="+mj-cs"/>
            </a:endParaRPr>
          </a:p>
        </p:txBody>
      </p:sp>
      <p:sp>
        <p:nvSpPr>
          <p:cNvPr id="5" name="Text Placeholder 4"/>
          <p:cNvSpPr>
            <a:spLocks noGrp="1"/>
          </p:cNvSpPr>
          <p:nvPr>
            <p:ph type="body" sz="quarter" idx="3"/>
          </p:nvPr>
        </p:nvSpPr>
        <p:spPr>
          <a:xfrm>
            <a:off x="9209313" y="2011442"/>
            <a:ext cx="2710543" cy="743094"/>
          </a:xfrm>
        </p:spPr>
        <p:txBody>
          <a:bodyPr>
            <a:normAutofit/>
          </a:bodyPr>
          <a:lstStyle/>
          <a:p>
            <a:pPr algn="ctr" rtl="1"/>
            <a:r>
              <a:rPr lang="fa-IR" sz="2800" dirty="0" smtClean="0">
                <a:solidFill>
                  <a:srgbClr val="FFFF00"/>
                </a:solidFill>
              </a:rPr>
              <a:t>مفید</a:t>
            </a:r>
            <a:endParaRPr lang="en-US" sz="2800" dirty="0">
              <a:solidFill>
                <a:srgbClr val="FFFF00"/>
              </a:solidFill>
            </a:endParaRPr>
          </a:p>
        </p:txBody>
      </p:sp>
      <p:sp>
        <p:nvSpPr>
          <p:cNvPr id="6" name="Content Placeholder 5"/>
          <p:cNvSpPr>
            <a:spLocks noGrp="1"/>
          </p:cNvSpPr>
          <p:nvPr>
            <p:ph sz="quarter" idx="4"/>
          </p:nvPr>
        </p:nvSpPr>
        <p:spPr>
          <a:xfrm>
            <a:off x="9818914" y="2798077"/>
            <a:ext cx="1338942" cy="1632409"/>
          </a:xfrm>
        </p:spPr>
        <p:txBody>
          <a:bodyPr>
            <a:normAutofit/>
          </a:bodyPr>
          <a:lstStyle/>
          <a:p>
            <a:pPr algn="r" rtl="1">
              <a:lnSpc>
                <a:spcPct val="150000"/>
              </a:lnSpc>
            </a:pPr>
            <a:r>
              <a:rPr lang="fa-IR" sz="1800" dirty="0" smtClean="0">
                <a:solidFill>
                  <a:schemeClr val="bg1"/>
                </a:solidFill>
                <a:cs typeface="+mj-cs"/>
              </a:rPr>
              <a:t>شیر مادر</a:t>
            </a:r>
            <a:endParaRPr lang="fa-IR" sz="1800" dirty="0">
              <a:solidFill>
                <a:schemeClr val="bg1"/>
              </a:solidFill>
              <a:cs typeface="+mj-cs"/>
            </a:endParaRPr>
          </a:p>
        </p:txBody>
      </p:sp>
      <p:sp>
        <p:nvSpPr>
          <p:cNvPr id="7" name="Slide Number Placeholder 6"/>
          <p:cNvSpPr>
            <a:spLocks noGrp="1"/>
          </p:cNvSpPr>
          <p:nvPr>
            <p:ph type="sldNum" sz="quarter" idx="12"/>
          </p:nvPr>
        </p:nvSpPr>
        <p:spPr/>
        <p:txBody>
          <a:bodyPr/>
          <a:lstStyle/>
          <a:p>
            <a:fld id="{294A09A9-5501-47C1-A89A-A340965A2BE2}" type="slidenum">
              <a:rPr lang="en-US" smtClean="0"/>
              <a:pPr/>
              <a:t>58</a:t>
            </a:fld>
            <a:endParaRPr lang="en-US" dirty="0"/>
          </a:p>
        </p:txBody>
      </p:sp>
      <p:pic>
        <p:nvPicPr>
          <p:cNvPr id="8" name="Picture 7">
            <a:extLst>
              <a:ext uri="{FF2B5EF4-FFF2-40B4-BE49-F238E27FC236}">
                <a16:creationId xmlns:a16="http://schemas.microsoft.com/office/drawing/2014/main" id="{BF795964-4361-2665-6112-E94762F0E7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10507" y="388513"/>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19339" r="5849"/>
          <a:stretch/>
        </p:blipFill>
        <p:spPr>
          <a:xfrm>
            <a:off x="3341915" y="2492829"/>
            <a:ext cx="5976257" cy="4114800"/>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935682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6770" y="153548"/>
            <a:ext cx="8853399" cy="1508760"/>
          </a:xfrm>
        </p:spPr>
        <p:txBody>
          <a:bodyPr>
            <a:normAutofit/>
          </a:bodyPr>
          <a:lstStyle/>
          <a:p>
            <a:pPr algn="ctr">
              <a:lnSpc>
                <a:spcPct val="150000"/>
              </a:lnSpc>
            </a:pPr>
            <a:r>
              <a:rPr lang="fa-IR" sz="3200" dirty="0" smtClean="0"/>
              <a:t>6 ماهگی </a:t>
            </a:r>
            <a:r>
              <a:rPr lang="fa-IR" sz="3200" b="1" dirty="0"/>
              <a:t>تا 1 سالگی</a:t>
            </a:r>
            <a:endParaRPr lang="fa-IR" sz="3200" dirty="0"/>
          </a:p>
        </p:txBody>
      </p:sp>
      <p:sp>
        <p:nvSpPr>
          <p:cNvPr id="3" name="Text Placeholder 2"/>
          <p:cNvSpPr>
            <a:spLocks noGrp="1"/>
          </p:cNvSpPr>
          <p:nvPr>
            <p:ph type="body" idx="1"/>
          </p:nvPr>
        </p:nvSpPr>
        <p:spPr>
          <a:xfrm>
            <a:off x="0" y="2558143"/>
            <a:ext cx="4754880" cy="576944"/>
          </a:xfrm>
        </p:spPr>
        <p:txBody>
          <a:bodyPr/>
          <a:lstStyle/>
          <a:p>
            <a:pPr algn="ctr" rtl="1"/>
            <a:r>
              <a:rPr lang="fa-IR" sz="2800" dirty="0">
                <a:solidFill>
                  <a:srgbClr val="FFFF00"/>
                </a:solidFill>
              </a:rPr>
              <a:t>آسیب رسان</a:t>
            </a:r>
            <a:endParaRPr lang="en-US" sz="2800" dirty="0">
              <a:solidFill>
                <a:srgbClr val="FFFF00"/>
              </a:solidFill>
            </a:endParaRPr>
          </a:p>
        </p:txBody>
      </p:sp>
      <p:sp>
        <p:nvSpPr>
          <p:cNvPr id="5" name="Text Placeholder 4"/>
          <p:cNvSpPr>
            <a:spLocks noGrp="1"/>
          </p:cNvSpPr>
          <p:nvPr>
            <p:ph type="body" sz="quarter" idx="3"/>
          </p:nvPr>
        </p:nvSpPr>
        <p:spPr>
          <a:xfrm>
            <a:off x="8719456" y="1859042"/>
            <a:ext cx="2710543" cy="743094"/>
          </a:xfrm>
        </p:spPr>
        <p:txBody>
          <a:bodyPr>
            <a:normAutofit/>
          </a:bodyPr>
          <a:lstStyle/>
          <a:p>
            <a:pPr algn="ctr" rtl="1"/>
            <a:r>
              <a:rPr lang="fa-IR" sz="2800" dirty="0" smtClean="0">
                <a:solidFill>
                  <a:srgbClr val="FFFF00"/>
                </a:solidFill>
              </a:rPr>
              <a:t>مفید</a:t>
            </a:r>
            <a:endParaRPr lang="en-US" sz="2800" dirty="0">
              <a:solidFill>
                <a:srgbClr val="FFFF00"/>
              </a:solidFill>
            </a:endParaRPr>
          </a:p>
        </p:txBody>
      </p:sp>
      <p:sp>
        <p:nvSpPr>
          <p:cNvPr id="6" name="Content Placeholder 5"/>
          <p:cNvSpPr>
            <a:spLocks noGrp="1"/>
          </p:cNvSpPr>
          <p:nvPr>
            <p:ph sz="quarter" idx="4"/>
          </p:nvPr>
        </p:nvSpPr>
        <p:spPr>
          <a:xfrm>
            <a:off x="6596742" y="2383971"/>
            <a:ext cx="5214258" cy="2002971"/>
          </a:xfrm>
        </p:spPr>
        <p:txBody>
          <a:bodyPr>
            <a:noAutofit/>
          </a:bodyPr>
          <a:lstStyle/>
          <a:p>
            <a:pPr algn="r" rtl="1">
              <a:lnSpc>
                <a:spcPct val="150000"/>
              </a:lnSpc>
            </a:pPr>
            <a:r>
              <a:rPr lang="fa-IR" sz="2000" b="1" dirty="0">
                <a:solidFill>
                  <a:schemeClr val="accent4">
                    <a:lumMod val="50000"/>
                  </a:schemeClr>
                </a:solidFill>
              </a:rPr>
              <a:t>شیر مادر </a:t>
            </a:r>
            <a:r>
              <a:rPr lang="fa-IR" sz="2000" dirty="0">
                <a:solidFill>
                  <a:schemeClr val="bg1"/>
                </a:solidFill>
              </a:rPr>
              <a:t>به‌عنوان غذای اصلی</a:t>
            </a:r>
            <a:endParaRPr lang="en-US" sz="2000" dirty="0">
              <a:solidFill>
                <a:schemeClr val="bg1"/>
              </a:solidFill>
            </a:endParaRPr>
          </a:p>
          <a:p>
            <a:pPr algn="r" rtl="1">
              <a:lnSpc>
                <a:spcPct val="150000"/>
              </a:lnSpc>
            </a:pPr>
            <a:r>
              <a:rPr lang="fa-IR" sz="2000" dirty="0">
                <a:solidFill>
                  <a:schemeClr val="bg1"/>
                </a:solidFill>
              </a:rPr>
              <a:t>شروع </a:t>
            </a:r>
            <a:r>
              <a:rPr lang="fa-IR" sz="2000" b="1" dirty="0">
                <a:solidFill>
                  <a:schemeClr val="accent4">
                    <a:lumMod val="50000"/>
                  </a:schemeClr>
                </a:solidFill>
              </a:rPr>
              <a:t>تغذیه تکمیلی </a:t>
            </a:r>
            <a:r>
              <a:rPr lang="fa-IR" sz="2000" dirty="0">
                <a:solidFill>
                  <a:schemeClr val="bg1"/>
                </a:solidFill>
              </a:rPr>
              <a:t>در پایان شش </a:t>
            </a:r>
            <a:r>
              <a:rPr lang="fa-IR" sz="2000" dirty="0" smtClean="0">
                <a:solidFill>
                  <a:schemeClr val="bg1"/>
                </a:solidFill>
              </a:rPr>
              <a:t>ماهگی:</a:t>
            </a:r>
            <a:endParaRPr lang="en-US" sz="2000" dirty="0">
              <a:solidFill>
                <a:schemeClr val="bg1"/>
              </a:solidFill>
            </a:endParaRPr>
          </a:p>
          <a:p>
            <a:pPr algn="r" rtl="1">
              <a:lnSpc>
                <a:spcPct val="150000"/>
              </a:lnSpc>
            </a:pPr>
            <a:r>
              <a:rPr lang="fa-IR" sz="2000" dirty="0">
                <a:solidFill>
                  <a:schemeClr val="bg1"/>
                </a:solidFill>
              </a:rPr>
              <a:t>حریره‌بادام، شیربادام، سوپ‌های ساده </a:t>
            </a:r>
            <a:endParaRPr lang="en-US" sz="2000" dirty="0">
              <a:solidFill>
                <a:schemeClr val="bg1"/>
              </a:solidFill>
            </a:endParaRPr>
          </a:p>
        </p:txBody>
      </p:sp>
      <p:sp>
        <p:nvSpPr>
          <p:cNvPr id="7" name="Slide Number Placeholder 6"/>
          <p:cNvSpPr>
            <a:spLocks noGrp="1"/>
          </p:cNvSpPr>
          <p:nvPr>
            <p:ph type="sldNum" sz="quarter" idx="12"/>
          </p:nvPr>
        </p:nvSpPr>
        <p:spPr/>
        <p:txBody>
          <a:bodyPr/>
          <a:lstStyle/>
          <a:p>
            <a:fld id="{294A09A9-5501-47C1-A89A-A340965A2BE2}" type="slidenum">
              <a:rPr lang="en-US" smtClean="0"/>
              <a:pPr/>
              <a:t>59</a:t>
            </a:fld>
            <a:endParaRPr lang="en-US" dirty="0"/>
          </a:p>
        </p:txBody>
      </p:sp>
      <p:pic>
        <p:nvPicPr>
          <p:cNvPr id="8" name="Picture 7">
            <a:extLst>
              <a:ext uri="{FF2B5EF4-FFF2-40B4-BE49-F238E27FC236}">
                <a16:creationId xmlns:a16="http://schemas.microsoft.com/office/drawing/2014/main" id="{BF795964-4361-2665-6112-E94762F0E7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10507" y="388513"/>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sp>
        <p:nvSpPr>
          <p:cNvPr id="10" name="Content Placeholder 5"/>
          <p:cNvSpPr txBox="1">
            <a:spLocks/>
          </p:cNvSpPr>
          <p:nvPr/>
        </p:nvSpPr>
        <p:spPr>
          <a:xfrm>
            <a:off x="0" y="2971800"/>
            <a:ext cx="4746171" cy="358140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algn="r" rtl="1">
              <a:lnSpc>
                <a:spcPct val="150000"/>
              </a:lnSpc>
            </a:pPr>
            <a:r>
              <a:rPr lang="fa-IR" sz="2000" dirty="0">
                <a:solidFill>
                  <a:schemeClr val="bg1"/>
                </a:solidFill>
              </a:rPr>
              <a:t>غذاهای تند، </a:t>
            </a:r>
            <a:r>
              <a:rPr lang="fa-IR" sz="2000" dirty="0" smtClean="0">
                <a:solidFill>
                  <a:schemeClr val="bg1"/>
                </a:solidFill>
              </a:rPr>
              <a:t>شور</a:t>
            </a:r>
          </a:p>
          <a:p>
            <a:pPr algn="r" rtl="1">
              <a:lnSpc>
                <a:spcPct val="150000"/>
              </a:lnSpc>
            </a:pPr>
            <a:r>
              <a:rPr lang="fa-IR" sz="2000" dirty="0" smtClean="0">
                <a:solidFill>
                  <a:schemeClr val="bg1"/>
                </a:solidFill>
              </a:rPr>
              <a:t>مواد </a:t>
            </a:r>
            <a:r>
              <a:rPr lang="fa-IR" sz="2000" dirty="0">
                <a:solidFill>
                  <a:schemeClr val="bg1"/>
                </a:solidFill>
              </a:rPr>
              <a:t>غذایی فراوری‌شده و </a:t>
            </a:r>
            <a:r>
              <a:rPr lang="fa-IR" sz="2000" dirty="0" smtClean="0">
                <a:solidFill>
                  <a:schemeClr val="bg1"/>
                </a:solidFill>
              </a:rPr>
              <a:t>پرادویه</a:t>
            </a:r>
          </a:p>
          <a:p>
            <a:pPr algn="r" rtl="1">
              <a:lnSpc>
                <a:spcPct val="150000"/>
              </a:lnSpc>
            </a:pPr>
            <a:r>
              <a:rPr lang="fa-IR" sz="2000" dirty="0" smtClean="0">
                <a:solidFill>
                  <a:schemeClr val="bg1"/>
                </a:solidFill>
              </a:rPr>
              <a:t>چیپس </a:t>
            </a:r>
            <a:r>
              <a:rPr lang="fa-IR" sz="2000" dirty="0">
                <a:solidFill>
                  <a:schemeClr val="bg1"/>
                </a:solidFill>
              </a:rPr>
              <a:t>و </a:t>
            </a:r>
            <a:r>
              <a:rPr lang="fa-IR" sz="2000" dirty="0" smtClean="0">
                <a:solidFill>
                  <a:schemeClr val="bg1"/>
                </a:solidFill>
              </a:rPr>
              <a:t>پفک</a:t>
            </a:r>
          </a:p>
          <a:p>
            <a:pPr algn="r" rtl="1">
              <a:lnSpc>
                <a:spcPct val="150000"/>
              </a:lnSpc>
            </a:pPr>
            <a:r>
              <a:rPr lang="fa-IR" sz="2000" dirty="0" smtClean="0">
                <a:solidFill>
                  <a:schemeClr val="bg1"/>
                </a:solidFill>
              </a:rPr>
              <a:t>غذاهای </a:t>
            </a:r>
            <a:r>
              <a:rPr lang="fa-IR" sz="2000" dirty="0">
                <a:solidFill>
                  <a:schemeClr val="bg1"/>
                </a:solidFill>
              </a:rPr>
              <a:t>کارخانه‌ای و آماده، سوسیس و کالباس و سایر </a:t>
            </a:r>
            <a:r>
              <a:rPr lang="fa-IR" sz="2000" dirty="0" smtClean="0">
                <a:solidFill>
                  <a:schemeClr val="bg1"/>
                </a:solidFill>
              </a:rPr>
              <a:t>فست‌فودها، </a:t>
            </a:r>
            <a:r>
              <a:rPr lang="fa-IR" sz="2000" dirty="0">
                <a:solidFill>
                  <a:schemeClr val="bg1"/>
                </a:solidFill>
              </a:rPr>
              <a:t>انواع </a:t>
            </a:r>
            <a:r>
              <a:rPr lang="fa-IR" sz="2000" dirty="0" smtClean="0">
                <a:solidFill>
                  <a:schemeClr val="bg1"/>
                </a:solidFill>
              </a:rPr>
              <a:t>سس‌ها</a:t>
            </a:r>
          </a:p>
          <a:p>
            <a:pPr algn="r" rtl="1">
              <a:lnSpc>
                <a:spcPct val="150000"/>
              </a:lnSpc>
            </a:pPr>
            <a:r>
              <a:rPr lang="fa-IR" sz="2000" dirty="0" smtClean="0">
                <a:solidFill>
                  <a:schemeClr val="bg1"/>
                </a:solidFill>
              </a:rPr>
              <a:t>نوشابه‌های </a:t>
            </a:r>
            <a:r>
              <a:rPr lang="fa-IR" sz="2000" dirty="0">
                <a:solidFill>
                  <a:schemeClr val="bg1"/>
                </a:solidFill>
              </a:rPr>
              <a:t>گازدار، </a:t>
            </a:r>
            <a:r>
              <a:rPr lang="fa-IR" sz="2000" dirty="0" smtClean="0">
                <a:solidFill>
                  <a:schemeClr val="bg1"/>
                </a:solidFill>
              </a:rPr>
              <a:t>آبمیوه‌های </a:t>
            </a:r>
            <a:r>
              <a:rPr lang="fa-IR" sz="2000" dirty="0">
                <a:solidFill>
                  <a:schemeClr val="bg1"/>
                </a:solidFill>
              </a:rPr>
              <a:t>صنعتی </a:t>
            </a:r>
          </a:p>
        </p:txBody>
      </p:sp>
      <p:sp>
        <p:nvSpPr>
          <p:cNvPr id="12" name="TextBox 11"/>
          <p:cNvSpPr txBox="1"/>
          <p:nvPr/>
        </p:nvSpPr>
        <p:spPr>
          <a:xfrm>
            <a:off x="7413171" y="4169230"/>
            <a:ext cx="4386945" cy="2400658"/>
          </a:xfrm>
          <a:prstGeom prst="rect">
            <a:avLst/>
          </a:prstGeom>
          <a:noFill/>
        </p:spPr>
        <p:txBody>
          <a:bodyPr wrap="square" rtlCol="0">
            <a:spAutoFit/>
          </a:bodyPr>
          <a:lstStyle/>
          <a:p>
            <a:pPr marL="285750" indent="-285750" algn="r" rtl="1">
              <a:lnSpc>
                <a:spcPct val="150000"/>
              </a:lnSpc>
              <a:buFont typeface="Arial" panose="020B0604020202020204" pitchFamily="34" charset="0"/>
              <a:buChar char="•"/>
            </a:pPr>
            <a:r>
              <a:rPr lang="ar-SA" sz="2000" dirty="0">
                <a:solidFill>
                  <a:schemeClr val="bg1"/>
                </a:solidFill>
              </a:rPr>
              <a:t>وقتی کودک دندان درآورد، </a:t>
            </a:r>
            <a:r>
              <a:rPr lang="ar-SA" sz="2000" dirty="0" smtClean="0">
                <a:solidFill>
                  <a:schemeClr val="bg1"/>
                </a:solidFill>
              </a:rPr>
              <a:t>حلیم </a:t>
            </a:r>
            <a:r>
              <a:rPr lang="ar-SA" sz="2000" dirty="0">
                <a:solidFill>
                  <a:schemeClr val="bg1"/>
                </a:solidFill>
              </a:rPr>
              <a:t>با گوشت گوسفند </a:t>
            </a:r>
            <a:r>
              <a:rPr lang="fa-IR" sz="2000" dirty="0" smtClean="0">
                <a:solidFill>
                  <a:schemeClr val="bg1"/>
                </a:solidFill>
              </a:rPr>
              <a:t>/</a:t>
            </a:r>
            <a:r>
              <a:rPr lang="ar-SA" sz="2000" dirty="0" smtClean="0">
                <a:solidFill>
                  <a:schemeClr val="bg1"/>
                </a:solidFill>
              </a:rPr>
              <a:t> </a:t>
            </a:r>
            <a:r>
              <a:rPr lang="ar-SA" sz="2000" dirty="0">
                <a:solidFill>
                  <a:schemeClr val="bg1"/>
                </a:solidFill>
              </a:rPr>
              <a:t>مرغ با نان خوب پخته </a:t>
            </a:r>
            <a:r>
              <a:rPr lang="ar-SA" sz="2000" dirty="0" smtClean="0">
                <a:solidFill>
                  <a:schemeClr val="bg1"/>
                </a:solidFill>
              </a:rPr>
              <a:t>شده</a:t>
            </a:r>
            <a:endParaRPr lang="fa-IR" sz="2000" dirty="0" smtClean="0">
              <a:solidFill>
                <a:schemeClr val="bg1"/>
              </a:solidFill>
            </a:endParaRPr>
          </a:p>
          <a:p>
            <a:pPr marL="285750" indent="-285750" algn="r" rtl="1">
              <a:lnSpc>
                <a:spcPct val="150000"/>
              </a:lnSpc>
              <a:buFont typeface="Arial" panose="020B0604020202020204" pitchFamily="34" charset="0"/>
              <a:buChar char="•"/>
            </a:pPr>
            <a:r>
              <a:rPr lang="ar-SA" sz="2000" dirty="0" smtClean="0">
                <a:solidFill>
                  <a:schemeClr val="bg1"/>
                </a:solidFill>
              </a:rPr>
              <a:t>حلواهای </a:t>
            </a:r>
            <a:r>
              <a:rPr lang="ar-SA" sz="2000" dirty="0">
                <a:solidFill>
                  <a:schemeClr val="bg1"/>
                </a:solidFill>
              </a:rPr>
              <a:t>طبیعی با آرد یا نشاسته و شکر و روغن </a:t>
            </a:r>
            <a:r>
              <a:rPr lang="ar-SA" sz="2000" dirty="0" smtClean="0">
                <a:solidFill>
                  <a:schemeClr val="bg1"/>
                </a:solidFill>
              </a:rPr>
              <a:t>همراه با مغز</a:t>
            </a:r>
            <a:r>
              <a:rPr lang="fa-IR" sz="2000" dirty="0" smtClean="0">
                <a:solidFill>
                  <a:schemeClr val="bg1"/>
                </a:solidFill>
              </a:rPr>
              <a:t>ها</a:t>
            </a:r>
          </a:p>
          <a:p>
            <a:pPr marL="285750" indent="-285750" algn="r" rtl="1">
              <a:lnSpc>
                <a:spcPct val="150000"/>
              </a:lnSpc>
              <a:buFont typeface="Arial" panose="020B0604020202020204" pitchFamily="34" charset="0"/>
              <a:buChar char="•"/>
            </a:pPr>
            <a:r>
              <a:rPr lang="ar-SA" sz="2000" dirty="0" smtClean="0">
                <a:solidFill>
                  <a:schemeClr val="bg1"/>
                </a:solidFill>
              </a:rPr>
              <a:t>خشکبار</a:t>
            </a:r>
            <a:r>
              <a:rPr lang="fa-IR" sz="2000" dirty="0" smtClean="0">
                <a:solidFill>
                  <a:schemeClr val="bg1"/>
                </a:solidFill>
              </a:rPr>
              <a:t>: </a:t>
            </a:r>
            <a:r>
              <a:rPr lang="ar-SA" sz="2000" dirty="0" smtClean="0">
                <a:solidFill>
                  <a:schemeClr val="bg1"/>
                </a:solidFill>
              </a:rPr>
              <a:t>بادام</a:t>
            </a:r>
            <a:r>
              <a:rPr lang="ar-SA" sz="2000" dirty="0">
                <a:solidFill>
                  <a:schemeClr val="bg1"/>
                </a:solidFill>
              </a:rPr>
              <a:t>، پسته و گردو به صورت پودر </a:t>
            </a:r>
            <a:r>
              <a:rPr lang="ar-SA" sz="2000" dirty="0" smtClean="0">
                <a:solidFill>
                  <a:schemeClr val="bg1"/>
                </a:solidFill>
              </a:rPr>
              <a:t>شده</a:t>
            </a:r>
            <a:endParaRPr lang="en-US" dirty="0"/>
          </a:p>
        </p:txBody>
      </p: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t="9828"/>
          <a:stretch/>
        </p:blipFill>
        <p:spPr>
          <a:xfrm>
            <a:off x="348342" y="272143"/>
            <a:ext cx="3145972" cy="2130445"/>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2743" y="3009029"/>
            <a:ext cx="2153330" cy="3233248"/>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9571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ln>
            <a:noFill/>
          </a:ln>
        </p:spPr>
        <p:txBody>
          <a:bodyPr>
            <a:normAutofit/>
          </a:bodyPr>
          <a:lstStyle/>
          <a:p>
            <a:pPr algn="ctr" rtl="1"/>
            <a:r>
              <a:rPr lang="fa-IR" b="1" dirty="0" smtClean="0">
                <a:solidFill>
                  <a:schemeClr val="bg2">
                    <a:lumMod val="50000"/>
                  </a:schemeClr>
                </a:solidFill>
              </a:rPr>
              <a:t>استراتژی </a:t>
            </a:r>
            <a:r>
              <a:rPr lang="fa-IR" dirty="0">
                <a:solidFill>
                  <a:schemeClr val="bg2">
                    <a:lumMod val="50000"/>
                  </a:schemeClr>
                </a:solidFill>
              </a:rPr>
              <a:t/>
            </a:r>
            <a:br>
              <a:rPr lang="fa-IR" dirty="0">
                <a:solidFill>
                  <a:schemeClr val="bg2">
                    <a:lumMod val="50000"/>
                  </a:schemeClr>
                </a:solidFill>
              </a:rPr>
            </a:br>
            <a:r>
              <a:rPr lang="fa-IR" dirty="0" smtClean="0">
                <a:solidFill>
                  <a:schemeClr val="bg2">
                    <a:lumMod val="50000"/>
                  </a:schemeClr>
                </a:solidFill>
              </a:rPr>
              <a:t>سازمان </a:t>
            </a:r>
            <a:r>
              <a:rPr lang="fa-IR" dirty="0">
                <a:solidFill>
                  <a:schemeClr val="bg2">
                    <a:lumMod val="50000"/>
                  </a:schemeClr>
                </a:solidFill>
              </a:rPr>
              <a:t>جهانی بهداشت</a:t>
            </a:r>
            <a:endParaRPr lang="en-US" b="1" dirty="0">
              <a:solidFill>
                <a:schemeClr val="bg2">
                  <a:lumMod val="50000"/>
                </a:schemeClr>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idx="1"/>
          </p:nvPr>
        </p:nvSpPr>
        <p:spPr>
          <a:xfrm>
            <a:off x="3173506" y="1839557"/>
            <a:ext cx="8165054" cy="3836889"/>
          </a:xfrm>
        </p:spPr>
        <p:txBody>
          <a:bodyPr vert="horz" lIns="91440" tIns="45720" rIns="91440" bIns="45720" rtlCol="0" anchor="t">
            <a:noAutofit/>
          </a:bodyPr>
          <a:lstStyle/>
          <a:p>
            <a:pPr marL="0" indent="0" algn="r" rtl="1">
              <a:lnSpc>
                <a:spcPct val="100000"/>
              </a:lnSpc>
              <a:buNone/>
            </a:pPr>
            <a:r>
              <a:rPr lang="fa-IR" sz="2000" dirty="0" smtClean="0">
                <a:solidFill>
                  <a:schemeClr val="bg1"/>
                </a:solidFill>
              </a:rPr>
              <a:t>اولین </a:t>
            </a:r>
            <a:r>
              <a:rPr lang="fa-IR" sz="2000" dirty="0">
                <a:solidFill>
                  <a:schemeClr val="bg1"/>
                </a:solidFill>
              </a:rPr>
              <a:t>استراتژی در سال 2002 تا </a:t>
            </a:r>
            <a:r>
              <a:rPr lang="fa-IR" sz="2000" dirty="0" smtClean="0">
                <a:solidFill>
                  <a:schemeClr val="bg1"/>
                </a:solidFill>
              </a:rPr>
              <a:t>2005- به </a:t>
            </a:r>
            <a:r>
              <a:rPr lang="fa-IR" sz="2000" dirty="0">
                <a:solidFill>
                  <a:schemeClr val="bg1"/>
                </a:solidFill>
              </a:rPr>
              <a:t>روز رسانی سال 2014 تا 2023</a:t>
            </a:r>
          </a:p>
          <a:p>
            <a:pPr algn="r" rtl="1">
              <a:lnSpc>
                <a:spcPct val="100000"/>
              </a:lnSpc>
            </a:pPr>
            <a:r>
              <a:rPr lang="ar-SA" sz="2800" dirty="0" smtClean="0">
                <a:solidFill>
                  <a:schemeClr val="bg1"/>
                </a:solidFill>
              </a:rPr>
              <a:t>ادغام </a:t>
            </a:r>
            <a:r>
              <a:rPr lang="ar-SA" sz="2800" dirty="0">
                <a:solidFill>
                  <a:schemeClr val="bg1"/>
                </a:solidFill>
              </a:rPr>
              <a:t>طب سنتي با سيستم بهداشتي درماني كشورها</a:t>
            </a:r>
            <a:endParaRPr lang="fa-IR" sz="2800" dirty="0">
              <a:solidFill>
                <a:schemeClr val="bg1"/>
              </a:solidFill>
            </a:endParaRPr>
          </a:p>
          <a:p>
            <a:pPr algn="r" rtl="1">
              <a:lnSpc>
                <a:spcPct val="100000"/>
              </a:lnSpc>
            </a:pPr>
            <a:r>
              <a:rPr lang="ar-SA" sz="2800" dirty="0">
                <a:solidFill>
                  <a:schemeClr val="bg1"/>
                </a:solidFill>
              </a:rPr>
              <a:t> تعيين و تضمين ايمني، كارآيي و كيفيت فرآورده‌ها و روش‌هاي درماني</a:t>
            </a:r>
            <a:endParaRPr lang="fa-IR" sz="2800" dirty="0">
              <a:solidFill>
                <a:schemeClr val="bg1"/>
              </a:solidFill>
            </a:endParaRPr>
          </a:p>
          <a:p>
            <a:pPr algn="r" rtl="1">
              <a:lnSpc>
                <a:spcPct val="100000"/>
              </a:lnSpc>
            </a:pPr>
            <a:r>
              <a:rPr lang="ar-SA" sz="2800" dirty="0">
                <a:solidFill>
                  <a:schemeClr val="bg1"/>
                </a:solidFill>
              </a:rPr>
              <a:t>افزايش دسترسي و </a:t>
            </a:r>
            <a:r>
              <a:rPr lang="ar-SA" sz="2800" dirty="0" smtClean="0">
                <a:solidFill>
                  <a:schemeClr val="bg1"/>
                </a:solidFill>
              </a:rPr>
              <a:t>ارا</a:t>
            </a:r>
            <a:r>
              <a:rPr lang="fa-IR" sz="2800" dirty="0" smtClean="0">
                <a:solidFill>
                  <a:schemeClr val="bg1"/>
                </a:solidFill>
              </a:rPr>
              <a:t>ئ</a:t>
            </a:r>
            <a:r>
              <a:rPr lang="ar-SA" sz="2800" dirty="0" smtClean="0">
                <a:solidFill>
                  <a:schemeClr val="bg1"/>
                </a:solidFill>
              </a:rPr>
              <a:t>ه‌ی </a:t>
            </a:r>
            <a:r>
              <a:rPr lang="ar-SA" sz="2800" dirty="0">
                <a:solidFill>
                  <a:schemeClr val="bg1"/>
                </a:solidFill>
              </a:rPr>
              <a:t>خدمات طب سنتي</a:t>
            </a:r>
            <a:endParaRPr lang="fa-IR" sz="2800" dirty="0">
              <a:solidFill>
                <a:schemeClr val="bg1"/>
              </a:solidFill>
            </a:endParaRPr>
          </a:p>
          <a:p>
            <a:pPr algn="r" rtl="1">
              <a:lnSpc>
                <a:spcPct val="100000"/>
              </a:lnSpc>
            </a:pPr>
            <a:r>
              <a:rPr lang="ar-SA" sz="2800" dirty="0">
                <a:solidFill>
                  <a:schemeClr val="bg1"/>
                </a:solidFill>
              </a:rPr>
              <a:t> ترويج استفاده منطقي </a:t>
            </a:r>
            <a:endParaRPr lang="fa-IR" sz="2800" dirty="0">
              <a:solidFill>
                <a:schemeClr val="bg1"/>
              </a:solidFill>
            </a:endParaRPr>
          </a:p>
          <a:p>
            <a:pPr algn="r" rtl="1">
              <a:lnSpc>
                <a:spcPct val="100000"/>
              </a:lnSpc>
            </a:pPr>
            <a:r>
              <a:rPr lang="ar-SA" sz="2800" dirty="0">
                <a:solidFill>
                  <a:schemeClr val="bg1"/>
                </a:solidFill>
              </a:rPr>
              <a:t> حفظ و صيانت از آثار و منابع طب سنتي</a:t>
            </a:r>
            <a:endParaRPr lang="en-US" sz="2800" dirty="0">
              <a:solidFill>
                <a:schemeClr val="bg1"/>
              </a:solidFill>
            </a:endParaRPr>
          </a:p>
          <a:p>
            <a:pPr algn="r" rtl="1">
              <a:lnSpc>
                <a:spcPct val="100000"/>
              </a:lnSpc>
            </a:pPr>
            <a:endParaRPr lang="fa-IR" sz="2000" dirty="0" smtClean="0">
              <a:solidFill>
                <a:schemeClr val="bg1"/>
              </a:solidFill>
            </a:endParaRPr>
          </a:p>
          <a:p>
            <a:pPr algn="r" rtl="1">
              <a:lnSpc>
                <a:spcPct val="100000"/>
              </a:lnSpc>
            </a:pPr>
            <a:endParaRPr lang="fa-IR" sz="2000" dirty="0" smtClean="0">
              <a:solidFill>
                <a:schemeClr val="bg1"/>
              </a:solidFill>
            </a:endParaRPr>
          </a:p>
          <a:p>
            <a:pPr algn="r" rtl="1">
              <a:lnSpc>
                <a:spcPct val="100000"/>
              </a:lnSpc>
            </a:pPr>
            <a:endParaRPr lang="fa-IR" sz="2000" dirty="0" smtClean="0">
              <a:solidFill>
                <a:schemeClr val="bg1"/>
              </a:solidFill>
            </a:endParaRPr>
          </a:p>
          <a:p>
            <a:pPr algn="r" rtl="1">
              <a:lnSpc>
                <a:spcPct val="100000"/>
              </a:lnSpc>
            </a:pPr>
            <a:endParaRPr lang="en-US" sz="2000" dirty="0">
              <a:solidFill>
                <a:schemeClr val="bg1"/>
              </a:solidFill>
            </a:endParaRPr>
          </a:p>
        </p:txBody>
      </p:sp>
      <p:sp>
        <p:nvSpPr>
          <p:cNvPr id="7" name="Slide Number Placeholder 6">
            <a:extLst>
              <a:ext uri="{FF2B5EF4-FFF2-40B4-BE49-F238E27FC236}">
                <a16:creationId xmlns:a16="http://schemas.microsoft.com/office/drawing/2014/main" id="{18B2EC61-FFAF-1A7D-EF2C-F7F66D44F814}"/>
              </a:ext>
            </a:extLst>
          </p:cNvPr>
          <p:cNvSpPr>
            <a:spLocks noGrp="1"/>
          </p:cNvSpPr>
          <p:nvPr>
            <p:ph type="sldNum" sz="quarter" idx="12"/>
          </p:nvPr>
        </p:nvSpPr>
        <p:spPr/>
        <p:txBody>
          <a:bodyPr/>
          <a:lstStyle/>
          <a:p>
            <a:pPr algn="ctr"/>
            <a:fld id="{294A09A9-5501-47C1-A89A-A340965A2BE2}" type="slidenum">
              <a:rPr lang="en-US" smtClean="0">
                <a:solidFill>
                  <a:schemeClr val="bg2">
                    <a:lumMod val="50000"/>
                  </a:schemeClr>
                </a:solidFill>
              </a:rPr>
              <a:pPr algn="ctr"/>
              <a:t>6</a:t>
            </a:fld>
            <a:endParaRPr lang="en-US" dirty="0">
              <a:solidFill>
                <a:schemeClr val="bg2">
                  <a:lumMod val="50000"/>
                </a:schemeClr>
              </a:solidFill>
            </a:endParaRPr>
          </a:p>
        </p:txBody>
      </p:sp>
      <p:sp>
        <p:nvSpPr>
          <p:cNvPr id="4" name="Date Placeholder 3"/>
          <p:cNvSpPr>
            <a:spLocks noGrp="1"/>
          </p:cNvSpPr>
          <p:nvPr>
            <p:ph type="dt" sz="half" idx="10"/>
          </p:nvPr>
        </p:nvSpPr>
        <p:spPr/>
        <p:txBody>
          <a:bodyPr/>
          <a:lstStyle/>
          <a:p>
            <a:fld id="{3734D283-A7EF-4FF3-8266-76ACA46DCA49}" type="datetime1">
              <a:rPr lang="en-US" smtClean="0"/>
              <a:t>5/4/2023</a:t>
            </a:fld>
            <a:endParaRPr lang="en-US" dirty="0"/>
          </a:p>
        </p:txBody>
      </p:sp>
      <p:pic>
        <p:nvPicPr>
          <p:cNvPr id="8" name="Picture 7">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75055" y="94448"/>
            <a:ext cx="1008668" cy="1038215"/>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9" name="Picture 8"/>
          <p:cNvPicPr>
            <a:picLocks noChangeAspect="1"/>
          </p:cNvPicPr>
          <p:nvPr/>
        </p:nvPicPr>
        <p:blipFill>
          <a:blip r:embed="rId3"/>
          <a:stretch>
            <a:fillRect/>
          </a:stretch>
        </p:blipFill>
        <p:spPr>
          <a:xfrm>
            <a:off x="233138" y="2000922"/>
            <a:ext cx="1946856" cy="2660704"/>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r="4594"/>
          <a:stretch/>
        </p:blipFill>
        <p:spPr>
          <a:xfrm>
            <a:off x="2208947" y="3605450"/>
            <a:ext cx="2114536" cy="3112701"/>
          </a:xfrm>
          <a:prstGeom prst="rect">
            <a:avLst/>
          </a:prstGeom>
        </p:spPr>
      </p:pic>
    </p:spTree>
    <p:extLst>
      <p:ext uri="{BB962C8B-B14F-4D97-AF65-F5344CB8AC3E}">
        <p14:creationId xmlns:p14="http://schemas.microsoft.com/office/powerpoint/2010/main" val="200066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4742" y="153548"/>
            <a:ext cx="8755427" cy="1508760"/>
          </a:xfrm>
        </p:spPr>
        <p:txBody>
          <a:bodyPr>
            <a:normAutofit/>
          </a:bodyPr>
          <a:lstStyle/>
          <a:p>
            <a:pPr algn="ctr">
              <a:lnSpc>
                <a:spcPct val="150000"/>
              </a:lnSpc>
            </a:pPr>
            <a:r>
              <a:rPr lang="fa-IR" sz="3200" b="1" dirty="0" smtClean="0"/>
              <a:t>1 تا 2 سالگی</a:t>
            </a:r>
            <a:endParaRPr lang="fa-IR" sz="3200" dirty="0"/>
          </a:p>
        </p:txBody>
      </p:sp>
      <p:sp>
        <p:nvSpPr>
          <p:cNvPr id="3" name="Text Placeholder 2"/>
          <p:cNvSpPr>
            <a:spLocks noGrp="1"/>
          </p:cNvSpPr>
          <p:nvPr>
            <p:ph type="body" idx="1"/>
          </p:nvPr>
        </p:nvSpPr>
        <p:spPr>
          <a:xfrm>
            <a:off x="0" y="2558142"/>
            <a:ext cx="4754880" cy="576944"/>
          </a:xfrm>
        </p:spPr>
        <p:txBody>
          <a:bodyPr/>
          <a:lstStyle/>
          <a:p>
            <a:pPr algn="ctr" rtl="1"/>
            <a:r>
              <a:rPr lang="fa-IR" sz="2800" dirty="0">
                <a:solidFill>
                  <a:srgbClr val="FFFF00"/>
                </a:solidFill>
              </a:rPr>
              <a:t>آسیب رسان</a:t>
            </a:r>
            <a:endParaRPr lang="en-US" sz="2800" dirty="0">
              <a:solidFill>
                <a:srgbClr val="FFFF00"/>
              </a:solidFill>
            </a:endParaRPr>
          </a:p>
        </p:txBody>
      </p:sp>
      <p:sp>
        <p:nvSpPr>
          <p:cNvPr id="5" name="Text Placeholder 4"/>
          <p:cNvSpPr>
            <a:spLocks noGrp="1"/>
          </p:cNvSpPr>
          <p:nvPr>
            <p:ph type="body" sz="quarter" idx="3"/>
          </p:nvPr>
        </p:nvSpPr>
        <p:spPr>
          <a:xfrm>
            <a:off x="8719456" y="1859042"/>
            <a:ext cx="2710543" cy="743094"/>
          </a:xfrm>
        </p:spPr>
        <p:txBody>
          <a:bodyPr>
            <a:normAutofit/>
          </a:bodyPr>
          <a:lstStyle/>
          <a:p>
            <a:pPr algn="ctr" rtl="1"/>
            <a:r>
              <a:rPr lang="fa-IR" sz="2800" dirty="0" smtClean="0">
                <a:solidFill>
                  <a:srgbClr val="FFFF00"/>
                </a:solidFill>
              </a:rPr>
              <a:t>مفید</a:t>
            </a:r>
            <a:endParaRPr lang="en-US" sz="2800" dirty="0">
              <a:solidFill>
                <a:srgbClr val="FFFF00"/>
              </a:solidFill>
            </a:endParaRPr>
          </a:p>
        </p:txBody>
      </p:sp>
      <p:sp>
        <p:nvSpPr>
          <p:cNvPr id="6" name="Content Placeholder 5"/>
          <p:cNvSpPr>
            <a:spLocks noGrp="1"/>
          </p:cNvSpPr>
          <p:nvPr>
            <p:ph sz="quarter" idx="4"/>
          </p:nvPr>
        </p:nvSpPr>
        <p:spPr>
          <a:xfrm>
            <a:off x="6574971" y="2481943"/>
            <a:ext cx="5214258" cy="2002971"/>
          </a:xfrm>
        </p:spPr>
        <p:txBody>
          <a:bodyPr>
            <a:noAutofit/>
          </a:bodyPr>
          <a:lstStyle/>
          <a:p>
            <a:pPr algn="r" rtl="1">
              <a:lnSpc>
                <a:spcPct val="150000"/>
              </a:lnSpc>
            </a:pPr>
            <a:r>
              <a:rPr lang="fa-IR" sz="2000" dirty="0">
                <a:solidFill>
                  <a:schemeClr val="bg1"/>
                </a:solidFill>
              </a:rPr>
              <a:t>غذای</a:t>
            </a:r>
            <a:r>
              <a:rPr lang="fa-IR" sz="2000" b="1" dirty="0">
                <a:solidFill>
                  <a:schemeClr val="bg1"/>
                </a:solidFill>
              </a:rPr>
              <a:t> اصلی </a:t>
            </a:r>
            <a:r>
              <a:rPr lang="fa-IR" sz="2000" dirty="0">
                <a:solidFill>
                  <a:schemeClr val="bg1"/>
                </a:solidFill>
              </a:rPr>
              <a:t>کودک</a:t>
            </a:r>
            <a:r>
              <a:rPr lang="fa-IR" sz="2000" b="1" dirty="0">
                <a:solidFill>
                  <a:schemeClr val="bg1"/>
                </a:solidFill>
              </a:rPr>
              <a:t> غذای خانواده </a:t>
            </a:r>
            <a:r>
              <a:rPr lang="fa-IR" sz="2000" dirty="0" smtClean="0">
                <a:solidFill>
                  <a:schemeClr val="bg1"/>
                </a:solidFill>
              </a:rPr>
              <a:t>است</a:t>
            </a:r>
          </a:p>
          <a:p>
            <a:pPr algn="r" rtl="1">
              <a:lnSpc>
                <a:spcPct val="150000"/>
              </a:lnSpc>
            </a:pPr>
            <a:r>
              <a:rPr lang="fa-IR" sz="2000" dirty="0" smtClean="0">
                <a:solidFill>
                  <a:schemeClr val="bg1"/>
                </a:solidFill>
              </a:rPr>
              <a:t>تغذیه </a:t>
            </a:r>
            <a:r>
              <a:rPr lang="fa-IR" sz="2000" dirty="0">
                <a:solidFill>
                  <a:schemeClr val="bg1"/>
                </a:solidFill>
              </a:rPr>
              <a:t>با </a:t>
            </a:r>
            <a:r>
              <a:rPr lang="fa-IR" sz="2000" b="1" dirty="0">
                <a:solidFill>
                  <a:schemeClr val="bg1"/>
                </a:solidFill>
              </a:rPr>
              <a:t>شیر مادر </a:t>
            </a:r>
            <a:r>
              <a:rPr lang="fa-IR" sz="2000" dirty="0">
                <a:solidFill>
                  <a:schemeClr val="bg1"/>
                </a:solidFill>
              </a:rPr>
              <a:t>تا پایان </a:t>
            </a:r>
            <a:r>
              <a:rPr lang="fa-IR" sz="2000" b="1" dirty="0">
                <a:solidFill>
                  <a:schemeClr val="bg1"/>
                </a:solidFill>
              </a:rPr>
              <a:t>دوسالگی </a:t>
            </a:r>
            <a:endParaRPr lang="fa-IR" sz="2000" b="1" dirty="0" smtClean="0">
              <a:solidFill>
                <a:schemeClr val="bg1"/>
              </a:solidFill>
            </a:endParaRPr>
          </a:p>
          <a:p>
            <a:pPr algn="r" rtl="1">
              <a:lnSpc>
                <a:spcPct val="150000"/>
              </a:lnSpc>
            </a:pPr>
            <a:r>
              <a:rPr lang="fa-IR" sz="2000" dirty="0" smtClean="0">
                <a:solidFill>
                  <a:schemeClr val="bg1"/>
                </a:solidFill>
              </a:rPr>
              <a:t>حریره‌بادام</a:t>
            </a:r>
            <a:r>
              <a:rPr lang="fa-IR" sz="2000" dirty="0">
                <a:solidFill>
                  <a:schemeClr val="bg1"/>
                </a:solidFill>
              </a:rPr>
              <a:t>، شیربادام، سوپ‌های ساده </a:t>
            </a:r>
            <a:endParaRPr lang="en-US" sz="2000" dirty="0">
              <a:solidFill>
                <a:schemeClr val="bg1"/>
              </a:solidFill>
            </a:endParaRPr>
          </a:p>
        </p:txBody>
      </p:sp>
      <p:sp>
        <p:nvSpPr>
          <p:cNvPr id="7" name="Slide Number Placeholder 6"/>
          <p:cNvSpPr>
            <a:spLocks noGrp="1"/>
          </p:cNvSpPr>
          <p:nvPr>
            <p:ph type="sldNum" sz="quarter" idx="12"/>
          </p:nvPr>
        </p:nvSpPr>
        <p:spPr/>
        <p:txBody>
          <a:bodyPr/>
          <a:lstStyle/>
          <a:p>
            <a:fld id="{294A09A9-5501-47C1-A89A-A340965A2BE2}" type="slidenum">
              <a:rPr lang="en-US" smtClean="0"/>
              <a:pPr/>
              <a:t>60</a:t>
            </a:fld>
            <a:endParaRPr lang="en-US" dirty="0"/>
          </a:p>
        </p:txBody>
      </p:sp>
      <p:pic>
        <p:nvPicPr>
          <p:cNvPr id="8" name="Picture 7">
            <a:extLst>
              <a:ext uri="{FF2B5EF4-FFF2-40B4-BE49-F238E27FC236}">
                <a16:creationId xmlns:a16="http://schemas.microsoft.com/office/drawing/2014/main" id="{BF795964-4361-2665-6112-E94762F0E7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10507" y="388513"/>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sp>
        <p:nvSpPr>
          <p:cNvPr id="10" name="Content Placeholder 5"/>
          <p:cNvSpPr txBox="1">
            <a:spLocks/>
          </p:cNvSpPr>
          <p:nvPr/>
        </p:nvSpPr>
        <p:spPr>
          <a:xfrm>
            <a:off x="0" y="2971800"/>
            <a:ext cx="4746171" cy="358140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algn="r" rtl="1">
              <a:lnSpc>
                <a:spcPct val="150000"/>
              </a:lnSpc>
            </a:pPr>
            <a:r>
              <a:rPr lang="fa-IR" sz="2000" dirty="0">
                <a:solidFill>
                  <a:schemeClr val="bg1"/>
                </a:solidFill>
              </a:rPr>
              <a:t>غذاهای تند، </a:t>
            </a:r>
            <a:r>
              <a:rPr lang="fa-IR" sz="2000" dirty="0" smtClean="0">
                <a:solidFill>
                  <a:schemeClr val="bg1"/>
                </a:solidFill>
              </a:rPr>
              <a:t>شور</a:t>
            </a:r>
          </a:p>
          <a:p>
            <a:pPr algn="r" rtl="1">
              <a:lnSpc>
                <a:spcPct val="150000"/>
              </a:lnSpc>
            </a:pPr>
            <a:r>
              <a:rPr lang="fa-IR" sz="2000" dirty="0" smtClean="0">
                <a:solidFill>
                  <a:schemeClr val="bg1"/>
                </a:solidFill>
              </a:rPr>
              <a:t>مواد </a:t>
            </a:r>
            <a:r>
              <a:rPr lang="fa-IR" sz="2000" dirty="0">
                <a:solidFill>
                  <a:schemeClr val="bg1"/>
                </a:solidFill>
              </a:rPr>
              <a:t>غذایی فراوری‌شده و </a:t>
            </a:r>
            <a:r>
              <a:rPr lang="fa-IR" sz="2000" dirty="0" smtClean="0">
                <a:solidFill>
                  <a:schemeClr val="bg1"/>
                </a:solidFill>
              </a:rPr>
              <a:t>پرادویه</a:t>
            </a:r>
          </a:p>
          <a:p>
            <a:pPr algn="r" rtl="1">
              <a:lnSpc>
                <a:spcPct val="150000"/>
              </a:lnSpc>
            </a:pPr>
            <a:r>
              <a:rPr lang="fa-IR" sz="2000" dirty="0" smtClean="0">
                <a:solidFill>
                  <a:schemeClr val="bg1"/>
                </a:solidFill>
              </a:rPr>
              <a:t>چیپس </a:t>
            </a:r>
            <a:r>
              <a:rPr lang="fa-IR" sz="2000" dirty="0">
                <a:solidFill>
                  <a:schemeClr val="bg1"/>
                </a:solidFill>
              </a:rPr>
              <a:t>و </a:t>
            </a:r>
            <a:r>
              <a:rPr lang="fa-IR" sz="2000" dirty="0" smtClean="0">
                <a:solidFill>
                  <a:schemeClr val="bg1"/>
                </a:solidFill>
              </a:rPr>
              <a:t>پفک</a:t>
            </a:r>
          </a:p>
          <a:p>
            <a:pPr algn="r" rtl="1">
              <a:lnSpc>
                <a:spcPct val="150000"/>
              </a:lnSpc>
            </a:pPr>
            <a:r>
              <a:rPr lang="fa-IR" sz="2000" dirty="0" smtClean="0">
                <a:solidFill>
                  <a:schemeClr val="bg1"/>
                </a:solidFill>
              </a:rPr>
              <a:t>غذاهای </a:t>
            </a:r>
            <a:r>
              <a:rPr lang="fa-IR" sz="2000" dirty="0">
                <a:solidFill>
                  <a:schemeClr val="bg1"/>
                </a:solidFill>
              </a:rPr>
              <a:t>کارخانه‌ای و آماده، سوسیس و کالباس و سایر </a:t>
            </a:r>
            <a:r>
              <a:rPr lang="fa-IR" sz="2000" dirty="0" smtClean="0">
                <a:solidFill>
                  <a:schemeClr val="bg1"/>
                </a:solidFill>
              </a:rPr>
              <a:t>فست‌فودها، </a:t>
            </a:r>
            <a:r>
              <a:rPr lang="fa-IR" sz="2000" dirty="0">
                <a:solidFill>
                  <a:schemeClr val="bg1"/>
                </a:solidFill>
              </a:rPr>
              <a:t>انواع </a:t>
            </a:r>
            <a:r>
              <a:rPr lang="fa-IR" sz="2000" dirty="0" smtClean="0">
                <a:solidFill>
                  <a:schemeClr val="bg1"/>
                </a:solidFill>
              </a:rPr>
              <a:t>سس‌ها</a:t>
            </a:r>
          </a:p>
          <a:p>
            <a:pPr algn="r" rtl="1">
              <a:lnSpc>
                <a:spcPct val="150000"/>
              </a:lnSpc>
            </a:pPr>
            <a:r>
              <a:rPr lang="fa-IR" sz="2000" dirty="0" smtClean="0">
                <a:solidFill>
                  <a:schemeClr val="bg1"/>
                </a:solidFill>
              </a:rPr>
              <a:t>نوشابه‌های </a:t>
            </a:r>
            <a:r>
              <a:rPr lang="fa-IR" sz="2000" dirty="0">
                <a:solidFill>
                  <a:schemeClr val="bg1"/>
                </a:solidFill>
              </a:rPr>
              <a:t>گازدار، </a:t>
            </a:r>
            <a:r>
              <a:rPr lang="fa-IR" sz="2000" dirty="0" smtClean="0">
                <a:solidFill>
                  <a:schemeClr val="bg1"/>
                </a:solidFill>
              </a:rPr>
              <a:t>آبمیوه‌های </a:t>
            </a:r>
            <a:r>
              <a:rPr lang="fa-IR" sz="2000" dirty="0">
                <a:solidFill>
                  <a:schemeClr val="bg1"/>
                </a:solidFill>
              </a:rPr>
              <a:t>صنعتی </a:t>
            </a:r>
          </a:p>
        </p:txBody>
      </p:sp>
      <p:sp>
        <p:nvSpPr>
          <p:cNvPr id="12" name="TextBox 11"/>
          <p:cNvSpPr txBox="1"/>
          <p:nvPr/>
        </p:nvSpPr>
        <p:spPr>
          <a:xfrm>
            <a:off x="5050972" y="4811486"/>
            <a:ext cx="6629401" cy="1477328"/>
          </a:xfrm>
          <a:prstGeom prst="rect">
            <a:avLst/>
          </a:prstGeom>
          <a:noFill/>
        </p:spPr>
        <p:txBody>
          <a:bodyPr wrap="square" rtlCol="0">
            <a:spAutoFit/>
          </a:bodyPr>
          <a:lstStyle/>
          <a:p>
            <a:pPr marL="285750" indent="-285750" algn="r" rtl="1">
              <a:lnSpc>
                <a:spcPct val="150000"/>
              </a:lnSpc>
              <a:buFont typeface="Arial" panose="020B0604020202020204" pitchFamily="34" charset="0"/>
              <a:buChar char="•"/>
            </a:pPr>
            <a:r>
              <a:rPr lang="ar-SA" sz="2000" dirty="0">
                <a:solidFill>
                  <a:schemeClr val="bg1"/>
                </a:solidFill>
              </a:rPr>
              <a:t>وقتی کودک دندان درآورد، </a:t>
            </a:r>
            <a:r>
              <a:rPr lang="ar-SA" sz="2000" dirty="0" smtClean="0">
                <a:solidFill>
                  <a:schemeClr val="bg1"/>
                </a:solidFill>
              </a:rPr>
              <a:t>حلیم </a:t>
            </a:r>
            <a:r>
              <a:rPr lang="ar-SA" sz="2000" dirty="0">
                <a:solidFill>
                  <a:schemeClr val="bg1"/>
                </a:solidFill>
              </a:rPr>
              <a:t>با گوشت گوسفند </a:t>
            </a:r>
            <a:r>
              <a:rPr lang="fa-IR" sz="2000" dirty="0" smtClean="0">
                <a:solidFill>
                  <a:schemeClr val="bg1"/>
                </a:solidFill>
              </a:rPr>
              <a:t>/</a:t>
            </a:r>
            <a:r>
              <a:rPr lang="ar-SA" sz="2000" dirty="0" smtClean="0">
                <a:solidFill>
                  <a:schemeClr val="bg1"/>
                </a:solidFill>
              </a:rPr>
              <a:t> </a:t>
            </a:r>
            <a:r>
              <a:rPr lang="ar-SA" sz="2000" dirty="0">
                <a:solidFill>
                  <a:schemeClr val="bg1"/>
                </a:solidFill>
              </a:rPr>
              <a:t>مرغ با نان خوب پخته </a:t>
            </a:r>
            <a:r>
              <a:rPr lang="ar-SA" sz="2000" dirty="0" smtClean="0">
                <a:solidFill>
                  <a:schemeClr val="bg1"/>
                </a:solidFill>
              </a:rPr>
              <a:t>شده</a:t>
            </a:r>
            <a:endParaRPr lang="fa-IR" sz="2000" dirty="0" smtClean="0">
              <a:solidFill>
                <a:schemeClr val="bg1"/>
              </a:solidFill>
            </a:endParaRPr>
          </a:p>
          <a:p>
            <a:pPr marL="285750" indent="-285750" algn="r" rtl="1">
              <a:lnSpc>
                <a:spcPct val="150000"/>
              </a:lnSpc>
              <a:buFont typeface="Arial" panose="020B0604020202020204" pitchFamily="34" charset="0"/>
              <a:buChar char="•"/>
            </a:pPr>
            <a:r>
              <a:rPr lang="ar-SA" sz="2000" dirty="0" smtClean="0">
                <a:solidFill>
                  <a:schemeClr val="bg1"/>
                </a:solidFill>
              </a:rPr>
              <a:t>حلواهای </a:t>
            </a:r>
            <a:r>
              <a:rPr lang="ar-SA" sz="2000" dirty="0">
                <a:solidFill>
                  <a:schemeClr val="bg1"/>
                </a:solidFill>
              </a:rPr>
              <a:t>طبیعی با آرد یا نشاسته و شکر و روغن </a:t>
            </a:r>
            <a:r>
              <a:rPr lang="ar-SA" sz="2000" dirty="0" smtClean="0">
                <a:solidFill>
                  <a:schemeClr val="bg1"/>
                </a:solidFill>
              </a:rPr>
              <a:t>همراه با مغز</a:t>
            </a:r>
            <a:r>
              <a:rPr lang="fa-IR" sz="2000" dirty="0" smtClean="0">
                <a:solidFill>
                  <a:schemeClr val="bg1"/>
                </a:solidFill>
              </a:rPr>
              <a:t>ها</a:t>
            </a:r>
          </a:p>
          <a:p>
            <a:pPr marL="285750" indent="-285750" algn="r" rtl="1">
              <a:lnSpc>
                <a:spcPct val="150000"/>
              </a:lnSpc>
              <a:buFont typeface="Arial" panose="020B0604020202020204" pitchFamily="34" charset="0"/>
              <a:buChar char="•"/>
            </a:pPr>
            <a:r>
              <a:rPr lang="ar-SA" sz="2000" dirty="0" smtClean="0">
                <a:solidFill>
                  <a:schemeClr val="bg1"/>
                </a:solidFill>
              </a:rPr>
              <a:t>خشکبار </a:t>
            </a:r>
            <a:r>
              <a:rPr lang="ar-SA" sz="2000" dirty="0">
                <a:solidFill>
                  <a:schemeClr val="bg1"/>
                </a:solidFill>
              </a:rPr>
              <a:t>مانند بادام، پسته و گردو به صورت </a:t>
            </a:r>
            <a:r>
              <a:rPr lang="ar-SA" sz="2000" dirty="0">
                <a:solidFill>
                  <a:schemeClr val="accent4">
                    <a:lumMod val="50000"/>
                  </a:schemeClr>
                </a:solidFill>
              </a:rPr>
              <a:t>پودر </a:t>
            </a:r>
            <a:r>
              <a:rPr lang="ar-SA" sz="2000" dirty="0" smtClean="0">
                <a:solidFill>
                  <a:schemeClr val="accent4">
                    <a:lumMod val="50000"/>
                  </a:schemeClr>
                </a:solidFill>
              </a:rPr>
              <a:t>شده</a:t>
            </a:r>
            <a:endParaRPr lang="en-US" dirty="0">
              <a:solidFill>
                <a:schemeClr val="accent4">
                  <a:lumMod val="50000"/>
                </a:schemeClr>
              </a:solidFill>
            </a:endParaRPr>
          </a:p>
        </p:txBody>
      </p:sp>
      <p:pic>
        <p:nvPicPr>
          <p:cNvPr id="13" name="Picture 12"/>
          <p:cNvPicPr>
            <a:picLocks noChangeAspect="1"/>
          </p:cNvPicPr>
          <p:nvPr/>
        </p:nvPicPr>
        <p:blipFill>
          <a:blip r:embed="rId4"/>
          <a:stretch>
            <a:fillRect/>
          </a:stretch>
        </p:blipFill>
        <p:spPr>
          <a:xfrm>
            <a:off x="415323" y="261257"/>
            <a:ext cx="3340248" cy="2108359"/>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6799" r="11048" b="22097"/>
          <a:stretch/>
        </p:blipFill>
        <p:spPr>
          <a:xfrm flipH="1">
            <a:off x="5165380" y="2242214"/>
            <a:ext cx="2900934" cy="2318899"/>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735934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9914" y="153548"/>
            <a:ext cx="8200256" cy="1490195"/>
          </a:xfrm>
        </p:spPr>
        <p:txBody>
          <a:bodyPr>
            <a:normAutofit/>
          </a:bodyPr>
          <a:lstStyle/>
          <a:p>
            <a:pPr algn="ctr">
              <a:lnSpc>
                <a:spcPct val="150000"/>
              </a:lnSpc>
            </a:pPr>
            <a:r>
              <a:rPr lang="fa-IR" sz="3200" b="1" dirty="0" smtClean="0"/>
              <a:t>2 تا 8 سالگی</a:t>
            </a:r>
            <a:endParaRPr lang="fa-IR" sz="3200" dirty="0"/>
          </a:p>
        </p:txBody>
      </p:sp>
      <p:sp>
        <p:nvSpPr>
          <p:cNvPr id="3" name="Text Placeholder 2"/>
          <p:cNvSpPr>
            <a:spLocks noGrp="1"/>
          </p:cNvSpPr>
          <p:nvPr>
            <p:ph type="body" idx="1"/>
          </p:nvPr>
        </p:nvSpPr>
        <p:spPr>
          <a:xfrm>
            <a:off x="0" y="2601686"/>
            <a:ext cx="4754880" cy="522516"/>
          </a:xfrm>
        </p:spPr>
        <p:txBody>
          <a:bodyPr/>
          <a:lstStyle/>
          <a:p>
            <a:pPr algn="ctr" rtl="1"/>
            <a:r>
              <a:rPr lang="fa-IR" sz="2800" dirty="0">
                <a:solidFill>
                  <a:srgbClr val="FFFF00"/>
                </a:solidFill>
              </a:rPr>
              <a:t>آسیب رسان</a:t>
            </a:r>
            <a:endParaRPr lang="en-US" sz="2800" dirty="0">
              <a:solidFill>
                <a:srgbClr val="FFFF00"/>
              </a:solidFill>
            </a:endParaRPr>
          </a:p>
        </p:txBody>
      </p:sp>
      <p:sp>
        <p:nvSpPr>
          <p:cNvPr id="5" name="Text Placeholder 4"/>
          <p:cNvSpPr>
            <a:spLocks noGrp="1"/>
          </p:cNvSpPr>
          <p:nvPr>
            <p:ph type="body" sz="quarter" idx="3"/>
          </p:nvPr>
        </p:nvSpPr>
        <p:spPr>
          <a:xfrm>
            <a:off x="8719456" y="1859042"/>
            <a:ext cx="2710543" cy="743094"/>
          </a:xfrm>
        </p:spPr>
        <p:txBody>
          <a:bodyPr>
            <a:normAutofit/>
          </a:bodyPr>
          <a:lstStyle/>
          <a:p>
            <a:pPr algn="ctr" rtl="1"/>
            <a:r>
              <a:rPr lang="fa-IR" sz="2800" dirty="0" smtClean="0">
                <a:solidFill>
                  <a:srgbClr val="FFFF00"/>
                </a:solidFill>
              </a:rPr>
              <a:t>مفید</a:t>
            </a:r>
            <a:endParaRPr lang="en-US" sz="2800" dirty="0">
              <a:solidFill>
                <a:srgbClr val="FFFF00"/>
              </a:solidFill>
            </a:endParaRPr>
          </a:p>
        </p:txBody>
      </p:sp>
      <p:sp>
        <p:nvSpPr>
          <p:cNvPr id="6" name="Content Placeholder 5"/>
          <p:cNvSpPr>
            <a:spLocks noGrp="1"/>
          </p:cNvSpPr>
          <p:nvPr>
            <p:ph sz="quarter" idx="4"/>
          </p:nvPr>
        </p:nvSpPr>
        <p:spPr>
          <a:xfrm>
            <a:off x="8762999" y="2481943"/>
            <a:ext cx="3026229" cy="2002971"/>
          </a:xfrm>
        </p:spPr>
        <p:txBody>
          <a:bodyPr>
            <a:noAutofit/>
          </a:bodyPr>
          <a:lstStyle/>
          <a:p>
            <a:pPr algn="r" rtl="1">
              <a:lnSpc>
                <a:spcPct val="150000"/>
              </a:lnSpc>
            </a:pPr>
            <a:r>
              <a:rPr lang="fa-IR" sz="2400" dirty="0">
                <a:solidFill>
                  <a:schemeClr val="bg1"/>
                </a:solidFill>
              </a:rPr>
              <a:t>انواع گروه‌های غذایی شامل غلات، حبوبات، گوشت‎ها، سبزیجات </a:t>
            </a:r>
            <a:r>
              <a:rPr lang="fa-IR" sz="2400" dirty="0" smtClean="0">
                <a:solidFill>
                  <a:schemeClr val="bg1"/>
                </a:solidFill>
              </a:rPr>
              <a:t>و میوه‌های تازه</a:t>
            </a:r>
          </a:p>
          <a:p>
            <a:pPr algn="r" rtl="1">
              <a:lnSpc>
                <a:spcPct val="150000"/>
              </a:lnSpc>
            </a:pPr>
            <a:r>
              <a:rPr lang="fa-IR" sz="2400" dirty="0" smtClean="0">
                <a:solidFill>
                  <a:schemeClr val="bg1"/>
                </a:solidFill>
              </a:rPr>
              <a:t>سنجد</a:t>
            </a:r>
            <a:r>
              <a:rPr lang="fa-IR" sz="2400" dirty="0">
                <a:solidFill>
                  <a:schemeClr val="bg1"/>
                </a:solidFill>
              </a:rPr>
              <a:t>، مویز، انجیر </a:t>
            </a:r>
            <a:r>
              <a:rPr lang="fa-IR" sz="2400" dirty="0" smtClean="0">
                <a:solidFill>
                  <a:schemeClr val="bg1"/>
                </a:solidFill>
              </a:rPr>
              <a:t>خشک</a:t>
            </a:r>
          </a:p>
          <a:p>
            <a:pPr algn="r" rtl="1">
              <a:lnSpc>
                <a:spcPct val="150000"/>
              </a:lnSpc>
            </a:pPr>
            <a:r>
              <a:rPr lang="fa-IR" sz="2400" dirty="0" smtClean="0">
                <a:solidFill>
                  <a:schemeClr val="bg1"/>
                </a:solidFill>
              </a:rPr>
              <a:t>بادام</a:t>
            </a:r>
            <a:r>
              <a:rPr lang="fa-IR" sz="2400" dirty="0">
                <a:solidFill>
                  <a:schemeClr val="bg1"/>
                </a:solidFill>
              </a:rPr>
              <a:t>، پسته، فندق و </a:t>
            </a:r>
            <a:r>
              <a:rPr lang="fa-IR" sz="2400" dirty="0" smtClean="0">
                <a:solidFill>
                  <a:schemeClr val="bg1"/>
                </a:solidFill>
              </a:rPr>
              <a:t>گردو</a:t>
            </a:r>
          </a:p>
          <a:p>
            <a:pPr algn="r" rtl="1">
              <a:lnSpc>
                <a:spcPct val="150000"/>
              </a:lnSpc>
            </a:pPr>
            <a:r>
              <a:rPr lang="fa-IR" sz="2400" dirty="0">
                <a:solidFill>
                  <a:schemeClr val="bg1"/>
                </a:solidFill>
              </a:rPr>
              <a:t>شیربادام، و شیرفندق</a:t>
            </a:r>
            <a:endParaRPr lang="en-US" sz="2400" dirty="0">
              <a:solidFill>
                <a:schemeClr val="bg1"/>
              </a:solidFill>
            </a:endParaRPr>
          </a:p>
        </p:txBody>
      </p:sp>
      <p:sp>
        <p:nvSpPr>
          <p:cNvPr id="7" name="Slide Number Placeholder 6"/>
          <p:cNvSpPr>
            <a:spLocks noGrp="1"/>
          </p:cNvSpPr>
          <p:nvPr>
            <p:ph type="sldNum" sz="quarter" idx="12"/>
          </p:nvPr>
        </p:nvSpPr>
        <p:spPr/>
        <p:txBody>
          <a:bodyPr/>
          <a:lstStyle/>
          <a:p>
            <a:fld id="{294A09A9-5501-47C1-A89A-A340965A2BE2}" type="slidenum">
              <a:rPr lang="en-US" smtClean="0"/>
              <a:pPr/>
              <a:t>61</a:t>
            </a:fld>
            <a:endParaRPr lang="en-US" dirty="0"/>
          </a:p>
        </p:txBody>
      </p:sp>
      <p:pic>
        <p:nvPicPr>
          <p:cNvPr id="8" name="Picture 7">
            <a:extLst>
              <a:ext uri="{FF2B5EF4-FFF2-40B4-BE49-F238E27FC236}">
                <a16:creationId xmlns:a16="http://schemas.microsoft.com/office/drawing/2014/main" id="{BF795964-4361-2665-6112-E94762F0E7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10507" y="388513"/>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sp>
        <p:nvSpPr>
          <p:cNvPr id="10" name="Content Placeholder 5"/>
          <p:cNvSpPr txBox="1">
            <a:spLocks/>
          </p:cNvSpPr>
          <p:nvPr/>
        </p:nvSpPr>
        <p:spPr>
          <a:xfrm>
            <a:off x="0" y="2971800"/>
            <a:ext cx="4746171" cy="358140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algn="r" rtl="1">
              <a:lnSpc>
                <a:spcPct val="150000"/>
              </a:lnSpc>
            </a:pPr>
            <a:r>
              <a:rPr lang="fa-IR" sz="2000" dirty="0">
                <a:solidFill>
                  <a:schemeClr val="bg1"/>
                </a:solidFill>
              </a:rPr>
              <a:t>غذاهای تند، </a:t>
            </a:r>
            <a:r>
              <a:rPr lang="fa-IR" sz="2000" dirty="0" smtClean="0">
                <a:solidFill>
                  <a:schemeClr val="bg1"/>
                </a:solidFill>
              </a:rPr>
              <a:t>شور</a:t>
            </a:r>
          </a:p>
          <a:p>
            <a:pPr algn="r" rtl="1">
              <a:lnSpc>
                <a:spcPct val="150000"/>
              </a:lnSpc>
            </a:pPr>
            <a:r>
              <a:rPr lang="fa-IR" sz="2000" dirty="0" smtClean="0">
                <a:solidFill>
                  <a:schemeClr val="bg1"/>
                </a:solidFill>
              </a:rPr>
              <a:t>مواد </a:t>
            </a:r>
            <a:r>
              <a:rPr lang="fa-IR" sz="2000" dirty="0">
                <a:solidFill>
                  <a:schemeClr val="bg1"/>
                </a:solidFill>
              </a:rPr>
              <a:t>غذایی فراوری‌شده و </a:t>
            </a:r>
            <a:r>
              <a:rPr lang="fa-IR" sz="2000" dirty="0" smtClean="0">
                <a:solidFill>
                  <a:schemeClr val="bg1"/>
                </a:solidFill>
              </a:rPr>
              <a:t>پرادویه</a:t>
            </a:r>
          </a:p>
          <a:p>
            <a:pPr algn="r" rtl="1">
              <a:lnSpc>
                <a:spcPct val="150000"/>
              </a:lnSpc>
            </a:pPr>
            <a:r>
              <a:rPr lang="fa-IR" sz="2000" dirty="0" smtClean="0">
                <a:solidFill>
                  <a:schemeClr val="bg1"/>
                </a:solidFill>
              </a:rPr>
              <a:t>چیپس </a:t>
            </a:r>
            <a:r>
              <a:rPr lang="fa-IR" sz="2000" dirty="0">
                <a:solidFill>
                  <a:schemeClr val="bg1"/>
                </a:solidFill>
              </a:rPr>
              <a:t>و </a:t>
            </a:r>
            <a:r>
              <a:rPr lang="fa-IR" sz="2000" dirty="0" smtClean="0">
                <a:solidFill>
                  <a:schemeClr val="bg1"/>
                </a:solidFill>
              </a:rPr>
              <a:t>پفک</a:t>
            </a:r>
          </a:p>
          <a:p>
            <a:pPr algn="r" rtl="1">
              <a:lnSpc>
                <a:spcPct val="150000"/>
              </a:lnSpc>
            </a:pPr>
            <a:r>
              <a:rPr lang="fa-IR" sz="2000" dirty="0" smtClean="0">
                <a:solidFill>
                  <a:schemeClr val="bg1"/>
                </a:solidFill>
              </a:rPr>
              <a:t>غذاهای </a:t>
            </a:r>
            <a:r>
              <a:rPr lang="fa-IR" sz="2000" dirty="0">
                <a:solidFill>
                  <a:schemeClr val="bg1"/>
                </a:solidFill>
              </a:rPr>
              <a:t>کارخانه‌ای و آماده، سوسیس و کالباس و سایر </a:t>
            </a:r>
            <a:r>
              <a:rPr lang="fa-IR" sz="2000" dirty="0" smtClean="0">
                <a:solidFill>
                  <a:schemeClr val="bg1"/>
                </a:solidFill>
              </a:rPr>
              <a:t>فست‌فودها، </a:t>
            </a:r>
            <a:r>
              <a:rPr lang="fa-IR" sz="2000" dirty="0">
                <a:solidFill>
                  <a:schemeClr val="bg1"/>
                </a:solidFill>
              </a:rPr>
              <a:t>انواع </a:t>
            </a:r>
            <a:r>
              <a:rPr lang="fa-IR" sz="2000" dirty="0" smtClean="0">
                <a:solidFill>
                  <a:schemeClr val="bg1"/>
                </a:solidFill>
              </a:rPr>
              <a:t>سس‌ها</a:t>
            </a:r>
          </a:p>
          <a:p>
            <a:pPr algn="r" rtl="1">
              <a:lnSpc>
                <a:spcPct val="150000"/>
              </a:lnSpc>
            </a:pPr>
            <a:r>
              <a:rPr lang="fa-IR" sz="2000" dirty="0" smtClean="0">
                <a:solidFill>
                  <a:schemeClr val="bg1"/>
                </a:solidFill>
              </a:rPr>
              <a:t>نوشابه‌های </a:t>
            </a:r>
            <a:r>
              <a:rPr lang="fa-IR" sz="2000" dirty="0">
                <a:solidFill>
                  <a:schemeClr val="bg1"/>
                </a:solidFill>
              </a:rPr>
              <a:t>گازدار، </a:t>
            </a:r>
            <a:r>
              <a:rPr lang="fa-IR" sz="2000" dirty="0" smtClean="0">
                <a:solidFill>
                  <a:schemeClr val="bg1"/>
                </a:solidFill>
              </a:rPr>
              <a:t>آبمیوه‌های </a:t>
            </a:r>
            <a:r>
              <a:rPr lang="fa-IR" sz="2000" dirty="0">
                <a:solidFill>
                  <a:schemeClr val="bg1"/>
                </a:solidFill>
              </a:rPr>
              <a:t>صنعتی </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7966" r="6601"/>
          <a:stretch/>
        </p:blipFill>
        <p:spPr>
          <a:xfrm>
            <a:off x="435428" y="195497"/>
            <a:ext cx="3004457" cy="2240411"/>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3717" t="10794" r="25283"/>
          <a:stretch/>
        </p:blipFill>
        <p:spPr>
          <a:xfrm flipH="1">
            <a:off x="5143713" y="2569028"/>
            <a:ext cx="3543087" cy="37011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230869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6319" y="207976"/>
            <a:ext cx="9784080" cy="1508760"/>
          </a:xfrm>
        </p:spPr>
        <p:txBody>
          <a:bodyPr>
            <a:normAutofit fontScale="90000"/>
          </a:bodyPr>
          <a:lstStyle/>
          <a:p>
            <a:pPr algn="ctr" rtl="1">
              <a:lnSpc>
                <a:spcPct val="150000"/>
              </a:lnSpc>
            </a:pPr>
            <a:r>
              <a:rPr lang="fa-IR" sz="3200" b="1" dirty="0" smtClean="0"/>
              <a:t>دوران نوجوانی </a:t>
            </a:r>
            <a:br>
              <a:rPr lang="fa-IR" sz="3200" b="1" dirty="0" smtClean="0"/>
            </a:br>
            <a:r>
              <a:rPr lang="fa-IR" sz="3200" b="1" dirty="0" smtClean="0"/>
              <a:t>8 </a:t>
            </a:r>
            <a:r>
              <a:rPr lang="fa-IR" sz="3200" b="1" dirty="0"/>
              <a:t>تا 18 </a:t>
            </a:r>
            <a:r>
              <a:rPr lang="fa-IR" sz="3200" b="1" dirty="0" smtClean="0"/>
              <a:t>سالگی</a:t>
            </a:r>
            <a:endParaRPr lang="fa-IR" sz="3200" dirty="0"/>
          </a:p>
        </p:txBody>
      </p:sp>
      <p:sp>
        <p:nvSpPr>
          <p:cNvPr id="3" name="Text Placeholder 2"/>
          <p:cNvSpPr>
            <a:spLocks noGrp="1"/>
          </p:cNvSpPr>
          <p:nvPr>
            <p:ph type="body" idx="1"/>
          </p:nvPr>
        </p:nvSpPr>
        <p:spPr>
          <a:xfrm>
            <a:off x="0" y="2579914"/>
            <a:ext cx="4754880" cy="576944"/>
          </a:xfrm>
        </p:spPr>
        <p:txBody>
          <a:bodyPr/>
          <a:lstStyle/>
          <a:p>
            <a:pPr algn="ctr" rtl="1"/>
            <a:r>
              <a:rPr lang="fa-IR" sz="2800" dirty="0">
                <a:solidFill>
                  <a:srgbClr val="FFFF00"/>
                </a:solidFill>
              </a:rPr>
              <a:t>آسیب رسان</a:t>
            </a:r>
            <a:endParaRPr lang="en-US" sz="2800" dirty="0">
              <a:solidFill>
                <a:srgbClr val="FFFF00"/>
              </a:solidFill>
            </a:endParaRPr>
          </a:p>
        </p:txBody>
      </p:sp>
      <p:sp>
        <p:nvSpPr>
          <p:cNvPr id="5" name="Text Placeholder 4"/>
          <p:cNvSpPr>
            <a:spLocks noGrp="1"/>
          </p:cNvSpPr>
          <p:nvPr>
            <p:ph type="body" sz="quarter" idx="3"/>
          </p:nvPr>
        </p:nvSpPr>
        <p:spPr>
          <a:xfrm>
            <a:off x="8719456" y="1859042"/>
            <a:ext cx="2710543" cy="743094"/>
          </a:xfrm>
        </p:spPr>
        <p:txBody>
          <a:bodyPr>
            <a:normAutofit/>
          </a:bodyPr>
          <a:lstStyle/>
          <a:p>
            <a:pPr algn="ctr" rtl="1"/>
            <a:r>
              <a:rPr lang="fa-IR" sz="2800" dirty="0" smtClean="0">
                <a:solidFill>
                  <a:srgbClr val="FFFF00"/>
                </a:solidFill>
              </a:rPr>
              <a:t>مفید</a:t>
            </a:r>
            <a:endParaRPr lang="en-US" sz="2800" dirty="0">
              <a:solidFill>
                <a:srgbClr val="FFFF00"/>
              </a:solidFill>
            </a:endParaRPr>
          </a:p>
        </p:txBody>
      </p:sp>
      <p:sp>
        <p:nvSpPr>
          <p:cNvPr id="6" name="Content Placeholder 5"/>
          <p:cNvSpPr>
            <a:spLocks noGrp="1"/>
          </p:cNvSpPr>
          <p:nvPr>
            <p:ph sz="quarter" idx="4"/>
          </p:nvPr>
        </p:nvSpPr>
        <p:spPr>
          <a:xfrm>
            <a:off x="8762999" y="2481943"/>
            <a:ext cx="3026229" cy="2002971"/>
          </a:xfrm>
        </p:spPr>
        <p:txBody>
          <a:bodyPr>
            <a:noAutofit/>
          </a:bodyPr>
          <a:lstStyle/>
          <a:p>
            <a:pPr algn="r" rtl="1">
              <a:lnSpc>
                <a:spcPct val="150000"/>
              </a:lnSpc>
            </a:pPr>
            <a:r>
              <a:rPr lang="fa-IR" sz="2400" dirty="0">
                <a:solidFill>
                  <a:schemeClr val="bg1"/>
                </a:solidFill>
              </a:rPr>
              <a:t>انواع گروه‌های غذایی شامل غلات، حبوبات، گوشت‎ها، سبزیجات </a:t>
            </a:r>
            <a:r>
              <a:rPr lang="fa-IR" sz="2400" dirty="0" smtClean="0">
                <a:solidFill>
                  <a:schemeClr val="bg1"/>
                </a:solidFill>
              </a:rPr>
              <a:t>و میوه‌های تازه</a:t>
            </a:r>
          </a:p>
          <a:p>
            <a:pPr algn="r" rtl="1">
              <a:lnSpc>
                <a:spcPct val="150000"/>
              </a:lnSpc>
            </a:pPr>
            <a:r>
              <a:rPr lang="fa-IR" sz="2400" dirty="0" smtClean="0">
                <a:solidFill>
                  <a:schemeClr val="bg1"/>
                </a:solidFill>
              </a:rPr>
              <a:t>سنجد</a:t>
            </a:r>
            <a:r>
              <a:rPr lang="fa-IR" sz="2400" dirty="0">
                <a:solidFill>
                  <a:schemeClr val="bg1"/>
                </a:solidFill>
              </a:rPr>
              <a:t>، مویز، انجیر </a:t>
            </a:r>
            <a:r>
              <a:rPr lang="fa-IR" sz="2400" dirty="0" smtClean="0">
                <a:solidFill>
                  <a:schemeClr val="bg1"/>
                </a:solidFill>
              </a:rPr>
              <a:t>خشک</a:t>
            </a:r>
          </a:p>
          <a:p>
            <a:pPr algn="r" rtl="1">
              <a:lnSpc>
                <a:spcPct val="150000"/>
              </a:lnSpc>
            </a:pPr>
            <a:r>
              <a:rPr lang="fa-IR" sz="2400" dirty="0" smtClean="0">
                <a:solidFill>
                  <a:schemeClr val="bg1"/>
                </a:solidFill>
              </a:rPr>
              <a:t>بادام</a:t>
            </a:r>
            <a:r>
              <a:rPr lang="fa-IR" sz="2400" dirty="0">
                <a:solidFill>
                  <a:schemeClr val="bg1"/>
                </a:solidFill>
              </a:rPr>
              <a:t>، پسته، فندق و </a:t>
            </a:r>
            <a:r>
              <a:rPr lang="fa-IR" sz="2400" dirty="0" smtClean="0">
                <a:solidFill>
                  <a:schemeClr val="bg1"/>
                </a:solidFill>
              </a:rPr>
              <a:t>گردو</a:t>
            </a:r>
          </a:p>
          <a:p>
            <a:pPr algn="r" rtl="1">
              <a:lnSpc>
                <a:spcPct val="150000"/>
              </a:lnSpc>
            </a:pPr>
            <a:r>
              <a:rPr lang="fa-IR" sz="2400" dirty="0">
                <a:solidFill>
                  <a:schemeClr val="bg1"/>
                </a:solidFill>
              </a:rPr>
              <a:t>شیربادام، و شیرفندق</a:t>
            </a:r>
            <a:endParaRPr lang="en-US" sz="2400" dirty="0">
              <a:solidFill>
                <a:schemeClr val="bg1"/>
              </a:solidFill>
            </a:endParaRPr>
          </a:p>
          <a:p>
            <a:pPr algn="r" rtl="1">
              <a:lnSpc>
                <a:spcPct val="150000"/>
              </a:lnSpc>
            </a:pPr>
            <a:endParaRPr lang="en-US" sz="2400" dirty="0">
              <a:solidFill>
                <a:schemeClr val="bg1"/>
              </a:solidFill>
            </a:endParaRPr>
          </a:p>
        </p:txBody>
      </p:sp>
      <p:sp>
        <p:nvSpPr>
          <p:cNvPr id="7" name="Slide Number Placeholder 6"/>
          <p:cNvSpPr>
            <a:spLocks noGrp="1"/>
          </p:cNvSpPr>
          <p:nvPr>
            <p:ph type="sldNum" sz="quarter" idx="12"/>
          </p:nvPr>
        </p:nvSpPr>
        <p:spPr/>
        <p:txBody>
          <a:bodyPr/>
          <a:lstStyle/>
          <a:p>
            <a:fld id="{294A09A9-5501-47C1-A89A-A340965A2BE2}" type="slidenum">
              <a:rPr lang="en-US" smtClean="0"/>
              <a:pPr/>
              <a:t>62</a:t>
            </a:fld>
            <a:endParaRPr lang="en-US" dirty="0"/>
          </a:p>
        </p:txBody>
      </p:sp>
      <p:pic>
        <p:nvPicPr>
          <p:cNvPr id="8" name="Picture 7">
            <a:extLst>
              <a:ext uri="{FF2B5EF4-FFF2-40B4-BE49-F238E27FC236}">
                <a16:creationId xmlns:a16="http://schemas.microsoft.com/office/drawing/2014/main" id="{BF795964-4361-2665-6112-E94762F0E7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10507" y="388513"/>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sp>
        <p:nvSpPr>
          <p:cNvPr id="10" name="Content Placeholder 5"/>
          <p:cNvSpPr txBox="1">
            <a:spLocks/>
          </p:cNvSpPr>
          <p:nvPr/>
        </p:nvSpPr>
        <p:spPr>
          <a:xfrm>
            <a:off x="0" y="2971800"/>
            <a:ext cx="4746171" cy="358140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algn="r" rtl="1">
              <a:lnSpc>
                <a:spcPct val="150000"/>
              </a:lnSpc>
            </a:pPr>
            <a:r>
              <a:rPr lang="fa-IR" sz="2000" dirty="0">
                <a:solidFill>
                  <a:schemeClr val="bg1"/>
                </a:solidFill>
              </a:rPr>
              <a:t>غذاهای تند، </a:t>
            </a:r>
            <a:r>
              <a:rPr lang="fa-IR" sz="2000" dirty="0" smtClean="0">
                <a:solidFill>
                  <a:schemeClr val="bg1"/>
                </a:solidFill>
              </a:rPr>
              <a:t>شور</a:t>
            </a:r>
          </a:p>
          <a:p>
            <a:pPr algn="r" rtl="1">
              <a:lnSpc>
                <a:spcPct val="150000"/>
              </a:lnSpc>
            </a:pPr>
            <a:r>
              <a:rPr lang="fa-IR" sz="2000" dirty="0" smtClean="0">
                <a:solidFill>
                  <a:schemeClr val="bg1"/>
                </a:solidFill>
              </a:rPr>
              <a:t>مواد </a:t>
            </a:r>
            <a:r>
              <a:rPr lang="fa-IR" sz="2000" dirty="0">
                <a:solidFill>
                  <a:schemeClr val="bg1"/>
                </a:solidFill>
              </a:rPr>
              <a:t>غذایی فراوری‌شده و </a:t>
            </a:r>
            <a:r>
              <a:rPr lang="fa-IR" sz="2000" dirty="0" smtClean="0">
                <a:solidFill>
                  <a:schemeClr val="bg1"/>
                </a:solidFill>
              </a:rPr>
              <a:t>پرادویه</a:t>
            </a:r>
          </a:p>
          <a:p>
            <a:pPr algn="r" rtl="1">
              <a:lnSpc>
                <a:spcPct val="150000"/>
              </a:lnSpc>
            </a:pPr>
            <a:r>
              <a:rPr lang="fa-IR" sz="2000" dirty="0" smtClean="0">
                <a:solidFill>
                  <a:schemeClr val="bg1"/>
                </a:solidFill>
              </a:rPr>
              <a:t>چیپس </a:t>
            </a:r>
            <a:r>
              <a:rPr lang="fa-IR" sz="2000" dirty="0">
                <a:solidFill>
                  <a:schemeClr val="bg1"/>
                </a:solidFill>
              </a:rPr>
              <a:t>و </a:t>
            </a:r>
            <a:r>
              <a:rPr lang="fa-IR" sz="2000" dirty="0" smtClean="0">
                <a:solidFill>
                  <a:schemeClr val="bg1"/>
                </a:solidFill>
              </a:rPr>
              <a:t>پفک</a:t>
            </a:r>
          </a:p>
          <a:p>
            <a:pPr algn="r" rtl="1">
              <a:lnSpc>
                <a:spcPct val="150000"/>
              </a:lnSpc>
            </a:pPr>
            <a:r>
              <a:rPr lang="fa-IR" sz="2000" dirty="0" smtClean="0">
                <a:solidFill>
                  <a:schemeClr val="bg1"/>
                </a:solidFill>
              </a:rPr>
              <a:t>غذاهای </a:t>
            </a:r>
            <a:r>
              <a:rPr lang="fa-IR" sz="2000" dirty="0">
                <a:solidFill>
                  <a:schemeClr val="bg1"/>
                </a:solidFill>
              </a:rPr>
              <a:t>کارخانه‌ای و آماده، سوسیس و کالباس و سایر </a:t>
            </a:r>
            <a:r>
              <a:rPr lang="fa-IR" sz="2000" dirty="0" smtClean="0">
                <a:solidFill>
                  <a:schemeClr val="bg1"/>
                </a:solidFill>
              </a:rPr>
              <a:t>فست‌فودها، </a:t>
            </a:r>
            <a:r>
              <a:rPr lang="fa-IR" sz="2000" dirty="0">
                <a:solidFill>
                  <a:schemeClr val="bg1"/>
                </a:solidFill>
              </a:rPr>
              <a:t>انواع </a:t>
            </a:r>
            <a:r>
              <a:rPr lang="fa-IR" sz="2000" dirty="0" smtClean="0">
                <a:solidFill>
                  <a:schemeClr val="bg1"/>
                </a:solidFill>
              </a:rPr>
              <a:t>سس‌ها</a:t>
            </a:r>
          </a:p>
          <a:p>
            <a:pPr algn="r" rtl="1">
              <a:lnSpc>
                <a:spcPct val="150000"/>
              </a:lnSpc>
            </a:pPr>
            <a:r>
              <a:rPr lang="fa-IR" sz="2000" dirty="0" smtClean="0">
                <a:solidFill>
                  <a:schemeClr val="bg1"/>
                </a:solidFill>
              </a:rPr>
              <a:t>نوشابه‌های </a:t>
            </a:r>
            <a:r>
              <a:rPr lang="fa-IR" sz="2000" dirty="0">
                <a:solidFill>
                  <a:schemeClr val="bg1"/>
                </a:solidFill>
              </a:rPr>
              <a:t>گازدار، </a:t>
            </a:r>
            <a:r>
              <a:rPr lang="fa-IR" sz="2000" dirty="0" smtClean="0">
                <a:solidFill>
                  <a:schemeClr val="bg1"/>
                </a:solidFill>
              </a:rPr>
              <a:t>آبمیوه‌های </a:t>
            </a:r>
            <a:r>
              <a:rPr lang="fa-IR" sz="2000" dirty="0">
                <a:solidFill>
                  <a:schemeClr val="bg1"/>
                </a:solidFill>
              </a:rPr>
              <a:t>صنعتی </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148" t="4814" r="5741" b="9629"/>
          <a:stretch/>
        </p:blipFill>
        <p:spPr>
          <a:xfrm flipH="1">
            <a:off x="5214255" y="3429001"/>
            <a:ext cx="3570515" cy="2514600"/>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5595" t="6033" r="8691" b="13491"/>
          <a:stretch/>
        </p:blipFill>
        <p:spPr>
          <a:xfrm>
            <a:off x="435427" y="248239"/>
            <a:ext cx="3094828" cy="2179275"/>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652170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1543" y="153548"/>
            <a:ext cx="7753942" cy="1501081"/>
          </a:xfrm>
        </p:spPr>
        <p:txBody>
          <a:bodyPr>
            <a:normAutofit fontScale="90000"/>
          </a:bodyPr>
          <a:lstStyle/>
          <a:p>
            <a:pPr algn="ctr" rtl="1">
              <a:lnSpc>
                <a:spcPct val="150000"/>
              </a:lnSpc>
            </a:pPr>
            <a:r>
              <a:rPr lang="fa-IR" sz="3200" b="1" dirty="0" smtClean="0"/>
              <a:t>دوران جوانی </a:t>
            </a:r>
            <a:br>
              <a:rPr lang="fa-IR" sz="3200" b="1" dirty="0" smtClean="0"/>
            </a:br>
            <a:r>
              <a:rPr lang="fa-IR" sz="3200" b="1" dirty="0" smtClean="0"/>
              <a:t>18 </a:t>
            </a:r>
            <a:r>
              <a:rPr lang="fa-IR" sz="3200" b="1" dirty="0"/>
              <a:t>تا </a:t>
            </a:r>
            <a:r>
              <a:rPr lang="fa-IR" sz="3200" b="1" dirty="0" smtClean="0"/>
              <a:t>30 سالگی</a:t>
            </a:r>
            <a:endParaRPr lang="fa-IR" sz="3200" dirty="0"/>
          </a:p>
        </p:txBody>
      </p:sp>
      <p:sp>
        <p:nvSpPr>
          <p:cNvPr id="3" name="Text Placeholder 2"/>
          <p:cNvSpPr>
            <a:spLocks noGrp="1"/>
          </p:cNvSpPr>
          <p:nvPr>
            <p:ph type="body" idx="1"/>
          </p:nvPr>
        </p:nvSpPr>
        <p:spPr>
          <a:xfrm>
            <a:off x="0" y="2525486"/>
            <a:ext cx="4754880" cy="576944"/>
          </a:xfrm>
        </p:spPr>
        <p:txBody>
          <a:bodyPr/>
          <a:lstStyle/>
          <a:p>
            <a:pPr algn="ctr" rtl="1"/>
            <a:r>
              <a:rPr lang="fa-IR" sz="2800" dirty="0">
                <a:solidFill>
                  <a:srgbClr val="FFFF00"/>
                </a:solidFill>
              </a:rPr>
              <a:t>آسیب رسان</a:t>
            </a:r>
            <a:endParaRPr lang="en-US" sz="2800" dirty="0">
              <a:solidFill>
                <a:srgbClr val="FFFF00"/>
              </a:solidFill>
            </a:endParaRPr>
          </a:p>
        </p:txBody>
      </p:sp>
      <p:sp>
        <p:nvSpPr>
          <p:cNvPr id="5" name="Text Placeholder 4"/>
          <p:cNvSpPr>
            <a:spLocks noGrp="1"/>
          </p:cNvSpPr>
          <p:nvPr>
            <p:ph type="body" sz="quarter" idx="3"/>
          </p:nvPr>
        </p:nvSpPr>
        <p:spPr>
          <a:xfrm>
            <a:off x="8719456" y="1859042"/>
            <a:ext cx="2710543" cy="743094"/>
          </a:xfrm>
        </p:spPr>
        <p:txBody>
          <a:bodyPr>
            <a:normAutofit/>
          </a:bodyPr>
          <a:lstStyle/>
          <a:p>
            <a:pPr algn="ctr" rtl="1"/>
            <a:r>
              <a:rPr lang="fa-IR" sz="2800" dirty="0" smtClean="0">
                <a:solidFill>
                  <a:srgbClr val="FFFF00"/>
                </a:solidFill>
              </a:rPr>
              <a:t>مفید</a:t>
            </a:r>
            <a:endParaRPr lang="en-US" sz="2800" dirty="0">
              <a:solidFill>
                <a:srgbClr val="FFFF00"/>
              </a:solidFill>
            </a:endParaRPr>
          </a:p>
        </p:txBody>
      </p:sp>
      <p:sp>
        <p:nvSpPr>
          <p:cNvPr id="6" name="Content Placeholder 5"/>
          <p:cNvSpPr>
            <a:spLocks noGrp="1"/>
          </p:cNvSpPr>
          <p:nvPr>
            <p:ph sz="quarter" idx="4"/>
          </p:nvPr>
        </p:nvSpPr>
        <p:spPr>
          <a:xfrm>
            <a:off x="8762999" y="2481943"/>
            <a:ext cx="3026229" cy="2002971"/>
          </a:xfrm>
        </p:spPr>
        <p:txBody>
          <a:bodyPr>
            <a:noAutofit/>
          </a:bodyPr>
          <a:lstStyle/>
          <a:p>
            <a:pPr algn="r" rtl="1">
              <a:lnSpc>
                <a:spcPct val="150000"/>
              </a:lnSpc>
            </a:pPr>
            <a:r>
              <a:rPr lang="fa-IR" sz="2000" dirty="0">
                <a:solidFill>
                  <a:schemeClr val="bg1"/>
                </a:solidFill>
              </a:rPr>
              <a:t>انواع گروه‌های غذایی شامل غلات، حبوبات، گوشت‎ها، سبزیجات </a:t>
            </a:r>
            <a:r>
              <a:rPr lang="fa-IR" sz="2000" dirty="0" smtClean="0">
                <a:solidFill>
                  <a:schemeClr val="bg1"/>
                </a:solidFill>
              </a:rPr>
              <a:t>و میوه‌های تازه </a:t>
            </a:r>
            <a:r>
              <a:rPr lang="fa-IR" sz="2000" dirty="0">
                <a:solidFill>
                  <a:schemeClr val="bg1"/>
                </a:solidFill>
              </a:rPr>
              <a:t>مانند انار، به، سیب، گلابی، آلو، شفتالو</a:t>
            </a:r>
            <a:endParaRPr lang="fa-IR" sz="2000" dirty="0" smtClean="0">
              <a:solidFill>
                <a:schemeClr val="bg1"/>
              </a:solidFill>
            </a:endParaRPr>
          </a:p>
          <a:p>
            <a:pPr algn="r" rtl="1">
              <a:lnSpc>
                <a:spcPct val="150000"/>
              </a:lnSpc>
            </a:pPr>
            <a:r>
              <a:rPr lang="fa-IR" sz="2000" dirty="0" smtClean="0">
                <a:solidFill>
                  <a:schemeClr val="bg1"/>
                </a:solidFill>
              </a:rPr>
              <a:t>سنجد</a:t>
            </a:r>
            <a:r>
              <a:rPr lang="fa-IR" sz="2000" dirty="0">
                <a:solidFill>
                  <a:schemeClr val="bg1"/>
                </a:solidFill>
              </a:rPr>
              <a:t>، مویز، انجیر </a:t>
            </a:r>
            <a:r>
              <a:rPr lang="fa-IR" sz="2000" dirty="0" smtClean="0">
                <a:solidFill>
                  <a:schemeClr val="bg1"/>
                </a:solidFill>
              </a:rPr>
              <a:t>خشک</a:t>
            </a:r>
          </a:p>
          <a:p>
            <a:pPr algn="r" rtl="1">
              <a:lnSpc>
                <a:spcPct val="150000"/>
              </a:lnSpc>
            </a:pPr>
            <a:r>
              <a:rPr lang="fa-IR" sz="2000" dirty="0" smtClean="0">
                <a:solidFill>
                  <a:schemeClr val="bg1"/>
                </a:solidFill>
              </a:rPr>
              <a:t>بادام</a:t>
            </a:r>
            <a:r>
              <a:rPr lang="fa-IR" sz="2000" dirty="0">
                <a:solidFill>
                  <a:schemeClr val="bg1"/>
                </a:solidFill>
              </a:rPr>
              <a:t>، پسته، فندق و </a:t>
            </a:r>
            <a:r>
              <a:rPr lang="fa-IR" sz="2000" dirty="0" smtClean="0">
                <a:solidFill>
                  <a:schemeClr val="bg1"/>
                </a:solidFill>
              </a:rPr>
              <a:t>گردو</a:t>
            </a:r>
          </a:p>
          <a:p>
            <a:pPr algn="r" rtl="1">
              <a:lnSpc>
                <a:spcPct val="150000"/>
              </a:lnSpc>
            </a:pPr>
            <a:r>
              <a:rPr lang="fa-IR" sz="2000" dirty="0">
                <a:solidFill>
                  <a:schemeClr val="bg1"/>
                </a:solidFill>
              </a:rPr>
              <a:t>شیربادام، و شیرفندق</a:t>
            </a:r>
            <a:endParaRPr lang="en-US" sz="2000" dirty="0">
              <a:solidFill>
                <a:schemeClr val="bg1"/>
              </a:solidFill>
            </a:endParaRPr>
          </a:p>
          <a:p>
            <a:pPr algn="r" rtl="1">
              <a:lnSpc>
                <a:spcPct val="150000"/>
              </a:lnSpc>
            </a:pPr>
            <a:endParaRPr lang="en-US" sz="2000" dirty="0">
              <a:solidFill>
                <a:schemeClr val="bg1"/>
              </a:solidFill>
            </a:endParaRPr>
          </a:p>
        </p:txBody>
      </p:sp>
      <p:sp>
        <p:nvSpPr>
          <p:cNvPr id="7" name="Slide Number Placeholder 6"/>
          <p:cNvSpPr>
            <a:spLocks noGrp="1"/>
          </p:cNvSpPr>
          <p:nvPr>
            <p:ph type="sldNum" sz="quarter" idx="12"/>
          </p:nvPr>
        </p:nvSpPr>
        <p:spPr/>
        <p:txBody>
          <a:bodyPr/>
          <a:lstStyle/>
          <a:p>
            <a:fld id="{294A09A9-5501-47C1-A89A-A340965A2BE2}" type="slidenum">
              <a:rPr lang="en-US" smtClean="0"/>
              <a:pPr/>
              <a:t>63</a:t>
            </a:fld>
            <a:endParaRPr lang="en-US" dirty="0"/>
          </a:p>
        </p:txBody>
      </p:sp>
      <p:pic>
        <p:nvPicPr>
          <p:cNvPr id="8" name="Picture 7">
            <a:extLst>
              <a:ext uri="{FF2B5EF4-FFF2-40B4-BE49-F238E27FC236}">
                <a16:creationId xmlns:a16="http://schemas.microsoft.com/office/drawing/2014/main" id="{BF795964-4361-2665-6112-E94762F0E7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10507" y="388513"/>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sp>
        <p:nvSpPr>
          <p:cNvPr id="10" name="Content Placeholder 5"/>
          <p:cNvSpPr txBox="1">
            <a:spLocks/>
          </p:cNvSpPr>
          <p:nvPr/>
        </p:nvSpPr>
        <p:spPr>
          <a:xfrm>
            <a:off x="0" y="2971800"/>
            <a:ext cx="4746171" cy="358140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algn="r" rtl="1">
              <a:lnSpc>
                <a:spcPct val="150000"/>
              </a:lnSpc>
            </a:pPr>
            <a:r>
              <a:rPr lang="fa-IR" sz="2000" dirty="0">
                <a:solidFill>
                  <a:schemeClr val="bg1"/>
                </a:solidFill>
              </a:rPr>
              <a:t>زیاده‌روی در مصرف مواد غذایی گرم و خشک مانند ادویه‌جات </a:t>
            </a:r>
            <a:r>
              <a:rPr lang="fa-IR" sz="2000" dirty="0" smtClean="0">
                <a:solidFill>
                  <a:schemeClr val="bg1"/>
                </a:solidFill>
              </a:rPr>
              <a:t>شور و تند</a:t>
            </a:r>
            <a:r>
              <a:rPr lang="fa-IR" sz="2000" dirty="0">
                <a:solidFill>
                  <a:schemeClr val="bg1"/>
                </a:solidFill>
              </a:rPr>
              <a:t>، سیر، پیاز و خردل </a:t>
            </a:r>
          </a:p>
          <a:p>
            <a:pPr algn="r" rtl="1">
              <a:lnSpc>
                <a:spcPct val="150000"/>
              </a:lnSpc>
            </a:pPr>
            <a:r>
              <a:rPr lang="fa-IR" sz="2000" dirty="0" smtClean="0">
                <a:solidFill>
                  <a:schemeClr val="bg1"/>
                </a:solidFill>
              </a:rPr>
              <a:t>مواد </a:t>
            </a:r>
            <a:r>
              <a:rPr lang="fa-IR" sz="2000" dirty="0">
                <a:solidFill>
                  <a:schemeClr val="bg1"/>
                </a:solidFill>
              </a:rPr>
              <a:t>غذایی فراوری‌شده و </a:t>
            </a:r>
            <a:r>
              <a:rPr lang="fa-IR" sz="2000" dirty="0" smtClean="0">
                <a:solidFill>
                  <a:schemeClr val="bg1"/>
                </a:solidFill>
              </a:rPr>
              <a:t>پرادویه، چیپس </a:t>
            </a:r>
            <a:r>
              <a:rPr lang="fa-IR" sz="2000" dirty="0">
                <a:solidFill>
                  <a:schemeClr val="bg1"/>
                </a:solidFill>
              </a:rPr>
              <a:t>و </a:t>
            </a:r>
            <a:r>
              <a:rPr lang="fa-IR" sz="2000" dirty="0" smtClean="0">
                <a:solidFill>
                  <a:schemeClr val="bg1"/>
                </a:solidFill>
              </a:rPr>
              <a:t>پفک</a:t>
            </a:r>
          </a:p>
          <a:p>
            <a:pPr algn="r" rtl="1">
              <a:lnSpc>
                <a:spcPct val="150000"/>
              </a:lnSpc>
            </a:pPr>
            <a:r>
              <a:rPr lang="fa-IR" sz="2000" dirty="0" smtClean="0">
                <a:solidFill>
                  <a:schemeClr val="bg1"/>
                </a:solidFill>
              </a:rPr>
              <a:t>غذاهای </a:t>
            </a:r>
            <a:r>
              <a:rPr lang="fa-IR" sz="2000" dirty="0">
                <a:solidFill>
                  <a:schemeClr val="bg1"/>
                </a:solidFill>
              </a:rPr>
              <a:t>کارخانه‌ای و آماده، سوسیس و کالباس و سایر </a:t>
            </a:r>
            <a:r>
              <a:rPr lang="fa-IR" sz="2000" dirty="0" smtClean="0">
                <a:solidFill>
                  <a:schemeClr val="bg1"/>
                </a:solidFill>
              </a:rPr>
              <a:t>فست‌فودها، </a:t>
            </a:r>
            <a:r>
              <a:rPr lang="fa-IR" sz="2000" dirty="0">
                <a:solidFill>
                  <a:schemeClr val="bg1"/>
                </a:solidFill>
              </a:rPr>
              <a:t>انواع </a:t>
            </a:r>
            <a:r>
              <a:rPr lang="fa-IR" sz="2000" dirty="0" smtClean="0">
                <a:solidFill>
                  <a:schemeClr val="bg1"/>
                </a:solidFill>
              </a:rPr>
              <a:t>سس‌ها</a:t>
            </a:r>
          </a:p>
          <a:p>
            <a:pPr algn="r" rtl="1">
              <a:lnSpc>
                <a:spcPct val="150000"/>
              </a:lnSpc>
            </a:pPr>
            <a:r>
              <a:rPr lang="fa-IR" sz="2000" dirty="0" smtClean="0">
                <a:solidFill>
                  <a:schemeClr val="bg1"/>
                </a:solidFill>
              </a:rPr>
              <a:t>نوشابه‌های </a:t>
            </a:r>
            <a:r>
              <a:rPr lang="fa-IR" sz="2000" dirty="0">
                <a:solidFill>
                  <a:schemeClr val="bg1"/>
                </a:solidFill>
              </a:rPr>
              <a:t>گازدار، </a:t>
            </a:r>
            <a:r>
              <a:rPr lang="fa-IR" sz="2000" dirty="0" smtClean="0">
                <a:solidFill>
                  <a:schemeClr val="bg1"/>
                </a:solidFill>
              </a:rPr>
              <a:t>آبمیوه‌های صنعتی</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415642" y="3200398"/>
            <a:ext cx="3151416" cy="3151416"/>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371" y="419100"/>
            <a:ext cx="3352800" cy="1885950"/>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931117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1543" y="153548"/>
            <a:ext cx="7753942" cy="1501081"/>
          </a:xfrm>
        </p:spPr>
        <p:txBody>
          <a:bodyPr>
            <a:normAutofit fontScale="90000"/>
          </a:bodyPr>
          <a:lstStyle/>
          <a:p>
            <a:pPr algn="ctr" rtl="1">
              <a:lnSpc>
                <a:spcPct val="150000"/>
              </a:lnSpc>
            </a:pPr>
            <a:r>
              <a:rPr lang="fa-IR" sz="3200" b="1" dirty="0" smtClean="0"/>
              <a:t>دوران میانسالی </a:t>
            </a:r>
            <a:br>
              <a:rPr lang="fa-IR" sz="3200" b="1" dirty="0" smtClean="0"/>
            </a:br>
            <a:r>
              <a:rPr lang="fa-IR" sz="3200" b="1" dirty="0" smtClean="0"/>
              <a:t>30 تا 59 سالگی</a:t>
            </a:r>
            <a:endParaRPr lang="fa-IR" sz="3200" dirty="0"/>
          </a:p>
        </p:txBody>
      </p:sp>
      <p:sp>
        <p:nvSpPr>
          <p:cNvPr id="3" name="Text Placeholder 2"/>
          <p:cNvSpPr>
            <a:spLocks noGrp="1"/>
          </p:cNvSpPr>
          <p:nvPr>
            <p:ph type="body" idx="1"/>
          </p:nvPr>
        </p:nvSpPr>
        <p:spPr>
          <a:xfrm>
            <a:off x="130629" y="2797629"/>
            <a:ext cx="4754880" cy="576944"/>
          </a:xfrm>
        </p:spPr>
        <p:txBody>
          <a:bodyPr/>
          <a:lstStyle/>
          <a:p>
            <a:pPr algn="ctr" rtl="1"/>
            <a:r>
              <a:rPr lang="fa-IR" sz="2800" dirty="0">
                <a:solidFill>
                  <a:srgbClr val="FFFF00"/>
                </a:solidFill>
              </a:rPr>
              <a:t>آسیب رسان</a:t>
            </a:r>
            <a:endParaRPr lang="en-US" sz="2800" dirty="0">
              <a:solidFill>
                <a:srgbClr val="FFFF00"/>
              </a:solidFill>
            </a:endParaRPr>
          </a:p>
        </p:txBody>
      </p:sp>
      <p:sp>
        <p:nvSpPr>
          <p:cNvPr id="5" name="Text Placeholder 4"/>
          <p:cNvSpPr>
            <a:spLocks noGrp="1"/>
          </p:cNvSpPr>
          <p:nvPr>
            <p:ph type="body" sz="quarter" idx="3"/>
          </p:nvPr>
        </p:nvSpPr>
        <p:spPr>
          <a:xfrm>
            <a:off x="8719456" y="1859042"/>
            <a:ext cx="2710543" cy="743094"/>
          </a:xfrm>
        </p:spPr>
        <p:txBody>
          <a:bodyPr>
            <a:normAutofit/>
          </a:bodyPr>
          <a:lstStyle/>
          <a:p>
            <a:pPr algn="ctr" rtl="1"/>
            <a:r>
              <a:rPr lang="fa-IR" sz="2800" dirty="0" smtClean="0">
                <a:solidFill>
                  <a:srgbClr val="FFFF00"/>
                </a:solidFill>
              </a:rPr>
              <a:t>مفید</a:t>
            </a:r>
            <a:endParaRPr lang="en-US" sz="2800" dirty="0">
              <a:solidFill>
                <a:srgbClr val="FFFF00"/>
              </a:solidFill>
            </a:endParaRPr>
          </a:p>
        </p:txBody>
      </p:sp>
      <p:sp>
        <p:nvSpPr>
          <p:cNvPr id="6" name="Content Placeholder 5"/>
          <p:cNvSpPr>
            <a:spLocks noGrp="1"/>
          </p:cNvSpPr>
          <p:nvPr>
            <p:ph sz="quarter" idx="4"/>
          </p:nvPr>
        </p:nvSpPr>
        <p:spPr>
          <a:xfrm>
            <a:off x="8762999" y="2481943"/>
            <a:ext cx="3026229" cy="2002971"/>
          </a:xfrm>
        </p:spPr>
        <p:txBody>
          <a:bodyPr>
            <a:noAutofit/>
          </a:bodyPr>
          <a:lstStyle/>
          <a:p>
            <a:pPr algn="r" rtl="1">
              <a:lnSpc>
                <a:spcPct val="150000"/>
              </a:lnSpc>
            </a:pPr>
            <a:r>
              <a:rPr lang="fa-IR" sz="2000" dirty="0">
                <a:solidFill>
                  <a:schemeClr val="bg1"/>
                </a:solidFill>
              </a:rPr>
              <a:t>انواع گروه‌های غذایی شامل غلات، حبوبات، گوشت‎ها، سبزیجات و میوه‌های تازه</a:t>
            </a:r>
          </a:p>
          <a:p>
            <a:pPr algn="r" rtl="1">
              <a:lnSpc>
                <a:spcPct val="150000"/>
              </a:lnSpc>
            </a:pPr>
            <a:r>
              <a:rPr lang="fa-IR" sz="2000" dirty="0" smtClean="0">
                <a:solidFill>
                  <a:schemeClr val="bg1"/>
                </a:solidFill>
              </a:rPr>
              <a:t>گوشت </a:t>
            </a:r>
            <a:r>
              <a:rPr lang="fa-IR" sz="2000" dirty="0">
                <a:solidFill>
                  <a:schemeClr val="bg1"/>
                </a:solidFill>
              </a:rPr>
              <a:t>بره و گوسفند، مرغ محلی، بلدرچین، </a:t>
            </a:r>
            <a:r>
              <a:rPr lang="fa-IR" sz="2000" dirty="0" smtClean="0">
                <a:solidFill>
                  <a:schemeClr val="bg1"/>
                </a:solidFill>
              </a:rPr>
              <a:t>کبک</a:t>
            </a:r>
          </a:p>
          <a:p>
            <a:pPr algn="r" rtl="1">
              <a:lnSpc>
                <a:spcPct val="150000"/>
              </a:lnSpc>
            </a:pPr>
            <a:r>
              <a:rPr lang="fa-IR" sz="2000" dirty="0" smtClean="0">
                <a:solidFill>
                  <a:schemeClr val="bg1"/>
                </a:solidFill>
              </a:rPr>
              <a:t>بادام</a:t>
            </a:r>
            <a:r>
              <a:rPr lang="fa-IR" sz="2000" dirty="0">
                <a:solidFill>
                  <a:schemeClr val="bg1"/>
                </a:solidFill>
              </a:rPr>
              <a:t>، پسته، فندق، </a:t>
            </a:r>
            <a:r>
              <a:rPr lang="fa-IR" sz="2000" dirty="0" smtClean="0">
                <a:solidFill>
                  <a:schemeClr val="bg1"/>
                </a:solidFill>
              </a:rPr>
              <a:t>گردو</a:t>
            </a:r>
          </a:p>
          <a:p>
            <a:pPr algn="r" rtl="1">
              <a:lnSpc>
                <a:spcPct val="150000"/>
              </a:lnSpc>
            </a:pPr>
            <a:r>
              <a:rPr lang="fa-IR" sz="2000" dirty="0" smtClean="0">
                <a:solidFill>
                  <a:schemeClr val="bg1"/>
                </a:solidFill>
              </a:rPr>
              <a:t>مویز</a:t>
            </a:r>
            <a:r>
              <a:rPr lang="fa-IR" sz="2000" dirty="0">
                <a:solidFill>
                  <a:schemeClr val="bg1"/>
                </a:solidFill>
              </a:rPr>
              <a:t>، توت، کشمش</a:t>
            </a:r>
            <a:endParaRPr lang="en-US" sz="2000" dirty="0">
              <a:solidFill>
                <a:schemeClr val="bg1"/>
              </a:solidFill>
            </a:endParaRPr>
          </a:p>
        </p:txBody>
      </p:sp>
      <p:sp>
        <p:nvSpPr>
          <p:cNvPr id="7" name="Slide Number Placeholder 6"/>
          <p:cNvSpPr>
            <a:spLocks noGrp="1"/>
          </p:cNvSpPr>
          <p:nvPr>
            <p:ph type="sldNum" sz="quarter" idx="12"/>
          </p:nvPr>
        </p:nvSpPr>
        <p:spPr/>
        <p:txBody>
          <a:bodyPr/>
          <a:lstStyle/>
          <a:p>
            <a:fld id="{294A09A9-5501-47C1-A89A-A340965A2BE2}" type="slidenum">
              <a:rPr lang="en-US" smtClean="0"/>
              <a:pPr/>
              <a:t>64</a:t>
            </a:fld>
            <a:endParaRPr lang="en-US" dirty="0"/>
          </a:p>
        </p:txBody>
      </p:sp>
      <p:pic>
        <p:nvPicPr>
          <p:cNvPr id="8" name="Picture 7">
            <a:extLst>
              <a:ext uri="{FF2B5EF4-FFF2-40B4-BE49-F238E27FC236}">
                <a16:creationId xmlns:a16="http://schemas.microsoft.com/office/drawing/2014/main" id="{BF795964-4361-2665-6112-E94762F0E7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10507" y="388513"/>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sp>
        <p:nvSpPr>
          <p:cNvPr id="10" name="Content Placeholder 5"/>
          <p:cNvSpPr txBox="1">
            <a:spLocks/>
          </p:cNvSpPr>
          <p:nvPr/>
        </p:nvSpPr>
        <p:spPr>
          <a:xfrm>
            <a:off x="-76200" y="3352800"/>
            <a:ext cx="4746171" cy="358140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algn="r" rtl="1">
              <a:lnSpc>
                <a:spcPct val="150000"/>
              </a:lnSpc>
            </a:pPr>
            <a:r>
              <a:rPr lang="fa-IR" sz="2000" dirty="0" smtClean="0">
                <a:solidFill>
                  <a:schemeClr val="bg1"/>
                </a:solidFill>
              </a:rPr>
              <a:t>غذاهای شور و تند</a:t>
            </a:r>
          </a:p>
          <a:p>
            <a:pPr algn="r" rtl="1">
              <a:lnSpc>
                <a:spcPct val="150000"/>
              </a:lnSpc>
            </a:pPr>
            <a:r>
              <a:rPr lang="fa-IR" sz="2000" dirty="0" smtClean="0">
                <a:solidFill>
                  <a:schemeClr val="bg1"/>
                </a:solidFill>
              </a:rPr>
              <a:t>مواد </a:t>
            </a:r>
            <a:r>
              <a:rPr lang="fa-IR" sz="2000" dirty="0">
                <a:solidFill>
                  <a:schemeClr val="bg1"/>
                </a:solidFill>
              </a:rPr>
              <a:t>غذایی فراوری‌شده و </a:t>
            </a:r>
            <a:r>
              <a:rPr lang="fa-IR" sz="2000" dirty="0" smtClean="0">
                <a:solidFill>
                  <a:schemeClr val="bg1"/>
                </a:solidFill>
              </a:rPr>
              <a:t>پرادویه</a:t>
            </a:r>
          </a:p>
          <a:p>
            <a:pPr algn="r" rtl="1">
              <a:lnSpc>
                <a:spcPct val="150000"/>
              </a:lnSpc>
            </a:pPr>
            <a:r>
              <a:rPr lang="fa-IR" sz="2000" dirty="0" smtClean="0">
                <a:solidFill>
                  <a:schemeClr val="bg1"/>
                </a:solidFill>
              </a:rPr>
              <a:t>غذاهای </a:t>
            </a:r>
            <a:r>
              <a:rPr lang="fa-IR" sz="2000" dirty="0">
                <a:solidFill>
                  <a:schemeClr val="bg1"/>
                </a:solidFill>
              </a:rPr>
              <a:t>کارخانه‌ای و آماده، سوسیس و کالباس و سایر </a:t>
            </a:r>
            <a:r>
              <a:rPr lang="fa-IR" sz="2000" dirty="0" smtClean="0">
                <a:solidFill>
                  <a:schemeClr val="bg1"/>
                </a:solidFill>
              </a:rPr>
              <a:t>فست‌فودها، </a:t>
            </a:r>
            <a:r>
              <a:rPr lang="fa-IR" sz="2000" dirty="0">
                <a:solidFill>
                  <a:schemeClr val="bg1"/>
                </a:solidFill>
              </a:rPr>
              <a:t>انواع </a:t>
            </a:r>
            <a:r>
              <a:rPr lang="fa-IR" sz="2000" dirty="0" smtClean="0">
                <a:solidFill>
                  <a:schemeClr val="bg1"/>
                </a:solidFill>
              </a:rPr>
              <a:t>سس‌ها</a:t>
            </a:r>
          </a:p>
          <a:p>
            <a:pPr algn="r" rtl="1">
              <a:lnSpc>
                <a:spcPct val="150000"/>
              </a:lnSpc>
            </a:pPr>
            <a:r>
              <a:rPr lang="fa-IR" sz="2000" dirty="0" smtClean="0">
                <a:solidFill>
                  <a:schemeClr val="bg1"/>
                </a:solidFill>
              </a:rPr>
              <a:t>نوشابه‌های </a:t>
            </a:r>
            <a:r>
              <a:rPr lang="fa-IR" sz="2000" dirty="0">
                <a:solidFill>
                  <a:schemeClr val="bg1"/>
                </a:solidFill>
              </a:rPr>
              <a:t>گازدار، </a:t>
            </a:r>
            <a:r>
              <a:rPr lang="fa-IR" sz="2000" dirty="0" smtClean="0">
                <a:solidFill>
                  <a:schemeClr val="bg1"/>
                </a:solidFill>
              </a:rPr>
              <a:t>آبمیوه‌های صنعتی</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713" y="321353"/>
            <a:ext cx="2715305" cy="2361976"/>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268686" y="3203334"/>
            <a:ext cx="3407228" cy="3158005"/>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207564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1543" y="153548"/>
            <a:ext cx="7753942" cy="1501081"/>
          </a:xfrm>
        </p:spPr>
        <p:txBody>
          <a:bodyPr>
            <a:normAutofit fontScale="90000"/>
          </a:bodyPr>
          <a:lstStyle/>
          <a:p>
            <a:pPr algn="ctr" rtl="1">
              <a:lnSpc>
                <a:spcPct val="150000"/>
              </a:lnSpc>
            </a:pPr>
            <a:r>
              <a:rPr lang="fa-IR" sz="3200" b="1" dirty="0" smtClean="0"/>
              <a:t>دوران سالمندی</a:t>
            </a:r>
            <a:br>
              <a:rPr lang="fa-IR" sz="3200" b="1" dirty="0" smtClean="0"/>
            </a:br>
            <a:r>
              <a:rPr lang="fa-IR" sz="3200" b="1" dirty="0" smtClean="0"/>
              <a:t>بالای 60 سالگی</a:t>
            </a:r>
            <a:endParaRPr lang="fa-IR" sz="3200" dirty="0"/>
          </a:p>
        </p:txBody>
      </p:sp>
      <p:sp>
        <p:nvSpPr>
          <p:cNvPr id="3" name="Text Placeholder 2"/>
          <p:cNvSpPr>
            <a:spLocks noGrp="1"/>
          </p:cNvSpPr>
          <p:nvPr>
            <p:ph type="body" idx="1"/>
          </p:nvPr>
        </p:nvSpPr>
        <p:spPr>
          <a:xfrm>
            <a:off x="2307772" y="2416629"/>
            <a:ext cx="4754880" cy="576944"/>
          </a:xfrm>
        </p:spPr>
        <p:txBody>
          <a:bodyPr/>
          <a:lstStyle/>
          <a:p>
            <a:pPr algn="ctr" rtl="1"/>
            <a:r>
              <a:rPr lang="fa-IR" sz="2800" dirty="0">
                <a:solidFill>
                  <a:srgbClr val="FFFF00"/>
                </a:solidFill>
              </a:rPr>
              <a:t>آسیب رسان</a:t>
            </a:r>
            <a:endParaRPr lang="en-US" sz="2800" dirty="0">
              <a:solidFill>
                <a:srgbClr val="FFFF00"/>
              </a:solidFill>
            </a:endParaRPr>
          </a:p>
        </p:txBody>
      </p:sp>
      <p:sp>
        <p:nvSpPr>
          <p:cNvPr id="5" name="Text Placeholder 4"/>
          <p:cNvSpPr>
            <a:spLocks noGrp="1"/>
          </p:cNvSpPr>
          <p:nvPr>
            <p:ph type="body" sz="quarter" idx="3"/>
          </p:nvPr>
        </p:nvSpPr>
        <p:spPr>
          <a:xfrm>
            <a:off x="8055428" y="1785257"/>
            <a:ext cx="2710543" cy="751565"/>
          </a:xfrm>
        </p:spPr>
        <p:txBody>
          <a:bodyPr>
            <a:normAutofit/>
          </a:bodyPr>
          <a:lstStyle/>
          <a:p>
            <a:pPr algn="ctr" rtl="1"/>
            <a:r>
              <a:rPr lang="fa-IR" sz="2800" dirty="0" smtClean="0">
                <a:solidFill>
                  <a:srgbClr val="FFFF00"/>
                </a:solidFill>
              </a:rPr>
              <a:t>مفید</a:t>
            </a:r>
            <a:endParaRPr lang="en-US" sz="2800" dirty="0">
              <a:solidFill>
                <a:srgbClr val="FFFF00"/>
              </a:solidFill>
            </a:endParaRPr>
          </a:p>
        </p:txBody>
      </p:sp>
      <p:sp>
        <p:nvSpPr>
          <p:cNvPr id="6" name="Content Placeholder 5"/>
          <p:cNvSpPr>
            <a:spLocks noGrp="1"/>
          </p:cNvSpPr>
          <p:nvPr>
            <p:ph sz="quarter" idx="4"/>
          </p:nvPr>
        </p:nvSpPr>
        <p:spPr>
          <a:xfrm>
            <a:off x="6868887" y="2481943"/>
            <a:ext cx="4920342" cy="2002971"/>
          </a:xfrm>
        </p:spPr>
        <p:txBody>
          <a:bodyPr>
            <a:noAutofit/>
          </a:bodyPr>
          <a:lstStyle/>
          <a:p>
            <a:pPr algn="r" rtl="1">
              <a:lnSpc>
                <a:spcPct val="100000"/>
              </a:lnSpc>
            </a:pPr>
            <a:r>
              <a:rPr lang="fa-IR" sz="2000" b="1" dirty="0">
                <a:solidFill>
                  <a:schemeClr val="bg1"/>
                </a:solidFill>
              </a:rPr>
              <a:t>گوشت بره و گوسفند، مرغ </a:t>
            </a:r>
            <a:r>
              <a:rPr lang="fa-IR" sz="2000" b="1" dirty="0" smtClean="0">
                <a:solidFill>
                  <a:schemeClr val="bg1"/>
                </a:solidFill>
              </a:rPr>
              <a:t>محلی، </a:t>
            </a:r>
            <a:r>
              <a:rPr lang="fa-IR" sz="2000" b="1" dirty="0">
                <a:solidFill>
                  <a:schemeClr val="bg1"/>
                </a:solidFill>
              </a:rPr>
              <a:t>آبگوشت نخود، حبوبات</a:t>
            </a:r>
          </a:p>
          <a:p>
            <a:pPr algn="r" rtl="1">
              <a:lnSpc>
                <a:spcPct val="100000"/>
              </a:lnSpc>
            </a:pPr>
            <a:r>
              <a:rPr lang="fa-IR" sz="2000" b="1" dirty="0" smtClean="0">
                <a:solidFill>
                  <a:schemeClr val="bg1"/>
                </a:solidFill>
              </a:rPr>
              <a:t>نان </a:t>
            </a:r>
            <a:r>
              <a:rPr lang="fa-IR" sz="2000" b="1" dirty="0">
                <a:solidFill>
                  <a:schemeClr val="bg1"/>
                </a:solidFill>
              </a:rPr>
              <a:t>و عسل، شیر و عسل و </a:t>
            </a:r>
            <a:r>
              <a:rPr lang="fa-IR" sz="2000" b="1" dirty="0" smtClean="0">
                <a:solidFill>
                  <a:schemeClr val="bg1"/>
                </a:solidFill>
              </a:rPr>
              <a:t>زنجبیل</a:t>
            </a:r>
          </a:p>
          <a:p>
            <a:pPr algn="r" rtl="1">
              <a:lnSpc>
                <a:spcPct val="100000"/>
              </a:lnSpc>
            </a:pPr>
            <a:r>
              <a:rPr lang="fa-IR" sz="2000" b="1" dirty="0" smtClean="0">
                <a:solidFill>
                  <a:schemeClr val="bg1"/>
                </a:solidFill>
              </a:rPr>
              <a:t>آب </a:t>
            </a:r>
            <a:r>
              <a:rPr lang="fa-IR" sz="2000" b="1" dirty="0">
                <a:solidFill>
                  <a:schemeClr val="bg1"/>
                </a:solidFill>
              </a:rPr>
              <a:t>چغندر، کرفس، کاهو با ادویه‌جات </a:t>
            </a:r>
            <a:r>
              <a:rPr lang="fa-IR" sz="2000" b="1" dirty="0" smtClean="0">
                <a:solidFill>
                  <a:schemeClr val="bg1"/>
                </a:solidFill>
              </a:rPr>
              <a:t>گرم</a:t>
            </a:r>
          </a:p>
          <a:p>
            <a:pPr algn="r" rtl="1">
              <a:lnSpc>
                <a:spcPct val="100000"/>
              </a:lnSpc>
            </a:pPr>
            <a:r>
              <a:rPr lang="fa-IR" sz="2000" b="1" dirty="0" smtClean="0">
                <a:solidFill>
                  <a:schemeClr val="bg1"/>
                </a:solidFill>
              </a:rPr>
              <a:t>میوه‌هایی </a:t>
            </a:r>
            <a:r>
              <a:rPr lang="fa-IR" sz="2000" b="1" dirty="0">
                <a:solidFill>
                  <a:schemeClr val="bg1"/>
                </a:solidFill>
              </a:rPr>
              <a:t>مانند سیب و گلابی، انگور شیرین، توت سفید تازه و </a:t>
            </a:r>
            <a:r>
              <a:rPr lang="fa-IR" sz="2000" b="1" dirty="0" smtClean="0">
                <a:solidFill>
                  <a:schemeClr val="bg1"/>
                </a:solidFill>
              </a:rPr>
              <a:t>خشک</a:t>
            </a:r>
          </a:p>
          <a:p>
            <a:pPr algn="r" rtl="1">
              <a:lnSpc>
                <a:spcPct val="100000"/>
              </a:lnSpc>
            </a:pPr>
            <a:r>
              <a:rPr lang="fa-IR" sz="2000" b="1" dirty="0" smtClean="0">
                <a:solidFill>
                  <a:schemeClr val="bg1"/>
                </a:solidFill>
              </a:rPr>
              <a:t> </a:t>
            </a:r>
            <a:r>
              <a:rPr lang="fa-IR" sz="2000" b="1" dirty="0">
                <a:solidFill>
                  <a:schemeClr val="bg1"/>
                </a:solidFill>
              </a:rPr>
              <a:t>انجیر، مویز، </a:t>
            </a:r>
            <a:r>
              <a:rPr lang="fa-IR" sz="2000" b="1" dirty="0" smtClean="0">
                <a:solidFill>
                  <a:schemeClr val="bg1"/>
                </a:solidFill>
              </a:rPr>
              <a:t>بادام</a:t>
            </a:r>
          </a:p>
          <a:p>
            <a:pPr algn="r" rtl="1">
              <a:lnSpc>
                <a:spcPct val="100000"/>
              </a:lnSpc>
            </a:pPr>
            <a:r>
              <a:rPr lang="fa-IR" sz="2000" b="1" dirty="0">
                <a:solidFill>
                  <a:schemeClr val="bg1"/>
                </a:solidFill>
              </a:rPr>
              <a:t>زرده تخم </a:t>
            </a:r>
            <a:r>
              <a:rPr lang="fa-IR" sz="2000" b="1" dirty="0" smtClean="0">
                <a:solidFill>
                  <a:schemeClr val="bg1"/>
                </a:solidFill>
              </a:rPr>
              <a:t>مرغ</a:t>
            </a:r>
            <a:endParaRPr lang="fa-IR" sz="2000" b="1" dirty="0">
              <a:solidFill>
                <a:schemeClr val="bg1"/>
              </a:solidFill>
            </a:endParaRPr>
          </a:p>
        </p:txBody>
      </p:sp>
      <p:sp>
        <p:nvSpPr>
          <p:cNvPr id="7" name="Slide Number Placeholder 6"/>
          <p:cNvSpPr>
            <a:spLocks noGrp="1"/>
          </p:cNvSpPr>
          <p:nvPr>
            <p:ph type="sldNum" sz="quarter" idx="12"/>
          </p:nvPr>
        </p:nvSpPr>
        <p:spPr/>
        <p:txBody>
          <a:bodyPr/>
          <a:lstStyle/>
          <a:p>
            <a:fld id="{294A09A9-5501-47C1-A89A-A340965A2BE2}" type="slidenum">
              <a:rPr lang="en-US" smtClean="0"/>
              <a:pPr/>
              <a:t>65</a:t>
            </a:fld>
            <a:endParaRPr lang="en-US" dirty="0"/>
          </a:p>
        </p:txBody>
      </p:sp>
      <p:pic>
        <p:nvPicPr>
          <p:cNvPr id="8" name="Picture 7">
            <a:extLst>
              <a:ext uri="{FF2B5EF4-FFF2-40B4-BE49-F238E27FC236}">
                <a16:creationId xmlns:a16="http://schemas.microsoft.com/office/drawing/2014/main" id="{BF795964-4361-2665-6112-E94762F0E7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10507" y="388513"/>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sp>
        <p:nvSpPr>
          <p:cNvPr id="10" name="Content Placeholder 5"/>
          <p:cNvSpPr txBox="1">
            <a:spLocks/>
          </p:cNvSpPr>
          <p:nvPr/>
        </p:nvSpPr>
        <p:spPr>
          <a:xfrm>
            <a:off x="-1" y="2971800"/>
            <a:ext cx="6868887" cy="3581400"/>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algn="r" rtl="1">
              <a:lnSpc>
                <a:spcPct val="100000"/>
              </a:lnSpc>
            </a:pPr>
            <a:r>
              <a:rPr lang="fa-IR" sz="2000" b="1" dirty="0" smtClean="0">
                <a:solidFill>
                  <a:schemeClr val="bg1"/>
                </a:solidFill>
              </a:rPr>
              <a:t>غذاهای </a:t>
            </a:r>
            <a:r>
              <a:rPr lang="fa-IR" sz="2000" b="1" dirty="0">
                <a:solidFill>
                  <a:schemeClr val="bg1"/>
                </a:solidFill>
              </a:rPr>
              <a:t>شور و </a:t>
            </a:r>
            <a:r>
              <a:rPr lang="fa-IR" sz="2000" b="1" dirty="0" smtClean="0">
                <a:solidFill>
                  <a:schemeClr val="bg1"/>
                </a:solidFill>
              </a:rPr>
              <a:t>تند،</a:t>
            </a:r>
            <a:r>
              <a:rPr lang="fa-IR" sz="2000" b="1" dirty="0">
                <a:solidFill>
                  <a:schemeClr val="bg1"/>
                </a:solidFill>
              </a:rPr>
              <a:t> غذاهای سرخ‌شده با چربی </a:t>
            </a:r>
            <a:r>
              <a:rPr lang="fa-IR" sz="2000" b="1" dirty="0" smtClean="0">
                <a:solidFill>
                  <a:schemeClr val="bg1"/>
                </a:solidFill>
              </a:rPr>
              <a:t>زیاد</a:t>
            </a:r>
            <a:endParaRPr lang="fa-IR" sz="2000" b="1" dirty="0">
              <a:solidFill>
                <a:schemeClr val="bg1"/>
              </a:solidFill>
            </a:endParaRPr>
          </a:p>
          <a:p>
            <a:pPr algn="r" rtl="1">
              <a:lnSpc>
                <a:spcPct val="100000"/>
              </a:lnSpc>
            </a:pPr>
            <a:r>
              <a:rPr lang="fa-IR" sz="2000" b="1" dirty="0" smtClean="0">
                <a:solidFill>
                  <a:schemeClr val="bg1"/>
                </a:solidFill>
              </a:rPr>
              <a:t>مواد </a:t>
            </a:r>
            <a:r>
              <a:rPr lang="fa-IR" sz="2000" b="1" dirty="0">
                <a:solidFill>
                  <a:schemeClr val="bg1"/>
                </a:solidFill>
              </a:rPr>
              <a:t>غذایی فراوری‌شده و </a:t>
            </a:r>
            <a:r>
              <a:rPr lang="fa-IR" sz="2000" b="1" dirty="0" smtClean="0">
                <a:solidFill>
                  <a:schemeClr val="bg1"/>
                </a:solidFill>
              </a:rPr>
              <a:t>پرادویه</a:t>
            </a:r>
          </a:p>
          <a:p>
            <a:pPr algn="r" rtl="1">
              <a:lnSpc>
                <a:spcPct val="100000"/>
              </a:lnSpc>
            </a:pPr>
            <a:r>
              <a:rPr lang="fa-IR" sz="2000" b="1" dirty="0" smtClean="0">
                <a:solidFill>
                  <a:schemeClr val="bg1"/>
                </a:solidFill>
              </a:rPr>
              <a:t>غذاهای </a:t>
            </a:r>
            <a:r>
              <a:rPr lang="fa-IR" sz="2000" b="1" dirty="0">
                <a:solidFill>
                  <a:schemeClr val="bg1"/>
                </a:solidFill>
              </a:rPr>
              <a:t>کارخانه‌ای و آماده، سوسیس و کالباس و سایر </a:t>
            </a:r>
            <a:r>
              <a:rPr lang="fa-IR" sz="2000" b="1" dirty="0" smtClean="0">
                <a:solidFill>
                  <a:schemeClr val="bg1"/>
                </a:solidFill>
              </a:rPr>
              <a:t>فست‌فودها، </a:t>
            </a:r>
            <a:r>
              <a:rPr lang="fa-IR" sz="2000" b="1" dirty="0">
                <a:solidFill>
                  <a:schemeClr val="bg1"/>
                </a:solidFill>
              </a:rPr>
              <a:t>انواع </a:t>
            </a:r>
            <a:r>
              <a:rPr lang="fa-IR" sz="2000" b="1" dirty="0" smtClean="0">
                <a:solidFill>
                  <a:schemeClr val="bg1"/>
                </a:solidFill>
              </a:rPr>
              <a:t>سس‌ها</a:t>
            </a:r>
          </a:p>
          <a:p>
            <a:pPr algn="r" rtl="1">
              <a:lnSpc>
                <a:spcPct val="100000"/>
              </a:lnSpc>
            </a:pPr>
            <a:r>
              <a:rPr lang="fa-IR" sz="2000" b="1" dirty="0" smtClean="0">
                <a:solidFill>
                  <a:schemeClr val="bg1"/>
                </a:solidFill>
              </a:rPr>
              <a:t>نوشابه‌های </a:t>
            </a:r>
            <a:r>
              <a:rPr lang="fa-IR" sz="2000" b="1" dirty="0">
                <a:solidFill>
                  <a:schemeClr val="bg1"/>
                </a:solidFill>
              </a:rPr>
              <a:t>گازدار، </a:t>
            </a:r>
            <a:r>
              <a:rPr lang="fa-IR" sz="2000" b="1" dirty="0" smtClean="0">
                <a:solidFill>
                  <a:schemeClr val="bg1"/>
                </a:solidFill>
              </a:rPr>
              <a:t>آبمیوه‌های صنعتی</a:t>
            </a:r>
          </a:p>
          <a:p>
            <a:pPr algn="r" rtl="1">
              <a:lnSpc>
                <a:spcPct val="100000"/>
              </a:lnSpc>
            </a:pPr>
            <a:r>
              <a:rPr lang="fa-IR" sz="2000" b="1" dirty="0" smtClean="0">
                <a:solidFill>
                  <a:schemeClr val="bg1"/>
                </a:solidFill>
              </a:rPr>
              <a:t>برای </a:t>
            </a:r>
            <a:r>
              <a:rPr lang="fa-IR" sz="2000" b="1" dirty="0">
                <a:solidFill>
                  <a:schemeClr val="bg1"/>
                </a:solidFill>
              </a:rPr>
              <a:t>هضم بهتر </a:t>
            </a:r>
            <a:r>
              <a:rPr lang="fa-IR" sz="2000" b="1" dirty="0" smtClean="0">
                <a:solidFill>
                  <a:schemeClr val="bg1"/>
                </a:solidFill>
              </a:rPr>
              <a:t>ماکارونی و لازانیا را با </a:t>
            </a:r>
            <a:r>
              <a:rPr lang="fa-IR" sz="2000" b="1" dirty="0">
                <a:solidFill>
                  <a:schemeClr val="bg1"/>
                </a:solidFill>
              </a:rPr>
              <a:t>ادویه مصلح آن </a:t>
            </a:r>
            <a:r>
              <a:rPr lang="fa-IR" sz="2000" b="1" dirty="0" smtClean="0">
                <a:solidFill>
                  <a:schemeClr val="bg1"/>
                </a:solidFill>
              </a:rPr>
              <a:t>مانند آویشن </a:t>
            </a:r>
            <a:r>
              <a:rPr lang="fa-IR" sz="2000" b="1" dirty="0">
                <a:solidFill>
                  <a:schemeClr val="bg1"/>
                </a:solidFill>
              </a:rPr>
              <a:t>پخته و مصرف کنید. </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062652" y="4764716"/>
            <a:ext cx="2579916" cy="1934937"/>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315" y="253962"/>
            <a:ext cx="3352800" cy="2233690"/>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176381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40145" y="594220"/>
            <a:ext cx="10515600" cy="1143581"/>
          </a:xfrm>
        </p:spPr>
        <p:txBody>
          <a:bodyPr/>
          <a:lstStyle/>
          <a:p>
            <a:pPr rtl="1">
              <a:lnSpc>
                <a:spcPct val="100000"/>
              </a:lnSpc>
              <a:buClr>
                <a:schemeClr val="tx2">
                  <a:lumMod val="50000"/>
                </a:schemeClr>
              </a:buClr>
            </a:pPr>
            <a:r>
              <a:rPr lang="fa-IR" sz="4000" dirty="0" smtClean="0">
                <a:solidFill>
                  <a:schemeClr val="tx2">
                    <a:lumMod val="50000"/>
                  </a:schemeClr>
                </a:solidFill>
              </a:rPr>
              <a:t>آداب صحیح غذا خوردن</a:t>
            </a:r>
            <a:endParaRPr lang="fa-IR" sz="4000" dirty="0">
              <a:solidFill>
                <a:schemeClr val="tx2">
                  <a:lumMod val="50000"/>
                </a:schemeClr>
              </a:solidFill>
            </a:endParaRPr>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5290458" y="2264229"/>
            <a:ext cx="6901542" cy="2177141"/>
          </a:xfrm>
        </p:spPr>
        <p:txBody>
          <a:bodyPr>
            <a:noAutofit/>
          </a:bodyPr>
          <a:lstStyle/>
          <a:p>
            <a:pPr marL="800100" lvl="1" indent="-342900" algn="r" rtl="1">
              <a:lnSpc>
                <a:spcPct val="150000"/>
              </a:lnSpc>
              <a:buFont typeface="Wingdings" panose="05000000000000000000" pitchFamily="2" charset="2"/>
              <a:buChar char="ü"/>
            </a:pPr>
            <a:r>
              <a:rPr lang="fa-IR" sz="2400" b="1" dirty="0">
                <a:solidFill>
                  <a:schemeClr val="tx1"/>
                </a:solidFill>
              </a:rPr>
              <a:t>وعده‌های غذایی را در ساعات مشخصی از روز </a:t>
            </a:r>
            <a:r>
              <a:rPr lang="fa-IR" sz="2400" b="1" dirty="0" smtClean="0">
                <a:solidFill>
                  <a:schemeClr val="tx1"/>
                </a:solidFill>
              </a:rPr>
              <a:t>بخورید.</a:t>
            </a:r>
          </a:p>
          <a:p>
            <a:pPr marL="800100" lvl="1" indent="-342900" algn="r" rtl="1">
              <a:lnSpc>
                <a:spcPct val="150000"/>
              </a:lnSpc>
              <a:buFont typeface="Wingdings" panose="05000000000000000000" pitchFamily="2" charset="2"/>
              <a:buChar char="ü"/>
            </a:pPr>
            <a:r>
              <a:rPr lang="fa-IR" sz="2400" b="1" dirty="0" smtClean="0">
                <a:solidFill>
                  <a:schemeClr val="accent4">
                    <a:lumMod val="50000"/>
                  </a:schemeClr>
                </a:solidFill>
              </a:rPr>
              <a:t>قبل </a:t>
            </a:r>
            <a:r>
              <a:rPr lang="fa-IR" sz="2400" b="1" dirty="0">
                <a:solidFill>
                  <a:schemeClr val="accent4">
                    <a:lumMod val="50000"/>
                  </a:schemeClr>
                </a:solidFill>
              </a:rPr>
              <a:t>از احساس سیری کامل</a:t>
            </a:r>
            <a:r>
              <a:rPr lang="fa-IR" sz="2400" b="1" dirty="0">
                <a:solidFill>
                  <a:schemeClr val="tx1"/>
                </a:solidFill>
              </a:rPr>
              <a:t>، دست از غذا خوردن بکشید.</a:t>
            </a:r>
            <a:endParaRPr lang="en-US" sz="2400" b="1" dirty="0">
              <a:solidFill>
                <a:schemeClr val="tx1"/>
              </a:solidFill>
            </a:endParaRPr>
          </a:p>
          <a:p>
            <a:pPr marL="800100" lvl="1" indent="-342900" algn="r" rtl="1">
              <a:lnSpc>
                <a:spcPct val="150000"/>
              </a:lnSpc>
              <a:buFont typeface="Wingdings" panose="05000000000000000000" pitchFamily="2" charset="2"/>
              <a:buChar char="ü"/>
            </a:pPr>
            <a:r>
              <a:rPr lang="fa-IR" sz="2400" b="1" dirty="0" smtClean="0">
                <a:solidFill>
                  <a:schemeClr val="tx1"/>
                </a:solidFill>
              </a:rPr>
              <a:t>نه </a:t>
            </a:r>
            <a:r>
              <a:rPr lang="fa-IR" sz="2400" b="1" dirty="0">
                <a:solidFill>
                  <a:schemeClr val="tx1"/>
                </a:solidFill>
              </a:rPr>
              <a:t>آنقدر زیاد غذا بخورید که باعث سنگینی </a:t>
            </a:r>
            <a:r>
              <a:rPr lang="fa-IR" sz="2400" b="1" dirty="0" smtClean="0">
                <a:solidFill>
                  <a:schemeClr val="tx1"/>
                </a:solidFill>
              </a:rPr>
              <a:t>معده شود. </a:t>
            </a:r>
          </a:p>
          <a:p>
            <a:pPr marL="800100" lvl="1" indent="-342900" algn="r" rtl="1">
              <a:lnSpc>
                <a:spcPct val="150000"/>
              </a:lnSpc>
              <a:buFont typeface="Wingdings" panose="05000000000000000000" pitchFamily="2" charset="2"/>
              <a:buChar char="ü"/>
            </a:pPr>
            <a:r>
              <a:rPr lang="fa-IR" sz="2400" b="1" dirty="0" smtClean="0">
                <a:solidFill>
                  <a:schemeClr val="tx1"/>
                </a:solidFill>
              </a:rPr>
              <a:t>نه </a:t>
            </a:r>
            <a:r>
              <a:rPr lang="fa-IR" sz="2400" b="1" dirty="0">
                <a:solidFill>
                  <a:schemeClr val="tx1"/>
                </a:solidFill>
              </a:rPr>
              <a:t>آنقدر کم غذا بخورید که باعث ضعف و لاغری </a:t>
            </a:r>
            <a:r>
              <a:rPr lang="fa-IR" sz="2400" b="1" dirty="0" smtClean="0">
                <a:solidFill>
                  <a:schemeClr val="tx1"/>
                </a:solidFill>
              </a:rPr>
              <a:t>شود.</a:t>
            </a:r>
          </a:p>
          <a:p>
            <a:pPr marL="800100" lvl="1" indent="-342900" algn="r" rtl="1">
              <a:lnSpc>
                <a:spcPct val="150000"/>
              </a:lnSpc>
              <a:buFont typeface="Wingdings" panose="05000000000000000000" pitchFamily="2" charset="2"/>
              <a:buChar char="ü"/>
            </a:pPr>
            <a:r>
              <a:rPr lang="fa-IR" sz="2400" b="1" dirty="0" smtClean="0">
                <a:solidFill>
                  <a:schemeClr val="tx1"/>
                </a:solidFill>
              </a:rPr>
              <a:t>رعایت </a:t>
            </a:r>
            <a:r>
              <a:rPr lang="fa-IR" sz="2400" b="1" dirty="0">
                <a:solidFill>
                  <a:schemeClr val="tx1"/>
                </a:solidFill>
              </a:rPr>
              <a:t>ترتیب خوردن غذاها و پرهیز از </a:t>
            </a:r>
            <a:r>
              <a:rPr lang="fa-IR" sz="2400" b="1" dirty="0" smtClean="0">
                <a:solidFill>
                  <a:schemeClr val="accent4">
                    <a:lumMod val="50000"/>
                  </a:schemeClr>
                </a:solidFill>
              </a:rPr>
              <a:t>درهم‌خوری</a:t>
            </a:r>
          </a:p>
          <a:p>
            <a:pPr marL="800100" lvl="1" indent="-342900" algn="r" rtl="1">
              <a:lnSpc>
                <a:spcPct val="150000"/>
              </a:lnSpc>
              <a:buFont typeface="Wingdings" panose="05000000000000000000" pitchFamily="2" charset="2"/>
              <a:buChar char="ü"/>
            </a:pPr>
            <a:r>
              <a:rPr lang="fa-IR" sz="2400" b="1" dirty="0" smtClean="0">
                <a:solidFill>
                  <a:schemeClr val="tx1"/>
                </a:solidFill>
              </a:rPr>
              <a:t>غذاهای </a:t>
            </a:r>
            <a:r>
              <a:rPr lang="fa-IR" sz="2400" b="1" dirty="0">
                <a:solidFill>
                  <a:schemeClr val="tx1"/>
                </a:solidFill>
              </a:rPr>
              <a:t>زودهضم را نباید همراه با غذاهای دیرهضم </a:t>
            </a:r>
            <a:r>
              <a:rPr lang="fa-IR" sz="2400" b="1" dirty="0" smtClean="0">
                <a:solidFill>
                  <a:schemeClr val="tx1"/>
                </a:solidFill>
              </a:rPr>
              <a:t>خورد</a:t>
            </a:r>
            <a:r>
              <a:rPr lang="en-US" sz="2400" b="1" dirty="0" smtClean="0">
                <a:solidFill>
                  <a:schemeClr val="tx1"/>
                </a:solidFill>
              </a:rPr>
              <a:t>.</a:t>
            </a:r>
            <a:endParaRPr lang="fa-IR" sz="2400" b="1" dirty="0">
              <a:solidFill>
                <a:schemeClr val="tx1"/>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fld id="{294A09A9-5501-47C1-A89A-A340965A2BE2}" type="slidenum">
              <a:rPr lang="en-US" smtClean="0">
                <a:solidFill>
                  <a:srgbClr val="F2F2F2">
                    <a:lumMod val="50000"/>
                  </a:srgbClr>
                </a:solidFill>
              </a:rPr>
              <a:pPr/>
              <a:t>66</a:t>
            </a:fld>
            <a:endParaRPr lang="en-US" dirty="0">
              <a:solidFill>
                <a:srgbClr val="F2F2F2">
                  <a:lumMod val="50000"/>
                </a:srgb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3208" t="642" r="23761" b="5144"/>
          <a:stretch/>
        </p:blipFill>
        <p:spPr>
          <a:xfrm rot="16200000" flipH="1">
            <a:off x="1197885" y="2200287"/>
            <a:ext cx="3319229" cy="4733458"/>
          </a:xfrm>
          <a:prstGeom prst="round2DiagRect">
            <a:avLst>
              <a:gd name="adj1" fmla="val 16667"/>
              <a:gd name="adj2" fmla="val 0"/>
            </a:avLst>
          </a:prstGeom>
          <a:ln w="88900" cap="sq">
            <a:solidFill>
              <a:schemeClr val="tx2">
                <a:lumMod val="60000"/>
                <a:lumOff val="40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294908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40145" y="594220"/>
            <a:ext cx="10515600" cy="1143581"/>
          </a:xfrm>
        </p:spPr>
        <p:txBody>
          <a:bodyPr/>
          <a:lstStyle/>
          <a:p>
            <a:pPr rtl="1">
              <a:lnSpc>
                <a:spcPct val="100000"/>
              </a:lnSpc>
              <a:buClr>
                <a:schemeClr val="tx2">
                  <a:lumMod val="50000"/>
                </a:schemeClr>
              </a:buClr>
            </a:pPr>
            <a:r>
              <a:rPr lang="fa-IR" sz="4000" dirty="0" smtClean="0">
                <a:solidFill>
                  <a:schemeClr val="tx2">
                    <a:lumMod val="50000"/>
                  </a:schemeClr>
                </a:solidFill>
              </a:rPr>
              <a:t>آداب صحیح غذا خوردن</a:t>
            </a:r>
            <a:endParaRPr lang="fa-IR" sz="4000" dirty="0">
              <a:solidFill>
                <a:schemeClr val="tx2">
                  <a:lumMod val="50000"/>
                </a:schemeClr>
              </a:solidFill>
            </a:endParaRPr>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1273629" y="2264229"/>
            <a:ext cx="10439401" cy="2177141"/>
          </a:xfrm>
        </p:spPr>
        <p:txBody>
          <a:bodyPr>
            <a:noAutofit/>
          </a:bodyPr>
          <a:lstStyle/>
          <a:p>
            <a:pPr marL="800100" lvl="1" indent="-342900" algn="r" rtl="1">
              <a:lnSpc>
                <a:spcPct val="150000"/>
              </a:lnSpc>
              <a:buFont typeface="Wingdings" panose="05000000000000000000" pitchFamily="2" charset="2"/>
              <a:buChar char="ü"/>
            </a:pPr>
            <a:r>
              <a:rPr lang="fa-IR" sz="2400" b="1" dirty="0">
                <a:solidFill>
                  <a:schemeClr val="accent4">
                    <a:lumMod val="75000"/>
                  </a:schemeClr>
                </a:solidFill>
              </a:rPr>
              <a:t>سوپ یا سالاد </a:t>
            </a:r>
            <a:r>
              <a:rPr lang="fa-IR" sz="2400" b="1" dirty="0">
                <a:solidFill>
                  <a:schemeClr val="tx1"/>
                </a:solidFill>
              </a:rPr>
              <a:t>را می‌توانید به عنوان یک وعده غذای مجزا یا میان وعده</a:t>
            </a:r>
            <a:r>
              <a:rPr lang="fa-IR" sz="2400" b="1" dirty="0">
                <a:solidFill>
                  <a:schemeClr val="accent4">
                    <a:lumMod val="75000"/>
                  </a:schemeClr>
                </a:solidFill>
              </a:rPr>
              <a:t>، با فاصله </a:t>
            </a:r>
            <a:r>
              <a:rPr lang="fa-IR" sz="2400" b="1" dirty="0">
                <a:solidFill>
                  <a:schemeClr val="tx1"/>
                </a:solidFill>
              </a:rPr>
              <a:t>از غذای اصلی بخورید</a:t>
            </a:r>
            <a:r>
              <a:rPr lang="fa-IR" sz="2400" b="1" dirty="0" smtClean="0">
                <a:solidFill>
                  <a:schemeClr val="tx1"/>
                </a:solidFill>
              </a:rPr>
              <a:t>.</a:t>
            </a:r>
          </a:p>
          <a:p>
            <a:pPr marL="800100" lvl="1" indent="-342900" algn="r" rtl="1">
              <a:lnSpc>
                <a:spcPct val="150000"/>
              </a:lnSpc>
              <a:buFont typeface="Wingdings" panose="05000000000000000000" pitchFamily="2" charset="2"/>
              <a:buChar char="ü"/>
            </a:pPr>
            <a:r>
              <a:rPr lang="fa-IR" sz="2400" b="1" dirty="0" smtClean="0">
                <a:solidFill>
                  <a:schemeClr val="tx1"/>
                </a:solidFill>
              </a:rPr>
              <a:t>غذا </a:t>
            </a:r>
            <a:r>
              <a:rPr lang="fa-IR" sz="2400" b="1" dirty="0">
                <a:solidFill>
                  <a:schemeClr val="tx1"/>
                </a:solidFill>
              </a:rPr>
              <a:t>را خیلی </a:t>
            </a:r>
            <a:r>
              <a:rPr lang="fa-IR" sz="2400" b="1" dirty="0">
                <a:solidFill>
                  <a:schemeClr val="accent4">
                    <a:lumMod val="75000"/>
                  </a:schemeClr>
                </a:solidFill>
              </a:rPr>
              <a:t>داغ یا خیلی سرد </a:t>
            </a:r>
            <a:r>
              <a:rPr lang="fa-IR" sz="2400" b="1" dirty="0">
                <a:solidFill>
                  <a:schemeClr val="tx1"/>
                </a:solidFill>
              </a:rPr>
              <a:t>نخورید.</a:t>
            </a:r>
          </a:p>
          <a:p>
            <a:pPr marL="800100" lvl="1" indent="-342900" algn="r" rtl="1">
              <a:lnSpc>
                <a:spcPct val="150000"/>
              </a:lnSpc>
              <a:buFont typeface="Wingdings" panose="05000000000000000000" pitchFamily="2" charset="2"/>
              <a:buChar char="ü"/>
            </a:pPr>
            <a:r>
              <a:rPr lang="fa-IR" sz="2400" b="1" dirty="0" smtClean="0">
                <a:solidFill>
                  <a:schemeClr val="tx1"/>
                </a:solidFill>
              </a:rPr>
              <a:t>به </a:t>
            </a:r>
            <a:r>
              <a:rPr lang="fa-IR" sz="2400" b="1" dirty="0">
                <a:solidFill>
                  <a:schemeClr val="tx1"/>
                </a:solidFill>
              </a:rPr>
              <a:t>صورت </a:t>
            </a:r>
            <a:r>
              <a:rPr lang="fa-IR" sz="2400" b="1" dirty="0">
                <a:solidFill>
                  <a:schemeClr val="accent4">
                    <a:lumMod val="75000"/>
                  </a:schemeClr>
                </a:solidFill>
              </a:rPr>
              <a:t>ایستاده یا در حال حرکت </a:t>
            </a:r>
            <a:r>
              <a:rPr lang="fa-IR" sz="2400" b="1" dirty="0">
                <a:solidFill>
                  <a:schemeClr val="tx1"/>
                </a:solidFill>
              </a:rPr>
              <a:t>غذا نخورید</a:t>
            </a:r>
            <a:r>
              <a:rPr lang="fa-IR" sz="2400" b="1" dirty="0" smtClean="0">
                <a:solidFill>
                  <a:schemeClr val="tx1"/>
                </a:solidFill>
              </a:rPr>
              <a:t>.</a:t>
            </a:r>
          </a:p>
          <a:p>
            <a:pPr marL="800100" lvl="1" indent="-342900" algn="r" rtl="1">
              <a:lnSpc>
                <a:spcPct val="150000"/>
              </a:lnSpc>
              <a:buFont typeface="Wingdings" panose="05000000000000000000" pitchFamily="2" charset="2"/>
              <a:buChar char="ü"/>
            </a:pPr>
            <a:r>
              <a:rPr lang="fa-IR" sz="2400" b="1" dirty="0" smtClean="0">
                <a:solidFill>
                  <a:schemeClr val="tx1"/>
                </a:solidFill>
              </a:rPr>
              <a:t>بلافاصله </a:t>
            </a:r>
            <a:r>
              <a:rPr lang="fa-IR" sz="2400" b="1" dirty="0">
                <a:solidFill>
                  <a:schemeClr val="tx1"/>
                </a:solidFill>
              </a:rPr>
              <a:t>بعد از خوردن غذا، </a:t>
            </a:r>
            <a:r>
              <a:rPr lang="fa-IR" sz="2400" b="1" dirty="0" smtClean="0">
                <a:solidFill>
                  <a:schemeClr val="accent4">
                    <a:lumMod val="75000"/>
                  </a:schemeClr>
                </a:solidFill>
              </a:rPr>
              <a:t>ورزش سنگین </a:t>
            </a:r>
            <a:r>
              <a:rPr lang="fa-IR" sz="2400" b="1" dirty="0">
                <a:solidFill>
                  <a:schemeClr val="tx1"/>
                </a:solidFill>
              </a:rPr>
              <a:t>انجام ندهيد.</a:t>
            </a:r>
          </a:p>
          <a:p>
            <a:pPr marL="800100" lvl="1" indent="-342900" algn="r" rtl="1">
              <a:lnSpc>
                <a:spcPct val="150000"/>
              </a:lnSpc>
              <a:buFont typeface="Wingdings" panose="05000000000000000000" pitchFamily="2" charset="2"/>
              <a:buChar char="ü"/>
            </a:pPr>
            <a:r>
              <a:rPr lang="fa-IR" sz="2400" b="1" dirty="0" smtClean="0">
                <a:solidFill>
                  <a:schemeClr val="tx1"/>
                </a:solidFill>
              </a:rPr>
              <a:t>از </a:t>
            </a:r>
            <a:r>
              <a:rPr lang="fa-IR" sz="2400" b="1" dirty="0">
                <a:solidFill>
                  <a:schemeClr val="accent4">
                    <a:lumMod val="75000"/>
                  </a:schemeClr>
                </a:solidFill>
              </a:rPr>
              <a:t>خوردن میوه یا نوشیدنی، بلافاصله بعد از غذا </a:t>
            </a:r>
            <a:r>
              <a:rPr lang="fa-IR" sz="2400" b="1" dirty="0">
                <a:solidFill>
                  <a:schemeClr val="tx1"/>
                </a:solidFill>
              </a:rPr>
              <a:t>پرهیز کنید.</a:t>
            </a:r>
          </a:p>
          <a:p>
            <a:pPr marL="800100" lvl="1" indent="-342900" algn="r" rtl="1">
              <a:lnSpc>
                <a:spcPct val="150000"/>
              </a:lnSpc>
              <a:buFont typeface="Wingdings" panose="05000000000000000000" pitchFamily="2" charset="2"/>
              <a:buChar char="ü"/>
            </a:pPr>
            <a:r>
              <a:rPr lang="fa-IR" sz="2400" b="1" dirty="0" smtClean="0">
                <a:solidFill>
                  <a:schemeClr val="tx1"/>
                </a:solidFill>
              </a:rPr>
              <a:t>بلافاصله </a:t>
            </a:r>
            <a:r>
              <a:rPr lang="fa-IR" sz="2400" b="1" dirty="0">
                <a:solidFill>
                  <a:schemeClr val="tx1"/>
                </a:solidFill>
              </a:rPr>
              <a:t>بعد از غذا، </a:t>
            </a:r>
            <a:r>
              <a:rPr lang="fa-IR" sz="2400" b="1" dirty="0">
                <a:solidFill>
                  <a:schemeClr val="accent4">
                    <a:lumMod val="75000"/>
                  </a:schemeClr>
                </a:solidFill>
              </a:rPr>
              <a:t>نخوابيد</a:t>
            </a:r>
            <a:r>
              <a:rPr lang="fa-IR" sz="2400" b="1" dirty="0" smtClean="0">
                <a:solidFill>
                  <a:schemeClr val="accent4">
                    <a:lumMod val="75000"/>
                  </a:schemeClr>
                </a:solidFill>
              </a:rPr>
              <a:t>.</a:t>
            </a:r>
            <a:endParaRPr lang="fa-IR" sz="2400" b="1" dirty="0">
              <a:solidFill>
                <a:schemeClr val="accent4">
                  <a:lumMod val="75000"/>
                </a:schemeClr>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fld id="{294A09A9-5501-47C1-A89A-A340965A2BE2}" type="slidenum">
              <a:rPr lang="en-US" smtClean="0">
                <a:solidFill>
                  <a:srgbClr val="F2F2F2">
                    <a:lumMod val="50000"/>
                  </a:srgbClr>
                </a:solidFill>
              </a:rPr>
              <a:pPr/>
              <a:t>67</a:t>
            </a:fld>
            <a:endParaRPr lang="en-US" dirty="0">
              <a:solidFill>
                <a:srgbClr val="F2F2F2">
                  <a:lumMod val="50000"/>
                </a:srgb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99" y="3428999"/>
            <a:ext cx="4822945" cy="3004458"/>
          </a:xfrm>
          <a:prstGeom prst="round2DiagRect">
            <a:avLst>
              <a:gd name="adj1" fmla="val 16667"/>
              <a:gd name="adj2" fmla="val 0"/>
            </a:avLst>
          </a:prstGeom>
          <a:ln w="88900" cap="sq">
            <a:solidFill>
              <a:schemeClr val="tx2">
                <a:lumMod val="60000"/>
                <a:lumOff val="40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3627530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40145" y="594220"/>
            <a:ext cx="10515600" cy="1143581"/>
          </a:xfrm>
        </p:spPr>
        <p:txBody>
          <a:bodyPr/>
          <a:lstStyle/>
          <a:p>
            <a:pPr rtl="1">
              <a:lnSpc>
                <a:spcPct val="100000"/>
              </a:lnSpc>
              <a:buClr>
                <a:schemeClr val="tx2">
                  <a:lumMod val="50000"/>
                </a:schemeClr>
              </a:buClr>
            </a:pPr>
            <a:r>
              <a:rPr lang="fa-IR" sz="4000" dirty="0" smtClean="0">
                <a:solidFill>
                  <a:schemeClr val="tx2">
                    <a:lumMod val="50000"/>
                  </a:schemeClr>
                </a:solidFill>
              </a:rPr>
              <a:t>آداب صحیح غذا خوردن</a:t>
            </a:r>
            <a:endParaRPr lang="fa-IR" sz="4000" dirty="0">
              <a:solidFill>
                <a:schemeClr val="tx2">
                  <a:lumMod val="50000"/>
                </a:schemeClr>
              </a:solidFill>
            </a:endParaRPr>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348343" y="2264229"/>
            <a:ext cx="12083143" cy="2820389"/>
          </a:xfrm>
        </p:spPr>
        <p:txBody>
          <a:bodyPr>
            <a:noAutofit/>
          </a:bodyPr>
          <a:lstStyle/>
          <a:p>
            <a:pPr marL="800100" lvl="1" indent="-342900" algn="r" rtl="1">
              <a:lnSpc>
                <a:spcPct val="150000"/>
              </a:lnSpc>
              <a:buFont typeface="Wingdings" panose="05000000000000000000" pitchFamily="2" charset="2"/>
              <a:buChar char="ü"/>
            </a:pPr>
            <a:r>
              <a:rPr lang="fa-IR" sz="2400" b="1" dirty="0">
                <a:solidFill>
                  <a:schemeClr val="tx1"/>
                </a:solidFill>
              </a:rPr>
              <a:t>در حین غذاخوردن ذهنتان را به </a:t>
            </a:r>
            <a:r>
              <a:rPr lang="fa-IR" sz="2400" b="1" dirty="0" smtClean="0">
                <a:solidFill>
                  <a:schemeClr val="tx1"/>
                </a:solidFill>
              </a:rPr>
              <a:t>تماشای </a:t>
            </a:r>
            <a:r>
              <a:rPr lang="fa-IR" sz="2400" b="1" dirty="0">
                <a:solidFill>
                  <a:schemeClr val="tx1"/>
                </a:solidFill>
              </a:rPr>
              <a:t>تلویزیون، گوش‌دادن به موسیقی، مطالعه کردن و ... مشغول نکنید.</a:t>
            </a:r>
          </a:p>
          <a:p>
            <a:pPr marL="800100" lvl="1" indent="-342900" algn="r" rtl="1">
              <a:lnSpc>
                <a:spcPct val="150000"/>
              </a:lnSpc>
              <a:buFont typeface="Wingdings" panose="05000000000000000000" pitchFamily="2" charset="2"/>
              <a:buChar char="ü"/>
            </a:pPr>
            <a:r>
              <a:rPr lang="fa-IR" sz="2400" b="1" dirty="0" smtClean="0">
                <a:solidFill>
                  <a:schemeClr val="tx1"/>
                </a:solidFill>
              </a:rPr>
              <a:t>با </a:t>
            </a:r>
            <a:r>
              <a:rPr lang="fa-IR" sz="2400" b="1" dirty="0">
                <a:solidFill>
                  <a:schemeClr val="tx1"/>
                </a:solidFill>
              </a:rPr>
              <a:t>آرامش و به آهستگي غذا بخورید و در هنگام غذاخوردن صحبت نکنید</a:t>
            </a:r>
            <a:r>
              <a:rPr lang="fa-IR" sz="2400" b="1" dirty="0" smtClean="0">
                <a:solidFill>
                  <a:schemeClr val="tx1"/>
                </a:solidFill>
              </a:rPr>
              <a:t>.</a:t>
            </a:r>
          </a:p>
          <a:p>
            <a:pPr marL="800100" lvl="1" indent="-342900" algn="r" rtl="1">
              <a:lnSpc>
                <a:spcPct val="150000"/>
              </a:lnSpc>
              <a:buFont typeface="Wingdings" panose="05000000000000000000" pitchFamily="2" charset="2"/>
              <a:buChar char="ü"/>
            </a:pPr>
            <a:r>
              <a:rPr lang="fa-IR" sz="2400" b="1" dirty="0">
                <a:solidFill>
                  <a:schemeClr val="tx1"/>
                </a:solidFill>
              </a:rPr>
              <a:t>محيطي آرام و با نشاط در حين غذا خوردن ايجاد </a:t>
            </a:r>
            <a:r>
              <a:rPr lang="fa-IR" sz="2400" b="1" dirty="0" smtClean="0">
                <a:solidFill>
                  <a:schemeClr val="tx1"/>
                </a:solidFill>
              </a:rPr>
              <a:t>كنيد.</a:t>
            </a:r>
          </a:p>
          <a:p>
            <a:pPr marL="800100" lvl="1" indent="-342900" algn="r" rtl="1">
              <a:lnSpc>
                <a:spcPct val="150000"/>
              </a:lnSpc>
              <a:buFont typeface="Wingdings" panose="05000000000000000000" pitchFamily="2" charset="2"/>
              <a:buChar char="ü"/>
            </a:pPr>
            <a:r>
              <a:rPr lang="fa-IR" sz="2400" b="1" dirty="0" smtClean="0">
                <a:solidFill>
                  <a:schemeClr val="tx1"/>
                </a:solidFill>
              </a:rPr>
              <a:t>در </a:t>
            </a:r>
            <a:r>
              <a:rPr lang="fa-IR" sz="2400" b="1" dirty="0">
                <a:solidFill>
                  <a:schemeClr val="tx1"/>
                </a:solidFill>
              </a:rPr>
              <a:t>هنگام عصبانیت غذا نخورید</a:t>
            </a:r>
            <a:r>
              <a:rPr lang="fa-IR" sz="2400" dirty="0" smtClean="0">
                <a:solidFill>
                  <a:schemeClr val="tx1"/>
                </a:solidFill>
              </a:rPr>
              <a:t>.</a:t>
            </a:r>
            <a:endParaRPr lang="fa-IR" sz="2400" dirty="0">
              <a:solidFill>
                <a:schemeClr val="tx1"/>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fld id="{294A09A9-5501-47C1-A89A-A340965A2BE2}" type="slidenum">
              <a:rPr lang="en-US" smtClean="0">
                <a:solidFill>
                  <a:srgbClr val="F2F2F2">
                    <a:lumMod val="50000"/>
                  </a:srgbClr>
                </a:solidFill>
              </a:rPr>
              <a:pPr/>
              <a:t>68</a:t>
            </a:fld>
            <a:endParaRPr lang="en-US" dirty="0">
              <a:solidFill>
                <a:srgbClr val="F2F2F2">
                  <a:lumMod val="50000"/>
                </a:srgb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7" name="Picture 6"/>
          <p:cNvPicPr>
            <a:picLocks noChangeAspect="1"/>
          </p:cNvPicPr>
          <p:nvPr/>
        </p:nvPicPr>
        <p:blipFill rotWithShape="1">
          <a:blip r:embed="rId3"/>
          <a:srcRect l="13946" r="4081"/>
          <a:stretch/>
        </p:blipFill>
        <p:spPr>
          <a:xfrm>
            <a:off x="556162" y="3515127"/>
            <a:ext cx="3984172" cy="3138981"/>
          </a:xfrm>
          <a:prstGeom prst="round2DiagRect">
            <a:avLst>
              <a:gd name="adj1" fmla="val 16667"/>
              <a:gd name="adj2" fmla="val 0"/>
            </a:avLst>
          </a:prstGeom>
          <a:ln w="88900" cap="sq">
            <a:solidFill>
              <a:schemeClr val="tx2">
                <a:lumMod val="60000"/>
                <a:lumOff val="40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247908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61916" y="463592"/>
            <a:ext cx="10515600" cy="1143581"/>
          </a:xfrm>
        </p:spPr>
        <p:txBody>
          <a:bodyPr/>
          <a:lstStyle/>
          <a:p>
            <a:pPr rtl="1">
              <a:lnSpc>
                <a:spcPct val="100000"/>
              </a:lnSpc>
              <a:buClr>
                <a:schemeClr val="tx2">
                  <a:lumMod val="50000"/>
                </a:schemeClr>
              </a:buClr>
            </a:pPr>
            <a:r>
              <a:rPr lang="fa-IR" sz="4000" dirty="0" smtClean="0">
                <a:solidFill>
                  <a:schemeClr val="tx2">
                    <a:lumMod val="50000"/>
                  </a:schemeClr>
                </a:solidFill>
              </a:rPr>
              <a:t>خوب جویدن</a:t>
            </a:r>
            <a:endParaRPr lang="fa-IR" sz="4000" dirty="0">
              <a:solidFill>
                <a:schemeClr val="tx2">
                  <a:lumMod val="50000"/>
                </a:schemeClr>
              </a:solidFill>
            </a:endParaRPr>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348343" y="2264229"/>
            <a:ext cx="11364687" cy="2177141"/>
          </a:xfrm>
        </p:spPr>
        <p:txBody>
          <a:bodyPr>
            <a:noAutofit/>
          </a:bodyPr>
          <a:lstStyle/>
          <a:p>
            <a:pPr marL="800100" lvl="1" indent="-342900" algn="r" rtl="1">
              <a:lnSpc>
                <a:spcPct val="150000"/>
              </a:lnSpc>
              <a:buFont typeface="Wingdings" panose="05000000000000000000" pitchFamily="2" charset="2"/>
              <a:buChar char="ü"/>
            </a:pPr>
            <a:r>
              <a:rPr lang="fa-IR" sz="2400" b="1" dirty="0" smtClean="0">
                <a:solidFill>
                  <a:schemeClr val="tx1"/>
                </a:solidFill>
              </a:rPr>
              <a:t>هر </a:t>
            </a:r>
            <a:r>
              <a:rPr lang="fa-IR" sz="2400" b="1" dirty="0">
                <a:solidFill>
                  <a:schemeClr val="tx1"/>
                </a:solidFill>
              </a:rPr>
              <a:t>وعده غذاخوردن </a:t>
            </a:r>
            <a:r>
              <a:rPr lang="fa-IR" sz="2400" b="1" dirty="0" smtClean="0">
                <a:solidFill>
                  <a:schemeClr val="tx1"/>
                </a:solidFill>
              </a:rPr>
              <a:t>باید </a:t>
            </a:r>
            <a:r>
              <a:rPr lang="fa-IR" sz="2400" b="1" dirty="0" smtClean="0">
                <a:solidFill>
                  <a:schemeClr val="accent4">
                    <a:lumMod val="50000"/>
                  </a:schemeClr>
                </a:solidFill>
              </a:rPr>
              <a:t>حدود </a:t>
            </a:r>
            <a:r>
              <a:rPr lang="fa-IR" sz="2400" b="1" dirty="0">
                <a:solidFill>
                  <a:schemeClr val="accent4">
                    <a:lumMod val="50000"/>
                  </a:schemeClr>
                </a:solidFill>
              </a:rPr>
              <a:t>20 دقیقه </a:t>
            </a:r>
            <a:r>
              <a:rPr lang="fa-IR" sz="2400" b="1" dirty="0">
                <a:solidFill>
                  <a:schemeClr val="tx1"/>
                </a:solidFill>
              </a:rPr>
              <a:t>طول </a:t>
            </a:r>
            <a:r>
              <a:rPr lang="fa-IR" sz="2400" b="1" dirty="0" smtClean="0">
                <a:solidFill>
                  <a:schemeClr val="tx1"/>
                </a:solidFill>
              </a:rPr>
              <a:t>بکشد. </a:t>
            </a:r>
          </a:p>
          <a:p>
            <a:pPr marL="800100" lvl="1" indent="-342900" algn="r" rtl="1">
              <a:lnSpc>
                <a:spcPct val="150000"/>
              </a:lnSpc>
              <a:buFont typeface="Wingdings" panose="05000000000000000000" pitchFamily="2" charset="2"/>
              <a:buChar char="ü"/>
            </a:pPr>
            <a:r>
              <a:rPr lang="fa-IR" sz="2400" b="1" dirty="0" smtClean="0">
                <a:solidFill>
                  <a:schemeClr val="tx1"/>
                </a:solidFill>
              </a:rPr>
              <a:t>به </a:t>
            </a:r>
            <a:r>
              <a:rPr lang="fa-IR" sz="2400" b="1" dirty="0">
                <a:solidFill>
                  <a:schemeClr val="tx1"/>
                </a:solidFill>
              </a:rPr>
              <a:t>فکر </a:t>
            </a:r>
            <a:r>
              <a:rPr lang="fa-IR" sz="2400" b="1" dirty="0">
                <a:solidFill>
                  <a:schemeClr val="accent4">
                    <a:lumMod val="75000"/>
                  </a:schemeClr>
                </a:solidFill>
              </a:rPr>
              <a:t>آماده‌سازی لقمه بعدی </a:t>
            </a:r>
            <a:r>
              <a:rPr lang="fa-IR" sz="2400" b="1" dirty="0" smtClean="0">
                <a:solidFill>
                  <a:schemeClr val="tx1"/>
                </a:solidFill>
              </a:rPr>
              <a:t>نباشید.</a:t>
            </a:r>
          </a:p>
          <a:p>
            <a:pPr marL="800100" lvl="1" indent="-342900" algn="r" rtl="1">
              <a:lnSpc>
                <a:spcPct val="150000"/>
              </a:lnSpc>
              <a:buFont typeface="Wingdings" panose="05000000000000000000" pitchFamily="2" charset="2"/>
              <a:buChar char="ü"/>
            </a:pPr>
            <a:r>
              <a:rPr lang="fa-IR" sz="2400" b="1" dirty="0" smtClean="0">
                <a:solidFill>
                  <a:schemeClr val="tx1"/>
                </a:solidFill>
              </a:rPr>
              <a:t>بعد </a:t>
            </a:r>
            <a:r>
              <a:rPr lang="fa-IR" sz="2400" b="1" dirty="0">
                <a:solidFill>
                  <a:schemeClr val="tx1"/>
                </a:solidFill>
              </a:rPr>
              <a:t>از هر لقمه قاشق را در بشقاب </a:t>
            </a:r>
            <a:r>
              <a:rPr lang="fa-IR" sz="2400" b="1" dirty="0" smtClean="0">
                <a:solidFill>
                  <a:schemeClr val="tx1"/>
                </a:solidFill>
              </a:rPr>
              <a:t>بگذارید.</a:t>
            </a:r>
          </a:p>
          <a:p>
            <a:pPr marL="800100" lvl="1" indent="-342900" algn="r" rtl="1">
              <a:lnSpc>
                <a:spcPct val="150000"/>
              </a:lnSpc>
              <a:buFont typeface="Wingdings" panose="05000000000000000000" pitchFamily="2" charset="2"/>
              <a:buChar char="ü"/>
            </a:pPr>
            <a:r>
              <a:rPr lang="fa-IR" sz="2400" b="1" dirty="0" smtClean="0">
                <a:solidFill>
                  <a:schemeClr val="tx1"/>
                </a:solidFill>
              </a:rPr>
              <a:t>بدون </a:t>
            </a:r>
            <a:r>
              <a:rPr lang="fa-IR" sz="2400" b="1" dirty="0">
                <a:solidFill>
                  <a:schemeClr val="tx1"/>
                </a:solidFill>
              </a:rPr>
              <a:t>عجله در بلع غذا، آن‌را بطور کامل بجويد. </a:t>
            </a:r>
            <a:endParaRPr lang="fa-IR" sz="2400" b="1" dirty="0" smtClean="0">
              <a:solidFill>
                <a:schemeClr val="tx1"/>
              </a:solidFill>
            </a:endParaRPr>
          </a:p>
          <a:p>
            <a:pPr marL="800100" lvl="1" indent="-342900" algn="r" rtl="1">
              <a:lnSpc>
                <a:spcPct val="150000"/>
              </a:lnSpc>
              <a:buFont typeface="Wingdings" panose="05000000000000000000" pitchFamily="2" charset="2"/>
              <a:buChar char="ü"/>
            </a:pPr>
            <a:r>
              <a:rPr lang="fa-IR" sz="2400" b="1" dirty="0" smtClean="0">
                <a:solidFill>
                  <a:schemeClr val="tx1"/>
                </a:solidFill>
              </a:rPr>
              <a:t>غذا به </a:t>
            </a:r>
            <a:r>
              <a:rPr lang="fa-IR" sz="2400" b="1" dirty="0">
                <a:solidFill>
                  <a:schemeClr val="tx1"/>
                </a:solidFill>
              </a:rPr>
              <a:t>شکل خمیری </a:t>
            </a:r>
            <a:r>
              <a:rPr lang="fa-IR" sz="2400" b="1" dirty="0" smtClean="0">
                <a:solidFill>
                  <a:schemeClr val="tx1"/>
                </a:solidFill>
              </a:rPr>
              <a:t>در </a:t>
            </a:r>
            <a:r>
              <a:rPr lang="fa-IR" sz="2400" b="1" dirty="0">
                <a:solidFill>
                  <a:schemeClr val="tx1"/>
                </a:solidFill>
              </a:rPr>
              <a:t>آید و بلع آن آسان </a:t>
            </a:r>
            <a:r>
              <a:rPr lang="fa-IR" sz="2400" b="1" dirty="0" smtClean="0">
                <a:solidFill>
                  <a:schemeClr val="tx1"/>
                </a:solidFill>
              </a:rPr>
              <a:t>باشد.</a:t>
            </a:r>
          </a:p>
          <a:p>
            <a:pPr marL="800100" lvl="1" indent="-342900" algn="r" rtl="1">
              <a:lnSpc>
                <a:spcPct val="150000"/>
              </a:lnSpc>
              <a:buFont typeface="Wingdings" panose="05000000000000000000" pitchFamily="2" charset="2"/>
              <a:buChar char="ü"/>
            </a:pPr>
            <a:r>
              <a:rPr lang="fa-IR" sz="2400" b="1" dirty="0" smtClean="0">
                <a:solidFill>
                  <a:schemeClr val="tx1"/>
                </a:solidFill>
              </a:rPr>
              <a:t>هر </a:t>
            </a:r>
            <a:r>
              <a:rPr lang="fa-IR" sz="2400" b="1" dirty="0">
                <a:solidFill>
                  <a:schemeClr val="tx1"/>
                </a:solidFill>
              </a:rPr>
              <a:t>لقمه دست کم </a:t>
            </a:r>
            <a:r>
              <a:rPr lang="fa-IR" sz="2400" b="1" dirty="0">
                <a:solidFill>
                  <a:schemeClr val="accent4">
                    <a:lumMod val="50000"/>
                  </a:schemeClr>
                </a:solidFill>
              </a:rPr>
              <a:t>30 بار جويدن </a:t>
            </a:r>
            <a:r>
              <a:rPr lang="fa-IR" sz="2400" b="1" dirty="0">
                <a:solidFill>
                  <a:schemeClr val="tx1"/>
                </a:solidFill>
              </a:rPr>
              <a:t>نیاز </a:t>
            </a:r>
            <a:r>
              <a:rPr lang="fa-IR" sz="2400" b="1" dirty="0" smtClean="0">
                <a:solidFill>
                  <a:schemeClr val="tx1"/>
                </a:solidFill>
              </a:rPr>
              <a:t>دارد.</a:t>
            </a: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fld id="{294A09A9-5501-47C1-A89A-A340965A2BE2}" type="slidenum">
              <a:rPr lang="en-US" smtClean="0">
                <a:solidFill>
                  <a:srgbClr val="F2F2F2">
                    <a:lumMod val="50000"/>
                  </a:srgbClr>
                </a:solidFill>
              </a:rPr>
              <a:pPr/>
              <a:t>69</a:t>
            </a:fld>
            <a:endParaRPr lang="en-US" dirty="0">
              <a:solidFill>
                <a:srgbClr val="F2F2F2">
                  <a:lumMod val="50000"/>
                </a:srgb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6" name="Picture 5"/>
          <p:cNvPicPr>
            <a:picLocks noChangeAspect="1"/>
          </p:cNvPicPr>
          <p:nvPr/>
        </p:nvPicPr>
        <p:blipFill>
          <a:blip r:embed="rId3"/>
          <a:stretch>
            <a:fillRect/>
          </a:stretch>
        </p:blipFill>
        <p:spPr>
          <a:xfrm>
            <a:off x="587827" y="2767056"/>
            <a:ext cx="4918983" cy="3559584"/>
          </a:xfrm>
          <a:prstGeom prst="round2DiagRect">
            <a:avLst>
              <a:gd name="adj1" fmla="val 16667"/>
              <a:gd name="adj2" fmla="val 0"/>
            </a:avLst>
          </a:prstGeom>
          <a:ln w="88900" cap="sq">
            <a:solidFill>
              <a:schemeClr val="tx2">
                <a:lumMod val="60000"/>
                <a:lumOff val="40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09771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ln>
            <a:noFill/>
          </a:ln>
        </p:spPr>
        <p:txBody>
          <a:bodyPr>
            <a:normAutofit/>
          </a:bodyPr>
          <a:lstStyle/>
          <a:p>
            <a:pPr algn="ctr" rtl="1"/>
            <a:r>
              <a:rPr lang="fa-IR" b="1" dirty="0" smtClean="0">
                <a:solidFill>
                  <a:schemeClr val="bg2">
                    <a:lumMod val="50000"/>
                  </a:schemeClr>
                </a:solidFill>
              </a:rPr>
              <a:t>اسناد بالادستی</a:t>
            </a:r>
            <a:endParaRPr lang="en-US" b="1" dirty="0">
              <a:solidFill>
                <a:schemeClr val="bg2">
                  <a:lumMod val="50000"/>
                </a:schemeClr>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idx="1"/>
          </p:nvPr>
        </p:nvSpPr>
        <p:spPr>
          <a:xfrm>
            <a:off x="774550" y="1914861"/>
            <a:ext cx="7153835" cy="4442908"/>
          </a:xfrm>
        </p:spPr>
        <p:txBody>
          <a:bodyPr vert="horz" lIns="91440" tIns="45720" rIns="91440" bIns="45720" rtlCol="0" anchor="t">
            <a:noAutofit/>
          </a:bodyPr>
          <a:lstStyle/>
          <a:p>
            <a:pPr marL="0" indent="0" algn="r" rtl="1">
              <a:lnSpc>
                <a:spcPct val="100000"/>
              </a:lnSpc>
              <a:buNone/>
            </a:pPr>
            <a:r>
              <a:rPr lang="ar-SA" sz="1800" dirty="0">
                <a:cs typeface="B Titr" panose="00000700000000000000" pitchFamily="2" charset="-78"/>
              </a:rPr>
              <a:t>بند </a:t>
            </a:r>
            <a:r>
              <a:rPr lang="fa-IR" sz="1800" dirty="0">
                <a:cs typeface="B Titr" panose="00000700000000000000" pitchFamily="2" charset="-78"/>
              </a:rPr>
              <a:t>دوازدهم سیاستهای کلی سلامت ابلاغی مقام معظم رهبری</a:t>
            </a:r>
          </a:p>
          <a:p>
            <a:pPr algn="r" rtl="1">
              <a:lnSpc>
                <a:spcPct val="100000"/>
              </a:lnSpc>
              <a:buFont typeface="Arial" panose="020B0604020202020204" pitchFamily="34" charset="0"/>
              <a:buChar char="•"/>
            </a:pPr>
            <a:r>
              <a:rPr lang="ar-SA" sz="1800" dirty="0" smtClean="0">
                <a:solidFill>
                  <a:schemeClr val="bg1"/>
                </a:solidFill>
              </a:rPr>
              <a:t>بازشناسی</a:t>
            </a:r>
            <a:r>
              <a:rPr lang="ar-SA" sz="1800" dirty="0">
                <a:solidFill>
                  <a:schemeClr val="bg1"/>
                </a:solidFill>
              </a:rPr>
              <a:t>، تبیین، ترویج، توسعه و نهادینه نمودن طب سنتی ایران</a:t>
            </a:r>
          </a:p>
          <a:p>
            <a:pPr marL="0" indent="0" algn="r" rtl="1">
              <a:lnSpc>
                <a:spcPct val="100000"/>
              </a:lnSpc>
              <a:buNone/>
            </a:pPr>
            <a:r>
              <a:rPr lang="fa-IR" sz="1800" dirty="0">
                <a:cs typeface="B Titr" panose="00000700000000000000" pitchFamily="2" charset="-78"/>
              </a:rPr>
              <a:t>اهداف کلی و کمی بخش سلامت در ششمین برنامه توسعه‌ کشور</a:t>
            </a:r>
          </a:p>
          <a:p>
            <a:pPr algn="r" rtl="1">
              <a:lnSpc>
                <a:spcPct val="100000"/>
              </a:lnSpc>
              <a:buFont typeface="Arial" panose="020B0604020202020204" pitchFamily="34" charset="0"/>
              <a:buChar char="•"/>
            </a:pPr>
            <a:r>
              <a:rPr lang="fa-IR" sz="1800" dirty="0">
                <a:solidFill>
                  <a:schemeClr val="bg1"/>
                </a:solidFill>
              </a:rPr>
              <a:t>ادغام خدمات درمانی تأیید </a:t>
            </a:r>
            <a:r>
              <a:rPr lang="fa-IR" sz="1800" dirty="0" smtClean="0">
                <a:solidFill>
                  <a:schemeClr val="bg1"/>
                </a:solidFill>
              </a:rPr>
              <a:t>شده </a:t>
            </a:r>
            <a:r>
              <a:rPr lang="fa-IR" sz="1800" dirty="0">
                <a:solidFill>
                  <a:schemeClr val="bg1"/>
                </a:solidFill>
              </a:rPr>
              <a:t>طب سنتی درنظام ارائه خدمات </a:t>
            </a:r>
            <a:r>
              <a:rPr lang="fa-IR" sz="1800" dirty="0" smtClean="0">
                <a:solidFill>
                  <a:schemeClr val="bg1"/>
                </a:solidFill>
              </a:rPr>
              <a:t>سلامت</a:t>
            </a:r>
          </a:p>
          <a:p>
            <a:pPr marL="0" indent="0" algn="r" rtl="1">
              <a:lnSpc>
                <a:spcPct val="100000"/>
              </a:lnSpc>
              <a:buNone/>
            </a:pPr>
            <a:r>
              <a:rPr lang="fa-IR" sz="1800" dirty="0">
                <a:cs typeface="B Titr" panose="00000700000000000000" pitchFamily="2" charset="-78"/>
              </a:rPr>
              <a:t>ماده 5 سند ملّی گیاهان دارویی و طب </a:t>
            </a:r>
            <a:r>
              <a:rPr lang="fa-IR" sz="1800" dirty="0" smtClean="0">
                <a:cs typeface="B Titr" panose="00000700000000000000" pitchFamily="2" charset="-78"/>
              </a:rPr>
              <a:t>سنتی</a:t>
            </a:r>
          </a:p>
          <a:p>
            <a:pPr algn="r" rtl="1">
              <a:lnSpc>
                <a:spcPct val="100000"/>
              </a:lnSpc>
              <a:buFont typeface="Arial" panose="020B0604020202020204" pitchFamily="34" charset="0"/>
              <a:buChar char="•"/>
            </a:pPr>
            <a:r>
              <a:rPr lang="fa-IR" sz="1800" dirty="0">
                <a:solidFill>
                  <a:srgbClr val="000000"/>
                </a:solidFill>
                <a:latin typeface="BMitra"/>
                <a:cs typeface="B Nazanin" panose="00000400000000000000" pitchFamily="2" charset="-78"/>
              </a:rPr>
              <a:t>حمایت از به کارگیری خدمات طب سنتی در تمام سطوح نظام ارجاع و پزشک </a:t>
            </a:r>
            <a:r>
              <a:rPr lang="fa-IR" sz="1800" dirty="0" smtClean="0">
                <a:solidFill>
                  <a:srgbClr val="000000"/>
                </a:solidFill>
                <a:latin typeface="BMitra"/>
                <a:cs typeface="B Nazanin" panose="00000400000000000000" pitchFamily="2" charset="-78"/>
              </a:rPr>
              <a:t>خانواده</a:t>
            </a:r>
          </a:p>
          <a:p>
            <a:pPr marL="0" indent="0" algn="r" rtl="1">
              <a:lnSpc>
                <a:spcPct val="100000"/>
              </a:lnSpc>
              <a:buNone/>
            </a:pPr>
            <a:r>
              <a:rPr lang="fa-IR" sz="1800" dirty="0" smtClean="0">
                <a:cs typeface="B Titr" panose="00000700000000000000" pitchFamily="2" charset="-78"/>
              </a:rPr>
              <a:t>راهبرد 4 سند </a:t>
            </a:r>
            <a:r>
              <a:rPr lang="fa-IR" sz="1800" dirty="0">
                <a:cs typeface="B Titr" panose="00000700000000000000" pitchFamily="2" charset="-78"/>
              </a:rPr>
              <a:t>تحول دولت مردمی دولت </a:t>
            </a:r>
            <a:r>
              <a:rPr lang="fa-IR" sz="1800" dirty="0" smtClean="0">
                <a:cs typeface="B Titr" panose="00000700000000000000" pitchFamily="2" charset="-78"/>
              </a:rPr>
              <a:t>سیزدهم</a:t>
            </a:r>
          </a:p>
          <a:p>
            <a:pPr algn="r" rtl="1">
              <a:lnSpc>
                <a:spcPct val="100000"/>
              </a:lnSpc>
              <a:buFont typeface="Arial" panose="020B0604020202020204" pitchFamily="34" charset="0"/>
              <a:buChar char="•"/>
            </a:pPr>
            <a:r>
              <a:rPr lang="fa-IR" sz="1800" dirty="0" smtClean="0">
                <a:solidFill>
                  <a:srgbClr val="000000"/>
                </a:solidFill>
                <a:latin typeface="BMitra"/>
                <a:cs typeface="B Nazanin" panose="00000400000000000000" pitchFamily="2" charset="-78"/>
              </a:rPr>
              <a:t>ارائه </a:t>
            </a:r>
            <a:r>
              <a:rPr lang="fa-IR" sz="1800" dirty="0">
                <a:solidFill>
                  <a:srgbClr val="000000"/>
                </a:solidFill>
                <a:latin typeface="BMitra"/>
                <a:cs typeface="B Nazanin" panose="00000400000000000000" pitchFamily="2" charset="-78"/>
              </a:rPr>
              <a:t>خدمات پیشگیرانه و سطوح اولیه خدمات درمانی توسط مراقبان سلامت و </a:t>
            </a:r>
            <a:r>
              <a:rPr lang="fa-IR" sz="1800" dirty="0" smtClean="0">
                <a:solidFill>
                  <a:srgbClr val="000000"/>
                </a:solidFill>
                <a:latin typeface="BMitra"/>
                <a:cs typeface="B Nazanin" panose="00000400000000000000" pitchFamily="2" charset="-78"/>
              </a:rPr>
              <a:t>بهورزان</a:t>
            </a:r>
          </a:p>
          <a:p>
            <a:pPr algn="r" rtl="1">
              <a:lnSpc>
                <a:spcPct val="100000"/>
              </a:lnSpc>
              <a:buFont typeface="Arial" panose="020B0604020202020204" pitchFamily="34" charset="0"/>
              <a:buChar char="•"/>
            </a:pPr>
            <a:r>
              <a:rPr lang="fa-IR" sz="1800" dirty="0">
                <a:cs typeface="B Titr" panose="00000700000000000000" pitchFamily="2" charset="-78"/>
              </a:rPr>
              <a:t>سند تقویت نظام شبکه بهداشتی و </a:t>
            </a:r>
            <a:r>
              <a:rPr lang="fa-IR" sz="1800" dirty="0" smtClean="0">
                <a:cs typeface="B Titr" panose="00000700000000000000" pitchFamily="2" charset="-78"/>
              </a:rPr>
              <a:t>درمانی </a:t>
            </a:r>
          </a:p>
          <a:p>
            <a:pPr algn="r" rtl="1">
              <a:lnSpc>
                <a:spcPct val="100000"/>
              </a:lnSpc>
              <a:buFont typeface="Arial" panose="020B0604020202020204" pitchFamily="34" charset="0"/>
              <a:buChar char="•"/>
            </a:pPr>
            <a:r>
              <a:rPr lang="fa-IR" sz="1800" dirty="0">
                <a:solidFill>
                  <a:srgbClr val="000000"/>
                </a:solidFill>
                <a:latin typeface="BMitra"/>
                <a:cs typeface="B Nazanin" panose="00000400000000000000" pitchFamily="2" charset="-78"/>
              </a:rPr>
              <a:t>بهره گیری عالمانه از دانش طب ایرانی- اسلامی و مکمل</a:t>
            </a:r>
          </a:p>
          <a:p>
            <a:pPr algn="r" rtl="1">
              <a:lnSpc>
                <a:spcPct val="100000"/>
              </a:lnSpc>
              <a:buFont typeface="Arial" panose="020B0604020202020204" pitchFamily="34" charset="0"/>
              <a:buChar char="•"/>
            </a:pPr>
            <a:endParaRPr lang="fa-IR" sz="1800" dirty="0">
              <a:solidFill>
                <a:srgbClr val="000000"/>
              </a:solidFill>
              <a:latin typeface="BMitra"/>
              <a:cs typeface="B Nazanin" panose="00000400000000000000" pitchFamily="2" charset="-78"/>
            </a:endParaRPr>
          </a:p>
          <a:p>
            <a:pPr marL="0" indent="0" algn="r" rtl="1">
              <a:lnSpc>
                <a:spcPct val="100000"/>
              </a:lnSpc>
              <a:buNone/>
            </a:pPr>
            <a:endParaRPr lang="fa-IR" sz="1800" dirty="0">
              <a:solidFill>
                <a:srgbClr val="000000"/>
              </a:solidFill>
              <a:latin typeface="BMitra"/>
              <a:cs typeface="B Nazanin" panose="00000400000000000000" pitchFamily="2" charset="-78"/>
            </a:endParaRPr>
          </a:p>
          <a:p>
            <a:pPr marL="0" indent="0" algn="r" rtl="1">
              <a:lnSpc>
                <a:spcPct val="100000"/>
              </a:lnSpc>
              <a:buNone/>
            </a:pPr>
            <a:endParaRPr lang="fa-IR" sz="1800" dirty="0" smtClean="0">
              <a:cs typeface="B Titr" panose="00000700000000000000" pitchFamily="2" charset="-78"/>
            </a:endParaRPr>
          </a:p>
          <a:p>
            <a:pPr algn="r" rtl="1">
              <a:lnSpc>
                <a:spcPct val="100000"/>
              </a:lnSpc>
              <a:buFont typeface="Arial" panose="020B0604020202020204" pitchFamily="34" charset="0"/>
              <a:buChar char="•"/>
            </a:pPr>
            <a:endParaRPr lang="fa-IR" sz="1800" dirty="0">
              <a:solidFill>
                <a:schemeClr val="bg1"/>
              </a:solidFill>
            </a:endParaRPr>
          </a:p>
          <a:p>
            <a:pPr marL="0" indent="0" algn="r" rtl="1">
              <a:lnSpc>
                <a:spcPct val="100000"/>
              </a:lnSpc>
              <a:buNone/>
            </a:pPr>
            <a:endParaRPr lang="fa-IR" sz="1800" dirty="0" smtClean="0">
              <a:solidFill>
                <a:schemeClr val="bg1"/>
              </a:solidFill>
            </a:endParaRPr>
          </a:p>
          <a:p>
            <a:pPr algn="r" rtl="1">
              <a:lnSpc>
                <a:spcPct val="100000"/>
              </a:lnSpc>
            </a:pPr>
            <a:endParaRPr lang="fa-IR" sz="1800" dirty="0" smtClean="0">
              <a:solidFill>
                <a:schemeClr val="bg1"/>
              </a:solidFill>
            </a:endParaRPr>
          </a:p>
          <a:p>
            <a:pPr algn="r" rtl="1">
              <a:lnSpc>
                <a:spcPct val="100000"/>
              </a:lnSpc>
            </a:pPr>
            <a:endParaRPr lang="fa-IR" sz="1800" dirty="0" smtClean="0">
              <a:solidFill>
                <a:schemeClr val="bg1"/>
              </a:solidFill>
            </a:endParaRPr>
          </a:p>
          <a:p>
            <a:pPr algn="r" rtl="1">
              <a:lnSpc>
                <a:spcPct val="100000"/>
              </a:lnSpc>
            </a:pPr>
            <a:endParaRPr lang="en-US" sz="1800" dirty="0">
              <a:solidFill>
                <a:schemeClr val="bg1"/>
              </a:solidFill>
            </a:endParaRPr>
          </a:p>
        </p:txBody>
      </p:sp>
      <p:sp>
        <p:nvSpPr>
          <p:cNvPr id="7" name="Slide Number Placeholder 6">
            <a:extLst>
              <a:ext uri="{FF2B5EF4-FFF2-40B4-BE49-F238E27FC236}">
                <a16:creationId xmlns:a16="http://schemas.microsoft.com/office/drawing/2014/main" id="{18B2EC61-FFAF-1A7D-EF2C-F7F66D44F814}"/>
              </a:ext>
            </a:extLst>
          </p:cNvPr>
          <p:cNvSpPr>
            <a:spLocks noGrp="1"/>
          </p:cNvSpPr>
          <p:nvPr>
            <p:ph type="sldNum" sz="quarter" idx="12"/>
          </p:nvPr>
        </p:nvSpPr>
        <p:spPr/>
        <p:txBody>
          <a:bodyPr/>
          <a:lstStyle/>
          <a:p>
            <a:pPr algn="ctr"/>
            <a:fld id="{294A09A9-5501-47C1-A89A-A340965A2BE2}" type="slidenum">
              <a:rPr lang="en-US" smtClean="0">
                <a:solidFill>
                  <a:schemeClr val="bg2">
                    <a:lumMod val="50000"/>
                  </a:schemeClr>
                </a:solidFill>
              </a:rPr>
              <a:pPr algn="ctr"/>
              <a:t>7</a:t>
            </a:fld>
            <a:endParaRPr lang="en-US" dirty="0">
              <a:solidFill>
                <a:schemeClr val="bg2">
                  <a:lumMod val="50000"/>
                </a:schemeClr>
              </a:solidFill>
            </a:endParaRPr>
          </a:p>
        </p:txBody>
      </p:sp>
      <p:sp>
        <p:nvSpPr>
          <p:cNvPr id="4" name="Date Placeholder 3"/>
          <p:cNvSpPr>
            <a:spLocks noGrp="1"/>
          </p:cNvSpPr>
          <p:nvPr>
            <p:ph type="dt" sz="half" idx="10"/>
          </p:nvPr>
        </p:nvSpPr>
        <p:spPr/>
        <p:txBody>
          <a:bodyPr/>
          <a:lstStyle/>
          <a:p>
            <a:fld id="{3734D283-A7EF-4FF3-8266-76ACA46DCA49}" type="datetime1">
              <a:rPr lang="en-US" smtClean="0"/>
              <a:t>5/4/2023</a:t>
            </a:fld>
            <a:endParaRPr lang="en-US" dirty="0"/>
          </a:p>
        </p:txBody>
      </p:sp>
      <p:pic>
        <p:nvPicPr>
          <p:cNvPr id="8" name="Picture 7">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75055" y="94448"/>
            <a:ext cx="1008668" cy="1038215"/>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3917" t="15331" r="4101" b="16349"/>
          <a:stretch/>
        </p:blipFill>
        <p:spPr>
          <a:xfrm>
            <a:off x="8197328" y="2069173"/>
            <a:ext cx="3572428" cy="2653435"/>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63500"/>
          </a:effectLst>
        </p:spPr>
      </p:pic>
    </p:spTree>
    <p:extLst>
      <p:ext uri="{BB962C8B-B14F-4D97-AF65-F5344CB8AC3E}">
        <p14:creationId xmlns:p14="http://schemas.microsoft.com/office/powerpoint/2010/main" val="105204398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61916" y="463592"/>
            <a:ext cx="10515600" cy="1143581"/>
          </a:xfrm>
        </p:spPr>
        <p:txBody>
          <a:bodyPr/>
          <a:lstStyle/>
          <a:p>
            <a:pPr rtl="1">
              <a:lnSpc>
                <a:spcPct val="100000"/>
              </a:lnSpc>
              <a:buClr>
                <a:schemeClr val="tx2">
                  <a:lumMod val="50000"/>
                </a:schemeClr>
              </a:buClr>
            </a:pPr>
            <a:r>
              <a:rPr lang="fa-IR" sz="4000" dirty="0">
                <a:solidFill>
                  <a:schemeClr val="tx2">
                    <a:lumMod val="50000"/>
                  </a:schemeClr>
                </a:solidFill>
              </a:rPr>
              <a:t>آداب صحیح </a:t>
            </a:r>
            <a:r>
              <a:rPr lang="fa-IR" sz="4000" dirty="0" smtClean="0">
                <a:solidFill>
                  <a:schemeClr val="tx2">
                    <a:lumMod val="50000"/>
                  </a:schemeClr>
                </a:solidFill>
              </a:rPr>
              <a:t>آشامیدن</a:t>
            </a:r>
            <a:endParaRPr lang="fa-IR" sz="4000" dirty="0">
              <a:solidFill>
                <a:schemeClr val="tx2">
                  <a:lumMod val="50000"/>
                </a:schemeClr>
              </a:solidFill>
            </a:endParaRPr>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348343" y="2264229"/>
            <a:ext cx="11364687" cy="2177141"/>
          </a:xfrm>
        </p:spPr>
        <p:txBody>
          <a:bodyPr>
            <a:noAutofit/>
          </a:bodyPr>
          <a:lstStyle/>
          <a:p>
            <a:pPr marL="800100" lvl="1" indent="-342900" algn="r" rtl="1">
              <a:lnSpc>
                <a:spcPct val="150000"/>
              </a:lnSpc>
              <a:buFont typeface="Wingdings" panose="05000000000000000000" pitchFamily="2" charset="2"/>
              <a:buChar char="ü"/>
            </a:pPr>
            <a:r>
              <a:rPr lang="fa-IR" sz="2400" b="1" dirty="0" smtClean="0">
                <a:solidFill>
                  <a:schemeClr val="tx1"/>
                </a:solidFill>
              </a:rPr>
              <a:t>از </a:t>
            </a:r>
            <a:r>
              <a:rPr lang="fa-IR" sz="2400" b="1" dirty="0">
                <a:solidFill>
                  <a:schemeClr val="tx1"/>
                </a:solidFill>
              </a:rPr>
              <a:t>نوشیدن آب یا </a:t>
            </a:r>
            <a:r>
              <a:rPr lang="fa-IR" sz="2400" b="1" dirty="0" smtClean="0">
                <a:solidFill>
                  <a:schemeClr val="tx1"/>
                </a:solidFill>
              </a:rPr>
              <a:t>نوشيدني‌هايي </a:t>
            </a:r>
            <a:r>
              <a:rPr lang="fa-IR" sz="2400" b="1" dirty="0">
                <a:solidFill>
                  <a:schemeClr val="tx1"/>
                </a:solidFill>
              </a:rPr>
              <a:t>كه برای خنک شدن آن‌ها از </a:t>
            </a:r>
            <a:r>
              <a:rPr lang="fa-IR" sz="2400" b="1" dirty="0">
                <a:solidFill>
                  <a:schemeClr val="accent4">
                    <a:lumMod val="50000"/>
                  </a:schemeClr>
                </a:solidFill>
              </a:rPr>
              <a:t>یخ</a:t>
            </a:r>
            <a:r>
              <a:rPr lang="fa-IR" sz="2400" b="1" dirty="0">
                <a:solidFill>
                  <a:schemeClr val="tx1"/>
                </a:solidFill>
              </a:rPr>
              <a:t> استفاده شده، خودداری کنید</a:t>
            </a:r>
            <a:r>
              <a:rPr lang="fa-IR" sz="2400" b="1" dirty="0" smtClean="0">
                <a:solidFill>
                  <a:schemeClr val="tx1"/>
                </a:solidFill>
              </a:rPr>
              <a:t>.</a:t>
            </a:r>
          </a:p>
          <a:p>
            <a:pPr marL="800100" lvl="1" indent="-342900" algn="r" rtl="1">
              <a:lnSpc>
                <a:spcPct val="150000"/>
              </a:lnSpc>
              <a:buFont typeface="Wingdings" panose="05000000000000000000" pitchFamily="2" charset="2"/>
              <a:buChar char="ü"/>
            </a:pPr>
            <a:r>
              <a:rPr lang="fa-IR" sz="2400" b="1" dirty="0" smtClean="0">
                <a:solidFill>
                  <a:schemeClr val="tx1"/>
                </a:solidFill>
              </a:rPr>
              <a:t>در </a:t>
            </a:r>
            <a:r>
              <a:rPr lang="fa-IR" sz="2400" b="1" dirty="0">
                <a:solidFill>
                  <a:schemeClr val="tx1"/>
                </a:solidFill>
              </a:rPr>
              <a:t>صورت تمایل به مصرف آب سرد، بهتر است از آب خنک‌شده در یخچال استفاده </a:t>
            </a:r>
            <a:r>
              <a:rPr lang="fa-IR" sz="2400" b="1" dirty="0" smtClean="0">
                <a:solidFill>
                  <a:schemeClr val="tx1"/>
                </a:solidFill>
              </a:rPr>
              <a:t>کنید</a:t>
            </a:r>
            <a:r>
              <a:rPr lang="fa-IR" sz="2400" b="1" dirty="0">
                <a:solidFill>
                  <a:schemeClr val="tx1"/>
                </a:solidFill>
              </a:rPr>
              <a:t>.</a:t>
            </a:r>
          </a:p>
          <a:p>
            <a:pPr marL="800100" lvl="1" indent="-342900" algn="r" rtl="1">
              <a:lnSpc>
                <a:spcPct val="150000"/>
              </a:lnSpc>
              <a:buFont typeface="Wingdings" panose="05000000000000000000" pitchFamily="2" charset="2"/>
              <a:buChar char="ü"/>
            </a:pPr>
            <a:r>
              <a:rPr lang="fa-IR" sz="2400" b="1" dirty="0" smtClean="0">
                <a:solidFill>
                  <a:schemeClr val="tx1"/>
                </a:solidFill>
              </a:rPr>
              <a:t>آب </a:t>
            </a:r>
            <a:r>
              <a:rPr lang="fa-IR" sz="2400" b="1" dirty="0">
                <a:solidFill>
                  <a:schemeClr val="tx1"/>
                </a:solidFill>
              </a:rPr>
              <a:t>یا نوشیدنی </a:t>
            </a:r>
            <a:r>
              <a:rPr lang="fa-IR" sz="2400" b="1" dirty="0" smtClean="0">
                <a:solidFill>
                  <a:schemeClr val="tx1"/>
                </a:solidFill>
              </a:rPr>
              <a:t>را </a:t>
            </a:r>
            <a:r>
              <a:rPr lang="fa-IR" sz="2400" b="1" dirty="0" smtClean="0">
                <a:solidFill>
                  <a:srgbClr val="FF0000"/>
                </a:solidFill>
              </a:rPr>
              <a:t>به همراه یا بلافاصله </a:t>
            </a:r>
            <a:r>
              <a:rPr lang="fa-IR" sz="2400" b="1" dirty="0">
                <a:solidFill>
                  <a:schemeClr val="tx1"/>
                </a:solidFill>
              </a:rPr>
              <a:t>بعد غذا نخورید.</a:t>
            </a:r>
          </a:p>
          <a:p>
            <a:pPr marL="800100" lvl="1" indent="-342900" algn="r" rtl="1">
              <a:lnSpc>
                <a:spcPct val="150000"/>
              </a:lnSpc>
              <a:buFont typeface="Wingdings" panose="05000000000000000000" pitchFamily="2" charset="2"/>
              <a:buChar char="ü"/>
            </a:pPr>
            <a:r>
              <a:rPr lang="fa-IR" sz="2400" b="1" dirty="0" smtClean="0">
                <a:solidFill>
                  <a:schemeClr val="tx1"/>
                </a:solidFill>
              </a:rPr>
              <a:t>آب </a:t>
            </a:r>
            <a:r>
              <a:rPr lang="fa-IR" sz="2400" b="1" dirty="0">
                <a:solidFill>
                  <a:schemeClr val="tx1"/>
                </a:solidFill>
              </a:rPr>
              <a:t>را در لیوان یا ظرفی که لبه آن </a:t>
            </a:r>
            <a:r>
              <a:rPr lang="fa-IR" sz="2400" b="1" dirty="0">
                <a:solidFill>
                  <a:srgbClr val="FF0000"/>
                </a:solidFill>
              </a:rPr>
              <a:t>شکسته</a:t>
            </a:r>
            <a:r>
              <a:rPr lang="fa-IR" sz="2400" b="1" dirty="0">
                <a:solidFill>
                  <a:schemeClr val="tx1"/>
                </a:solidFill>
              </a:rPr>
              <a:t> باشد، نخورید</a:t>
            </a:r>
            <a:r>
              <a:rPr lang="fa-IR" sz="2400" b="1" dirty="0" smtClean="0">
                <a:solidFill>
                  <a:schemeClr val="tx1"/>
                </a:solidFill>
              </a:rPr>
              <a:t>.</a:t>
            </a:r>
          </a:p>
          <a:p>
            <a:pPr marL="800100" lvl="1" indent="-342900" algn="r" rtl="1">
              <a:lnSpc>
                <a:spcPct val="150000"/>
              </a:lnSpc>
              <a:buFont typeface="Wingdings" panose="05000000000000000000" pitchFamily="2" charset="2"/>
              <a:buChar char="ü"/>
            </a:pPr>
            <a:r>
              <a:rPr lang="fa-IR" sz="2400" b="1" dirty="0" smtClean="0">
                <a:solidFill>
                  <a:schemeClr val="tx1"/>
                </a:solidFill>
              </a:rPr>
              <a:t>در </a:t>
            </a:r>
            <a:r>
              <a:rPr lang="fa-IR" sz="2400" b="1" dirty="0">
                <a:solidFill>
                  <a:schemeClr val="tx1"/>
                </a:solidFill>
              </a:rPr>
              <a:t>حالت </a:t>
            </a:r>
            <a:r>
              <a:rPr lang="fa-IR" sz="2400" b="1" dirty="0">
                <a:solidFill>
                  <a:srgbClr val="FF0000"/>
                </a:solidFill>
              </a:rPr>
              <a:t>خوابیده</a:t>
            </a:r>
            <a:r>
              <a:rPr lang="fa-IR" sz="2400" b="1" dirty="0">
                <a:solidFill>
                  <a:schemeClr val="tx1"/>
                </a:solidFill>
              </a:rPr>
              <a:t> آب ننوشید.</a:t>
            </a: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fld id="{294A09A9-5501-47C1-A89A-A340965A2BE2}" type="slidenum">
              <a:rPr lang="en-US" smtClean="0">
                <a:solidFill>
                  <a:srgbClr val="F2F2F2">
                    <a:lumMod val="50000"/>
                  </a:srgbClr>
                </a:solidFill>
              </a:rPr>
              <a:pPr/>
              <a:t>70</a:t>
            </a:fld>
            <a:endParaRPr lang="en-US" dirty="0">
              <a:solidFill>
                <a:srgbClr val="F2F2F2">
                  <a:lumMod val="50000"/>
                </a:srgb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8349"/>
          <a:stretch/>
        </p:blipFill>
        <p:spPr>
          <a:xfrm>
            <a:off x="620485" y="3715787"/>
            <a:ext cx="3586348" cy="2607668"/>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442737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61916" y="463592"/>
            <a:ext cx="10515600" cy="1143581"/>
          </a:xfrm>
        </p:spPr>
        <p:txBody>
          <a:bodyPr/>
          <a:lstStyle/>
          <a:p>
            <a:pPr rtl="1">
              <a:lnSpc>
                <a:spcPct val="100000"/>
              </a:lnSpc>
              <a:buClr>
                <a:schemeClr val="tx2">
                  <a:lumMod val="50000"/>
                </a:schemeClr>
              </a:buClr>
            </a:pPr>
            <a:r>
              <a:rPr lang="fa-IR" sz="4000" dirty="0">
                <a:solidFill>
                  <a:schemeClr val="tx2">
                    <a:lumMod val="50000"/>
                  </a:schemeClr>
                </a:solidFill>
              </a:rPr>
              <a:t>آداب صحیح </a:t>
            </a:r>
            <a:r>
              <a:rPr lang="fa-IR" sz="4000" dirty="0" smtClean="0">
                <a:solidFill>
                  <a:schemeClr val="tx2">
                    <a:lumMod val="50000"/>
                  </a:schemeClr>
                </a:solidFill>
              </a:rPr>
              <a:t>آشامیدن</a:t>
            </a:r>
            <a:endParaRPr lang="fa-IR" sz="4000" dirty="0">
              <a:solidFill>
                <a:schemeClr val="tx2">
                  <a:lumMod val="50000"/>
                </a:schemeClr>
              </a:solidFill>
            </a:endParaRPr>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261916" y="2615230"/>
            <a:ext cx="11585039" cy="2177141"/>
          </a:xfrm>
        </p:spPr>
        <p:txBody>
          <a:bodyPr>
            <a:noAutofit/>
          </a:bodyPr>
          <a:lstStyle/>
          <a:p>
            <a:pPr marL="800100" lvl="1" indent="-342900" algn="r" rtl="1">
              <a:lnSpc>
                <a:spcPct val="150000"/>
              </a:lnSpc>
              <a:buFont typeface="Wingdings" panose="05000000000000000000" pitchFamily="2" charset="2"/>
              <a:buChar char="ü"/>
            </a:pPr>
            <a:r>
              <a:rPr lang="fa-IR" sz="2000" b="1" dirty="0">
                <a:solidFill>
                  <a:schemeClr val="tx1"/>
                </a:solidFill>
              </a:rPr>
              <a:t>آب و مایعات را به یکباره سر نکشید بلکه </a:t>
            </a:r>
            <a:r>
              <a:rPr lang="fa-IR" sz="2000" b="1" dirty="0">
                <a:solidFill>
                  <a:schemeClr val="accent4">
                    <a:lumMod val="50000"/>
                  </a:schemeClr>
                </a:solidFill>
              </a:rPr>
              <a:t>جرعه‌جرعه</a:t>
            </a:r>
            <a:r>
              <a:rPr lang="fa-IR" sz="2000" b="1" dirty="0">
                <a:solidFill>
                  <a:schemeClr val="tx1"/>
                </a:solidFill>
              </a:rPr>
              <a:t> بنوشید</a:t>
            </a:r>
            <a:r>
              <a:rPr lang="fa-IR" sz="2000" b="1" dirty="0" smtClean="0">
                <a:solidFill>
                  <a:schemeClr val="tx1"/>
                </a:solidFill>
              </a:rPr>
              <a:t>.</a:t>
            </a:r>
            <a:r>
              <a:rPr lang="fa-IR" sz="2000" b="1" dirty="0">
                <a:solidFill>
                  <a:schemeClr val="tx1"/>
                </a:solidFill>
              </a:rPr>
              <a:t> </a:t>
            </a:r>
            <a:endParaRPr lang="en-US" sz="2000" b="1" dirty="0" smtClean="0">
              <a:solidFill>
                <a:schemeClr val="tx1"/>
              </a:solidFill>
            </a:endParaRPr>
          </a:p>
          <a:p>
            <a:pPr marL="800100" lvl="1" indent="-342900" algn="r" rtl="1">
              <a:lnSpc>
                <a:spcPct val="150000"/>
              </a:lnSpc>
              <a:buFont typeface="Wingdings" panose="05000000000000000000" pitchFamily="2" charset="2"/>
              <a:buChar char="ü"/>
            </a:pPr>
            <a:r>
              <a:rPr lang="fa-IR" sz="2000" b="1" dirty="0" smtClean="0">
                <a:solidFill>
                  <a:schemeClr val="tx1"/>
                </a:solidFill>
              </a:rPr>
              <a:t>در </a:t>
            </a:r>
            <a:r>
              <a:rPr lang="fa-IR" sz="2000" b="1" dirty="0">
                <a:solidFill>
                  <a:schemeClr val="tx1"/>
                </a:solidFill>
              </a:rPr>
              <a:t>حمام یا بلافاصله بعد از خروج از حمام، </a:t>
            </a:r>
            <a:r>
              <a:rPr lang="fa-IR" sz="2000" b="1" dirty="0" smtClean="0">
                <a:solidFill>
                  <a:schemeClr val="tx1"/>
                </a:solidFill>
              </a:rPr>
              <a:t>آب</a:t>
            </a:r>
            <a:r>
              <a:rPr lang="en-US" sz="2000" b="1" dirty="0" smtClean="0">
                <a:solidFill>
                  <a:schemeClr val="tx1"/>
                </a:solidFill>
              </a:rPr>
              <a:t> </a:t>
            </a:r>
            <a:r>
              <a:rPr lang="fa-IR" sz="2000" b="1" dirty="0" smtClean="0">
                <a:solidFill>
                  <a:schemeClr val="tx1"/>
                </a:solidFill>
              </a:rPr>
              <a:t>(به‌خصوص </a:t>
            </a:r>
            <a:r>
              <a:rPr lang="fa-IR" sz="2000" b="1" dirty="0">
                <a:solidFill>
                  <a:schemeClr val="accent4">
                    <a:lumMod val="50000"/>
                  </a:schemeClr>
                </a:solidFill>
              </a:rPr>
              <a:t>آب سرد</a:t>
            </a:r>
            <a:r>
              <a:rPr lang="fa-IR" sz="2000" b="1" dirty="0">
                <a:solidFill>
                  <a:schemeClr val="tx1"/>
                </a:solidFill>
              </a:rPr>
              <a:t>) ننوشید</a:t>
            </a:r>
            <a:r>
              <a:rPr lang="fa-IR" sz="2000" b="1" dirty="0" smtClean="0">
                <a:solidFill>
                  <a:schemeClr val="tx1"/>
                </a:solidFill>
              </a:rPr>
              <a:t>.</a:t>
            </a:r>
            <a:endParaRPr lang="fa-IR" sz="2000" b="1" dirty="0">
              <a:solidFill>
                <a:schemeClr val="tx1"/>
              </a:solidFill>
            </a:endParaRPr>
          </a:p>
          <a:p>
            <a:pPr marL="800100" lvl="1" indent="-342900" algn="r" rtl="1">
              <a:lnSpc>
                <a:spcPct val="150000"/>
              </a:lnSpc>
              <a:buFont typeface="Wingdings" panose="05000000000000000000" pitchFamily="2" charset="2"/>
              <a:buChar char="ü"/>
            </a:pPr>
            <a:r>
              <a:rPr lang="fa-IR" sz="2000" b="1" dirty="0" smtClean="0">
                <a:solidFill>
                  <a:schemeClr val="tx1"/>
                </a:solidFill>
              </a:rPr>
              <a:t>در </a:t>
            </a:r>
            <a:r>
              <a:rPr lang="fa-IR" sz="2000" b="1" dirty="0">
                <a:solidFill>
                  <a:schemeClr val="tx1"/>
                </a:solidFill>
              </a:rPr>
              <a:t>بین خواب یا بلافاصله بعد از </a:t>
            </a:r>
            <a:r>
              <a:rPr lang="fa-IR" sz="2000" b="1" dirty="0" smtClean="0">
                <a:solidFill>
                  <a:schemeClr val="tx1"/>
                </a:solidFill>
              </a:rPr>
              <a:t>خواب </a:t>
            </a:r>
            <a:r>
              <a:rPr lang="fa-IR" sz="2000" b="1" dirty="0">
                <a:solidFill>
                  <a:schemeClr val="tx1"/>
                </a:solidFill>
              </a:rPr>
              <a:t>و در حالت ناشتا، آب سرد </a:t>
            </a:r>
            <a:r>
              <a:rPr lang="fa-IR" sz="2000" b="1" dirty="0" smtClean="0">
                <a:solidFill>
                  <a:schemeClr val="tx1"/>
                </a:solidFill>
              </a:rPr>
              <a:t>نخورید.</a:t>
            </a:r>
          </a:p>
          <a:p>
            <a:pPr marL="800100" lvl="1" indent="-342900" algn="r" rtl="1">
              <a:lnSpc>
                <a:spcPct val="150000"/>
              </a:lnSpc>
              <a:buFont typeface="Wingdings" panose="05000000000000000000" pitchFamily="2" charset="2"/>
              <a:buChar char="ü"/>
            </a:pPr>
            <a:r>
              <a:rPr lang="fa-IR" sz="2000" b="1" dirty="0" smtClean="0">
                <a:solidFill>
                  <a:schemeClr val="tx1"/>
                </a:solidFill>
              </a:rPr>
              <a:t>بلافاصله </a:t>
            </a:r>
            <a:r>
              <a:rPr lang="fa-IR" sz="2000" b="1" dirty="0">
                <a:solidFill>
                  <a:schemeClr val="tx1"/>
                </a:solidFill>
              </a:rPr>
              <a:t>بعد از ورزش </a:t>
            </a:r>
            <a:r>
              <a:rPr lang="fa-IR" sz="2000" b="1" dirty="0" smtClean="0">
                <a:solidFill>
                  <a:schemeClr val="tx1"/>
                </a:solidFill>
              </a:rPr>
              <a:t>که </a:t>
            </a:r>
            <a:r>
              <a:rPr lang="fa-IR" sz="2000" b="1" dirty="0">
                <a:solidFill>
                  <a:schemeClr val="tx1"/>
                </a:solidFill>
              </a:rPr>
              <a:t>بدن هنوز گرم است، آب خیلی سرد </a:t>
            </a:r>
            <a:r>
              <a:rPr lang="fa-IR" sz="2000" b="1" dirty="0" smtClean="0">
                <a:solidFill>
                  <a:schemeClr val="tx1"/>
                </a:solidFill>
              </a:rPr>
              <a:t>ننوشید.</a:t>
            </a:r>
          </a:p>
          <a:p>
            <a:pPr marL="800100" lvl="1" indent="-342900" algn="r" rtl="1">
              <a:lnSpc>
                <a:spcPct val="150000"/>
              </a:lnSpc>
              <a:buFont typeface="Wingdings" panose="05000000000000000000" pitchFamily="2" charset="2"/>
              <a:buChar char="ü"/>
            </a:pPr>
            <a:r>
              <a:rPr lang="fa-IR" sz="2000" b="1" dirty="0" smtClean="0">
                <a:solidFill>
                  <a:schemeClr val="tx1"/>
                </a:solidFill>
              </a:rPr>
              <a:t>اگر </a:t>
            </a:r>
            <a:r>
              <a:rPr lang="fa-IR" sz="2000" b="1" dirty="0">
                <a:solidFill>
                  <a:schemeClr val="tx1"/>
                </a:solidFill>
              </a:rPr>
              <a:t>مدت‌زمان ورزش </a:t>
            </a:r>
            <a:r>
              <a:rPr lang="fa-IR" sz="2000" b="1" dirty="0">
                <a:solidFill>
                  <a:schemeClr val="accent4">
                    <a:lumMod val="50000"/>
                  </a:schemeClr>
                </a:solidFill>
              </a:rPr>
              <a:t>کوتاه</a:t>
            </a:r>
            <a:r>
              <a:rPr lang="fa-IR" sz="2000" b="1" dirty="0">
                <a:solidFill>
                  <a:schemeClr val="tx1"/>
                </a:solidFill>
              </a:rPr>
              <a:t> است و با تعریق چندانی همراه نیست، آب را نیم‌ساعت بعد از ورزش </a:t>
            </a:r>
            <a:r>
              <a:rPr lang="fa-IR" sz="2000" b="1" dirty="0" smtClean="0">
                <a:solidFill>
                  <a:schemeClr val="tx1"/>
                </a:solidFill>
              </a:rPr>
              <a:t>بنوشید.</a:t>
            </a:r>
          </a:p>
          <a:p>
            <a:pPr marL="800100" lvl="1" indent="-342900" algn="r" rtl="1">
              <a:lnSpc>
                <a:spcPct val="150000"/>
              </a:lnSpc>
              <a:buFont typeface="Wingdings" panose="05000000000000000000" pitchFamily="2" charset="2"/>
              <a:buChar char="ü"/>
            </a:pPr>
            <a:r>
              <a:rPr lang="fa-IR" sz="2000" b="1" dirty="0" smtClean="0">
                <a:solidFill>
                  <a:schemeClr val="tx1"/>
                </a:solidFill>
              </a:rPr>
              <a:t>اگر </a:t>
            </a:r>
            <a:r>
              <a:rPr lang="fa-IR" sz="2000" b="1" dirty="0">
                <a:solidFill>
                  <a:schemeClr val="tx1"/>
                </a:solidFill>
              </a:rPr>
              <a:t>مدت‌زمان ورزش </a:t>
            </a:r>
            <a:r>
              <a:rPr lang="fa-IR" sz="2000" b="1" dirty="0">
                <a:solidFill>
                  <a:schemeClr val="accent4">
                    <a:lumMod val="50000"/>
                  </a:schemeClr>
                </a:solidFill>
              </a:rPr>
              <a:t>طولانی</a:t>
            </a:r>
            <a:r>
              <a:rPr lang="fa-IR" sz="2000" b="1" dirty="0">
                <a:solidFill>
                  <a:schemeClr val="tx1"/>
                </a:solidFill>
              </a:rPr>
              <a:t> و با عرق زیاد همراه است، در حین ورزش، از آب با دمای معمولی استفاده كنید</a:t>
            </a:r>
            <a:r>
              <a:rPr lang="fa-IR" sz="2000" b="1" dirty="0" smtClean="0">
                <a:solidFill>
                  <a:schemeClr val="tx1"/>
                </a:solidFill>
              </a:rPr>
              <a:t>.</a:t>
            </a:r>
            <a:endParaRPr lang="fa-IR" sz="2000" b="1" dirty="0">
              <a:solidFill>
                <a:schemeClr val="tx1"/>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fld id="{294A09A9-5501-47C1-A89A-A340965A2BE2}" type="slidenum">
              <a:rPr lang="en-US" smtClean="0">
                <a:solidFill>
                  <a:srgbClr val="F2F2F2">
                    <a:lumMod val="50000"/>
                  </a:srgbClr>
                </a:solidFill>
              </a:rPr>
              <a:pPr/>
              <a:t>71</a:t>
            </a:fld>
            <a:endParaRPr lang="en-US" dirty="0">
              <a:solidFill>
                <a:srgbClr val="F2F2F2">
                  <a:lumMod val="50000"/>
                </a:srgb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249" r="17995" b="9233"/>
          <a:stretch/>
        </p:blipFill>
        <p:spPr>
          <a:xfrm>
            <a:off x="471055" y="2608975"/>
            <a:ext cx="4331626" cy="2099934"/>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097362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6529334D-9113-86C1-F36B-D1E1CE6CA9A2}"/>
              </a:ext>
            </a:extLst>
          </p:cNvPr>
          <p:cNvSpPr>
            <a:spLocks noGrp="1"/>
          </p:cNvSpPr>
          <p:nvPr>
            <p:ph type="sldNum" sz="quarter" idx="12"/>
          </p:nvPr>
        </p:nvSpPr>
        <p:spPr/>
        <p:txBody>
          <a:bodyPr/>
          <a:lstStyle/>
          <a:p>
            <a:fld id="{4FAB73BC-B049-4115-A692-8D63A059BFB8}" type="slidenum">
              <a:rPr lang="en-US" smtClean="0">
                <a:solidFill>
                  <a:srgbClr val="5DC8F8">
                    <a:lumMod val="50000"/>
                  </a:srgbClr>
                </a:solidFill>
              </a:rPr>
              <a:pPr/>
              <a:t>72</a:t>
            </a:fld>
            <a:endParaRPr lang="en-US" dirty="0">
              <a:solidFill>
                <a:srgbClr val="5DC8F8">
                  <a:lumMod val="50000"/>
                </a:srgbClr>
              </a:solidFill>
            </a:endParaRPr>
          </a:p>
        </p:txBody>
      </p:sp>
      <p:sp>
        <p:nvSpPr>
          <p:cNvPr id="6" name="Subtitle 5"/>
          <p:cNvSpPr>
            <a:spLocks noGrp="1"/>
          </p:cNvSpPr>
          <p:nvPr>
            <p:ph type="subTitle" idx="1"/>
          </p:nvPr>
        </p:nvSpPr>
        <p:spPr>
          <a:xfrm>
            <a:off x="10668000" y="1253048"/>
            <a:ext cx="1186543" cy="1309255"/>
          </a:xfrm>
        </p:spPr>
        <p:txBody>
          <a:bodyPr>
            <a:normAutofit/>
          </a:bodyPr>
          <a:lstStyle/>
          <a:p>
            <a:r>
              <a:rPr lang="fa-IR" sz="6000" dirty="0" smtClean="0">
                <a:cs typeface="B Titr" panose="00000700000000000000" pitchFamily="2" charset="-78"/>
              </a:rPr>
              <a:t>4</a:t>
            </a:r>
            <a:endParaRPr lang="en-US" sz="6000" dirty="0">
              <a:cs typeface="B Titr" panose="00000700000000000000" pitchFamily="2" charset="-78"/>
            </a:endParaRPr>
          </a:p>
        </p:txBody>
      </p:sp>
      <p:pic>
        <p:nvPicPr>
          <p:cNvPr id="9" name="Picture 8">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0449" y="5016716"/>
            <a:ext cx="1414772" cy="1456215"/>
          </a:xfrm>
          <a:prstGeom prst="ellipse">
            <a:avLst/>
          </a:prstGeom>
          <a:ln w="63500" cap="rnd">
            <a:solidFill>
              <a:schemeClr val="bg2">
                <a:lumMod val="40000"/>
                <a:lumOff val="60000"/>
              </a:schemeClr>
            </a:solidFill>
          </a:ln>
          <a:effectLst>
            <a:outerShdw blurRad="381000" dist="292100" dir="5400000" sx="-80000" sy="-18000" rotWithShape="0">
              <a:srgbClr val="000000">
                <a:alpha val="22000"/>
              </a:srgbClr>
            </a:outerShdw>
          </a:effectLst>
        </p:spPr>
      </p:pic>
      <p:sp>
        <p:nvSpPr>
          <p:cNvPr id="15" name="Title 1">
            <a:extLst>
              <a:ext uri="{FF2B5EF4-FFF2-40B4-BE49-F238E27FC236}">
                <a16:creationId xmlns:a16="http://schemas.microsoft.com/office/drawing/2014/main" id="{27A6F7BB-30A8-4980-AD4A-2FB0B53FA6C9}"/>
              </a:ext>
            </a:extLst>
          </p:cNvPr>
          <p:cNvSpPr>
            <a:spLocks noGrp="1"/>
          </p:cNvSpPr>
          <p:nvPr>
            <p:ph type="ctrTitle"/>
          </p:nvPr>
        </p:nvSpPr>
        <p:spPr>
          <a:xfrm>
            <a:off x="365759" y="2166364"/>
            <a:ext cx="9579519" cy="1739347"/>
          </a:xfrm>
        </p:spPr>
        <p:txBody>
          <a:bodyPr>
            <a:normAutofit/>
          </a:bodyPr>
          <a:lstStyle/>
          <a:p>
            <a:pPr algn="ctr" rtl="1">
              <a:lnSpc>
                <a:spcPct val="115000"/>
              </a:lnSpc>
              <a:spcBef>
                <a:spcPts val="0"/>
              </a:spcBef>
              <a:spcAft>
                <a:spcPts val="0"/>
              </a:spcAft>
            </a:pPr>
            <a:r>
              <a:rPr lang="fa-IR" sz="4000" dirty="0">
                <a:solidFill>
                  <a:schemeClr val="bg2">
                    <a:lumMod val="50000"/>
                  </a:schemeClr>
                </a:solidFill>
                <a:latin typeface="Times New Roman" panose="02020603050405020304" pitchFamily="18" charset="0"/>
                <a:ea typeface="Times New Roman" panose="02020603050405020304" pitchFamily="18" charset="0"/>
              </a:rPr>
              <a:t>مراقبت از نظر </a:t>
            </a:r>
            <a:r>
              <a:rPr lang="fa-IR" sz="4000" dirty="0" smtClean="0">
                <a:solidFill>
                  <a:schemeClr val="bg2">
                    <a:lumMod val="50000"/>
                  </a:schemeClr>
                </a:solidFill>
                <a:latin typeface="Times New Roman" panose="02020603050405020304" pitchFamily="18" charset="0"/>
                <a:ea typeface="Times New Roman" panose="02020603050405020304" pitchFamily="18" charset="0"/>
              </a:rPr>
              <a:t>حرکت و سکون</a:t>
            </a:r>
            <a:endParaRPr lang="en-US" sz="4000" dirty="0">
              <a:solidFill>
                <a:schemeClr val="bg2">
                  <a:lumMod val="50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461295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143327" y="820131"/>
            <a:ext cx="10515600" cy="1143581"/>
          </a:xfrm>
        </p:spPr>
        <p:txBody>
          <a:bodyPr/>
          <a:lstStyle/>
          <a:p>
            <a:r>
              <a:rPr lang="fa-IR" dirty="0" smtClean="0">
                <a:solidFill>
                  <a:schemeClr val="tx2"/>
                </a:solidFill>
                <a:latin typeface="Times New Roman" panose="02020603050405020304" pitchFamily="18" charset="0"/>
                <a:ea typeface="Times New Roman" panose="02020603050405020304" pitchFamily="18" charset="0"/>
              </a:rPr>
              <a:t>اهداف</a:t>
            </a:r>
            <a:r>
              <a:rPr lang="en-US" dirty="0">
                <a:solidFill>
                  <a:schemeClr val="tx2"/>
                </a:solidFill>
                <a:latin typeface="Times New Roman" panose="02020603050405020304" pitchFamily="18" charset="0"/>
                <a:ea typeface="Times New Roman" panose="02020603050405020304" pitchFamily="18" charset="0"/>
              </a:rPr>
              <a:t/>
            </a:r>
            <a:br>
              <a:rPr lang="en-US" dirty="0">
                <a:solidFill>
                  <a:schemeClr val="tx2"/>
                </a:solidFill>
                <a:latin typeface="Times New Roman" panose="02020603050405020304" pitchFamily="18" charset="0"/>
                <a:ea typeface="Times New Roman" panose="02020603050405020304" pitchFamily="18" charset="0"/>
              </a:rPr>
            </a:br>
            <a:endParaRPr lang="en-US" dirty="0">
              <a:solidFill>
                <a:schemeClr val="tx2"/>
              </a:solidFill>
            </a:endParaRPr>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143326" y="2358887"/>
            <a:ext cx="10992759" cy="4499114"/>
          </a:xfrm>
        </p:spPr>
        <p:txBody>
          <a:bodyPr>
            <a:noAutofit/>
          </a:bodyPr>
          <a:lstStyle/>
          <a:p>
            <a:pPr algn="justLow" rtl="1">
              <a:lnSpc>
                <a:spcPct val="115000"/>
              </a:lnSpc>
              <a:spcBef>
                <a:spcPts val="0"/>
              </a:spcBef>
              <a:spcAft>
                <a:spcPts val="0"/>
              </a:spcAft>
            </a:pP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لازم </a:t>
            </a:r>
            <a:r>
              <a:rPr lang="fa-IR" sz="28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است در پایان دوره </a:t>
            </a: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آموزشی بتوانید:</a:t>
            </a:r>
          </a:p>
          <a:p>
            <a:pPr algn="r" rtl="1">
              <a:lnSpc>
                <a:spcPct val="115000"/>
              </a:lnSpc>
              <a:spcBef>
                <a:spcPts val="0"/>
              </a:spcBef>
              <a:spcAft>
                <a:spcPts val="0"/>
              </a:spcAft>
            </a:pP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 </a:t>
            </a:r>
            <a:endParaRPr lang="en-US" sz="2800" dirty="0">
              <a:solidFill>
                <a:schemeClr val="tx1"/>
              </a:solidFill>
              <a:latin typeface="Times New Roman" panose="02020603050405020304" pitchFamily="18" charset="0"/>
              <a:ea typeface="Times New Roman" panose="02020603050405020304" pitchFamily="18" charset="0"/>
            </a:endParaRPr>
          </a:p>
          <a:p>
            <a:pPr marL="457200" marR="0" lvl="0" indent="-457200" algn="r" rtl="1">
              <a:lnSpc>
                <a:spcPct val="115000"/>
              </a:lnSpc>
              <a:spcBef>
                <a:spcPts val="0"/>
              </a:spcBef>
              <a:spcAft>
                <a:spcPts val="0"/>
              </a:spcAft>
              <a:buClr>
                <a:schemeClr val="tx2">
                  <a:lumMod val="50000"/>
                </a:schemeClr>
              </a:buClr>
              <a:buFont typeface="Wingdings 2" panose="05020102010507070707" pitchFamily="18" charset="2"/>
              <a:buChar char="a"/>
            </a:pPr>
            <a:r>
              <a:rPr lang="fa-IR" sz="28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میزان فعالیت بدنی مناسب برای خود را </a:t>
            </a: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بدانید.</a:t>
            </a:r>
            <a:endParaRPr lang="fa-IR" sz="28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endParaRPr>
          </a:p>
          <a:p>
            <a:pPr marL="457200" marR="0" lvl="0" indent="-457200" algn="r" rtl="1">
              <a:lnSpc>
                <a:spcPct val="115000"/>
              </a:lnSpc>
              <a:spcBef>
                <a:spcPts val="0"/>
              </a:spcBef>
              <a:spcAft>
                <a:spcPts val="0"/>
              </a:spcAft>
              <a:buClr>
                <a:schemeClr val="tx2">
                  <a:lumMod val="50000"/>
                </a:schemeClr>
              </a:buClr>
              <a:buFont typeface="Wingdings 2" panose="05020102010507070707" pitchFamily="18" charset="2"/>
              <a:buChar char="a"/>
            </a:pP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زمان </a:t>
            </a:r>
            <a:r>
              <a:rPr lang="fa-IR" sz="28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و نوع فعالیت بدنی مناسب خود را </a:t>
            </a: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بشناسید.</a:t>
            </a:r>
          </a:p>
          <a:p>
            <a:pPr marL="457200" marR="0" lvl="0" indent="-457200" algn="r" rtl="1">
              <a:lnSpc>
                <a:spcPct val="115000"/>
              </a:lnSpc>
              <a:spcBef>
                <a:spcPts val="0"/>
              </a:spcBef>
              <a:spcAft>
                <a:spcPts val="0"/>
              </a:spcAft>
              <a:buClr>
                <a:schemeClr val="tx2">
                  <a:lumMod val="50000"/>
                </a:schemeClr>
              </a:buClr>
              <a:buFont typeface="Wingdings 2" panose="05020102010507070707" pitchFamily="18" charset="2"/>
              <a:buChar char="a"/>
            </a:pPr>
            <a:r>
              <a:rPr lang="fa-IR" sz="28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توصیه‌های ورزشی در افراد سالم را </a:t>
            </a: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بدانید.</a:t>
            </a:r>
            <a:endParaRPr lang="fa-IR" sz="28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fld id="{294A09A9-5501-47C1-A89A-A340965A2BE2}" type="slidenum">
              <a:rPr lang="en-US" smtClean="0">
                <a:solidFill>
                  <a:srgbClr val="F2F2F2">
                    <a:lumMod val="50000"/>
                  </a:srgbClr>
                </a:solidFill>
              </a:rPr>
              <a:pPr/>
              <a:t>73</a:t>
            </a:fld>
            <a:endParaRPr lang="en-US" dirty="0">
              <a:solidFill>
                <a:srgbClr val="F2F2F2">
                  <a:lumMod val="50000"/>
                </a:srgb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946" y="2982576"/>
            <a:ext cx="4517735" cy="3011824"/>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277537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61916" y="463592"/>
            <a:ext cx="10515600" cy="1143581"/>
          </a:xfrm>
        </p:spPr>
        <p:txBody>
          <a:bodyPr/>
          <a:lstStyle/>
          <a:p>
            <a:pPr rtl="1">
              <a:lnSpc>
                <a:spcPct val="100000"/>
              </a:lnSpc>
              <a:buClr>
                <a:schemeClr val="tx2">
                  <a:lumMod val="50000"/>
                </a:schemeClr>
              </a:buClr>
            </a:pPr>
            <a:r>
              <a:rPr lang="fa-IR" sz="4000" dirty="0" smtClean="0">
                <a:solidFill>
                  <a:schemeClr val="tx2">
                    <a:lumMod val="50000"/>
                  </a:schemeClr>
                </a:solidFill>
              </a:rPr>
              <a:t>اهمیت ورزش</a:t>
            </a:r>
            <a:endParaRPr lang="fa-IR" sz="4000" dirty="0">
              <a:solidFill>
                <a:schemeClr val="tx2">
                  <a:lumMod val="50000"/>
                </a:schemeClr>
              </a:solidFill>
            </a:endParaRPr>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4451927" y="2264229"/>
            <a:ext cx="7740073" cy="2177141"/>
          </a:xfrm>
        </p:spPr>
        <p:txBody>
          <a:bodyPr>
            <a:noAutofit/>
          </a:bodyPr>
          <a:lstStyle/>
          <a:p>
            <a:pPr marL="800100" lvl="1" indent="-342900" algn="r" rtl="1">
              <a:lnSpc>
                <a:spcPct val="150000"/>
              </a:lnSpc>
              <a:buFont typeface="Wingdings" panose="05000000000000000000" pitchFamily="2" charset="2"/>
              <a:buChar char="ü"/>
            </a:pPr>
            <a:r>
              <a:rPr lang="fa-IR" sz="2400" dirty="0" smtClean="0">
                <a:solidFill>
                  <a:schemeClr val="tx1"/>
                </a:solidFill>
              </a:rPr>
              <a:t>ورزش</a:t>
            </a:r>
            <a:r>
              <a:rPr lang="fa-IR" sz="2400" dirty="0">
                <a:solidFill>
                  <a:schemeClr val="tx1"/>
                </a:solidFill>
              </a:rPr>
              <a:t>، هضم غذا در دستگاه گوارش را بهبود </a:t>
            </a:r>
            <a:r>
              <a:rPr lang="fa-IR" sz="2400" dirty="0" smtClean="0">
                <a:solidFill>
                  <a:schemeClr val="tx1"/>
                </a:solidFill>
              </a:rPr>
              <a:t>می‌بخشد.</a:t>
            </a:r>
          </a:p>
          <a:p>
            <a:pPr marL="800100" lvl="1" indent="-342900" algn="r" rtl="1">
              <a:lnSpc>
                <a:spcPct val="150000"/>
              </a:lnSpc>
              <a:buFont typeface="Wingdings" panose="05000000000000000000" pitchFamily="2" charset="2"/>
              <a:buChar char="ü"/>
            </a:pPr>
            <a:r>
              <a:rPr lang="fa-IR" sz="2400" dirty="0" smtClean="0">
                <a:solidFill>
                  <a:schemeClr val="tx1"/>
                </a:solidFill>
              </a:rPr>
              <a:t>ورزش </a:t>
            </a:r>
            <a:r>
              <a:rPr lang="fa-IR" sz="2400" dirty="0">
                <a:solidFill>
                  <a:schemeClr val="tx1"/>
                </a:solidFill>
              </a:rPr>
              <a:t>با دفع مواد زاید از طریق عرق، باعث ایجاد شادابی و نشاط </a:t>
            </a:r>
            <a:r>
              <a:rPr lang="fa-IR" sz="2400" dirty="0" smtClean="0">
                <a:solidFill>
                  <a:schemeClr val="tx1"/>
                </a:solidFill>
              </a:rPr>
              <a:t>می‌شود.</a:t>
            </a:r>
          </a:p>
          <a:p>
            <a:pPr marL="800100" lvl="1" indent="-342900" algn="r" rtl="1">
              <a:lnSpc>
                <a:spcPct val="150000"/>
              </a:lnSpc>
              <a:buFont typeface="Wingdings" panose="05000000000000000000" pitchFamily="2" charset="2"/>
              <a:buChar char="ü"/>
            </a:pPr>
            <a:r>
              <a:rPr lang="fa-IR" sz="2400" dirty="0">
                <a:solidFill>
                  <a:schemeClr val="tx1"/>
                </a:solidFill>
              </a:rPr>
              <a:t>فعالیت فیزیکی و ورزش اثرات درمانی در چاقی، دیابت، تخمدان پلی‌کیستیک و کبد چرب داشته است.</a:t>
            </a:r>
          </a:p>
          <a:p>
            <a:pPr marL="800100" lvl="1" indent="-342900" algn="r" rtl="1">
              <a:lnSpc>
                <a:spcPct val="150000"/>
              </a:lnSpc>
              <a:buFont typeface="Wingdings" panose="05000000000000000000" pitchFamily="2" charset="2"/>
              <a:buChar char="ü"/>
            </a:pPr>
            <a:r>
              <a:rPr lang="fa-IR" sz="2400" dirty="0" smtClean="0">
                <a:solidFill>
                  <a:schemeClr val="tx1"/>
                </a:solidFill>
              </a:rPr>
              <a:t>حکیم ابن </a:t>
            </a:r>
            <a:r>
              <a:rPr lang="fa-IR" sz="2400" dirty="0">
                <a:solidFill>
                  <a:schemeClr val="tx1"/>
                </a:solidFill>
              </a:rPr>
              <a:t>سینا در مورد اهمیت ورزش می‌فرماید:</a:t>
            </a:r>
          </a:p>
          <a:p>
            <a:pPr lvl="1" algn="r" rtl="1">
              <a:lnSpc>
                <a:spcPct val="150000"/>
              </a:lnSpc>
            </a:pPr>
            <a:r>
              <a:rPr lang="fa-IR" sz="2400" dirty="0" smtClean="0">
                <a:solidFill>
                  <a:schemeClr val="tx1"/>
                </a:solidFill>
              </a:rPr>
              <a:t>             </a:t>
            </a:r>
            <a:r>
              <a:rPr lang="fa-IR" sz="2400" b="1" dirty="0" smtClean="0">
                <a:solidFill>
                  <a:schemeClr val="tx1"/>
                </a:solidFill>
              </a:rPr>
              <a:t>«</a:t>
            </a:r>
            <a:r>
              <a:rPr lang="fa-IR" sz="2400" b="1" dirty="0">
                <a:solidFill>
                  <a:schemeClr val="tx1"/>
                </a:solidFill>
              </a:rPr>
              <a:t>مهم‌ترین‏ تدبیر برای حفظ سلامتی، ورزش </a:t>
            </a:r>
            <a:r>
              <a:rPr lang="fa-IR" sz="2400" b="1" dirty="0" smtClean="0">
                <a:solidFill>
                  <a:schemeClr val="tx1"/>
                </a:solidFill>
              </a:rPr>
              <a:t>است»</a:t>
            </a:r>
            <a:endParaRPr lang="fa-IR" sz="2400" b="1" dirty="0">
              <a:solidFill>
                <a:schemeClr val="tx1"/>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fld id="{294A09A9-5501-47C1-A89A-A340965A2BE2}" type="slidenum">
              <a:rPr lang="en-US" smtClean="0">
                <a:solidFill>
                  <a:srgbClr val="F2F2F2">
                    <a:lumMod val="50000"/>
                  </a:srgbClr>
                </a:solidFill>
              </a:rPr>
              <a:pPr/>
              <a:t>74</a:t>
            </a:fld>
            <a:endParaRPr lang="en-US" dirty="0">
              <a:solidFill>
                <a:srgbClr val="F2F2F2">
                  <a:lumMod val="50000"/>
                </a:srgb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5590" y="3565236"/>
            <a:ext cx="4286427" cy="2857618"/>
          </a:xfrm>
          <a:prstGeom prst="round2DiagRect">
            <a:avLst>
              <a:gd name="adj1" fmla="val 16667"/>
              <a:gd name="adj2" fmla="val 0"/>
            </a:avLst>
          </a:prstGeom>
          <a:ln w="88900" cap="sq">
            <a:solidFill>
              <a:schemeClr val="accent2">
                <a:lumMod val="60000"/>
                <a:lumOff val="40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241242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61916" y="463592"/>
            <a:ext cx="10515600" cy="1143581"/>
          </a:xfrm>
        </p:spPr>
        <p:txBody>
          <a:bodyPr/>
          <a:lstStyle/>
          <a:p>
            <a:pPr rtl="1">
              <a:lnSpc>
                <a:spcPct val="100000"/>
              </a:lnSpc>
              <a:buClr>
                <a:schemeClr val="tx2">
                  <a:lumMod val="50000"/>
                </a:schemeClr>
              </a:buClr>
            </a:pPr>
            <a:r>
              <a:rPr lang="fa-IR" sz="4000" dirty="0">
                <a:solidFill>
                  <a:schemeClr val="tx2">
                    <a:lumMod val="50000"/>
                  </a:schemeClr>
                </a:solidFill>
              </a:rPr>
              <a:t>بهترین زمان ورزش </a:t>
            </a:r>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348343" y="2264229"/>
            <a:ext cx="11364687" cy="2177141"/>
          </a:xfrm>
        </p:spPr>
        <p:txBody>
          <a:bodyPr>
            <a:noAutofit/>
          </a:bodyPr>
          <a:lstStyle/>
          <a:p>
            <a:pPr marL="800100" lvl="1" indent="-342900" algn="r" rtl="1">
              <a:lnSpc>
                <a:spcPct val="150000"/>
              </a:lnSpc>
              <a:buFont typeface="Wingdings" panose="05000000000000000000" pitchFamily="2" charset="2"/>
              <a:buChar char="ü"/>
            </a:pPr>
            <a:r>
              <a:rPr lang="fa-IR" sz="2400" b="1" dirty="0" smtClean="0">
                <a:solidFill>
                  <a:schemeClr val="tx1"/>
                </a:solidFill>
              </a:rPr>
              <a:t>بهترین </a:t>
            </a:r>
            <a:r>
              <a:rPr lang="fa-IR" sz="2400" b="1" dirty="0">
                <a:solidFill>
                  <a:schemeClr val="tx1"/>
                </a:solidFill>
              </a:rPr>
              <a:t>زمان برای ورزش زمانی است که هوا معتدل باشد. </a:t>
            </a:r>
            <a:endParaRPr lang="fa-IR" sz="2400" b="1" dirty="0" smtClean="0">
              <a:solidFill>
                <a:schemeClr val="tx1"/>
              </a:solidFill>
            </a:endParaRPr>
          </a:p>
          <a:p>
            <a:pPr marL="800100" lvl="1" indent="-342900" algn="r" rtl="1">
              <a:lnSpc>
                <a:spcPct val="150000"/>
              </a:lnSpc>
              <a:buFont typeface="Wingdings" panose="05000000000000000000" pitchFamily="2" charset="2"/>
              <a:buChar char="ü"/>
            </a:pPr>
            <a:r>
              <a:rPr lang="fa-IR" sz="2400" b="1" dirty="0" smtClean="0">
                <a:solidFill>
                  <a:schemeClr val="tx1"/>
                </a:solidFill>
              </a:rPr>
              <a:t>در </a:t>
            </a:r>
            <a:r>
              <a:rPr lang="fa-IR" sz="2400" b="1" dirty="0">
                <a:solidFill>
                  <a:schemeClr val="tx1"/>
                </a:solidFill>
              </a:rPr>
              <a:t>فصل </a:t>
            </a:r>
            <a:r>
              <a:rPr lang="fa-IR" sz="2400" b="1" dirty="0">
                <a:solidFill>
                  <a:schemeClr val="accent3"/>
                </a:solidFill>
              </a:rPr>
              <a:t>بهار</a:t>
            </a:r>
            <a:r>
              <a:rPr lang="fa-IR" sz="2400" b="1" dirty="0">
                <a:solidFill>
                  <a:schemeClr val="tx1"/>
                </a:solidFill>
              </a:rPr>
              <a:t>، نزدیک </a:t>
            </a:r>
            <a:r>
              <a:rPr lang="fa-IR" sz="2400" b="1" dirty="0" smtClean="0">
                <a:solidFill>
                  <a:schemeClr val="tx1"/>
                </a:solidFill>
              </a:rPr>
              <a:t>ظهر</a:t>
            </a:r>
          </a:p>
          <a:p>
            <a:pPr marL="800100" lvl="1" indent="-342900" algn="r" rtl="1">
              <a:lnSpc>
                <a:spcPct val="150000"/>
              </a:lnSpc>
              <a:buFont typeface="Wingdings" panose="05000000000000000000" pitchFamily="2" charset="2"/>
              <a:buChar char="ü"/>
            </a:pPr>
            <a:r>
              <a:rPr lang="fa-IR" sz="2400" b="1" dirty="0" smtClean="0">
                <a:solidFill>
                  <a:schemeClr val="tx1"/>
                </a:solidFill>
              </a:rPr>
              <a:t>در </a:t>
            </a:r>
            <a:r>
              <a:rPr lang="fa-IR" sz="2400" b="1" dirty="0">
                <a:solidFill>
                  <a:schemeClr val="accent6">
                    <a:lumMod val="75000"/>
                  </a:schemeClr>
                </a:solidFill>
              </a:rPr>
              <a:t>تابستان</a:t>
            </a:r>
            <a:r>
              <a:rPr lang="fa-IR" sz="2400" b="1" dirty="0">
                <a:solidFill>
                  <a:schemeClr val="tx1"/>
                </a:solidFill>
              </a:rPr>
              <a:t>، در اول روز </a:t>
            </a:r>
            <a:endParaRPr lang="fa-IR" sz="2400" b="1" dirty="0" smtClean="0">
              <a:solidFill>
                <a:schemeClr val="tx1"/>
              </a:solidFill>
            </a:endParaRPr>
          </a:p>
          <a:p>
            <a:pPr marL="800100" lvl="1" indent="-342900" algn="r" rtl="1">
              <a:lnSpc>
                <a:spcPct val="150000"/>
              </a:lnSpc>
              <a:buFont typeface="Wingdings" panose="05000000000000000000" pitchFamily="2" charset="2"/>
              <a:buChar char="ü"/>
            </a:pPr>
            <a:r>
              <a:rPr lang="fa-IR" sz="2400" b="1" dirty="0" smtClean="0">
                <a:solidFill>
                  <a:schemeClr val="tx1"/>
                </a:solidFill>
              </a:rPr>
              <a:t>در </a:t>
            </a:r>
            <a:r>
              <a:rPr lang="fa-IR" sz="2400" b="1" dirty="0">
                <a:solidFill>
                  <a:schemeClr val="tx2">
                    <a:lumMod val="75000"/>
                  </a:schemeClr>
                </a:solidFill>
              </a:rPr>
              <a:t>زمستان</a:t>
            </a:r>
            <a:r>
              <a:rPr lang="fa-IR" sz="2400" b="1" dirty="0">
                <a:solidFill>
                  <a:schemeClr val="tx1"/>
                </a:solidFill>
              </a:rPr>
              <a:t>، در انتهای روز </a:t>
            </a:r>
            <a:endParaRPr lang="fa-IR" sz="2400" b="1" dirty="0" smtClean="0">
              <a:solidFill>
                <a:schemeClr val="tx1"/>
              </a:solidFill>
            </a:endParaRPr>
          </a:p>
          <a:p>
            <a:pPr marL="800100" lvl="1" indent="-342900" algn="r" rtl="1">
              <a:lnSpc>
                <a:spcPct val="150000"/>
              </a:lnSpc>
              <a:buFont typeface="Wingdings" panose="05000000000000000000" pitchFamily="2" charset="2"/>
              <a:buChar char="ü"/>
            </a:pPr>
            <a:r>
              <a:rPr lang="fa-IR" sz="2400" b="1" dirty="0" smtClean="0">
                <a:solidFill>
                  <a:schemeClr val="tx1"/>
                </a:solidFill>
              </a:rPr>
              <a:t>مدت </a:t>
            </a:r>
            <a:r>
              <a:rPr lang="fa-IR" sz="2400" b="1" dirty="0">
                <a:solidFill>
                  <a:schemeClr val="tx1"/>
                </a:solidFill>
              </a:rPr>
              <a:t>و شدت ورزش در بهار و تابستان باید </a:t>
            </a:r>
            <a:r>
              <a:rPr lang="fa-IR" sz="2400" b="1" dirty="0" smtClean="0">
                <a:solidFill>
                  <a:schemeClr val="tx1"/>
                </a:solidFill>
              </a:rPr>
              <a:t>کمتر باشد.</a:t>
            </a:r>
          </a:p>
          <a:p>
            <a:pPr marL="800100" lvl="1" indent="-342900" algn="r" rtl="1">
              <a:lnSpc>
                <a:spcPct val="150000"/>
              </a:lnSpc>
              <a:buFont typeface="Wingdings" panose="05000000000000000000" pitchFamily="2" charset="2"/>
              <a:buChar char="ü"/>
            </a:pPr>
            <a:r>
              <a:rPr lang="fa-IR" sz="2400" b="1" dirty="0">
                <a:solidFill>
                  <a:schemeClr val="tx1"/>
                </a:solidFill>
              </a:rPr>
              <a:t>مدت و شدت ورزش </a:t>
            </a:r>
            <a:r>
              <a:rPr lang="fa-IR" sz="2400" b="1" dirty="0" smtClean="0">
                <a:solidFill>
                  <a:schemeClr val="tx1"/>
                </a:solidFill>
              </a:rPr>
              <a:t>در </a:t>
            </a:r>
            <a:r>
              <a:rPr lang="fa-IR" sz="2400" b="1" dirty="0">
                <a:solidFill>
                  <a:schemeClr val="tx1"/>
                </a:solidFill>
              </a:rPr>
              <a:t>پاییز و زمستان بیشتر باشد. </a:t>
            </a: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fld id="{294A09A9-5501-47C1-A89A-A340965A2BE2}" type="slidenum">
              <a:rPr lang="en-US" smtClean="0">
                <a:solidFill>
                  <a:srgbClr val="F2F2F2">
                    <a:lumMod val="50000"/>
                  </a:srgbClr>
                </a:solidFill>
              </a:rPr>
              <a:pPr/>
              <a:t>75</a:t>
            </a:fld>
            <a:endParaRPr lang="en-US" dirty="0">
              <a:solidFill>
                <a:srgbClr val="F2F2F2">
                  <a:lumMod val="50000"/>
                </a:srgb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7183"/>
          <a:stretch/>
        </p:blipFill>
        <p:spPr>
          <a:xfrm>
            <a:off x="615545" y="3121890"/>
            <a:ext cx="4252019" cy="2977691"/>
          </a:xfrm>
          <a:prstGeom prst="round2DiagRect">
            <a:avLst>
              <a:gd name="adj1" fmla="val 16667"/>
              <a:gd name="adj2" fmla="val 0"/>
            </a:avLst>
          </a:prstGeom>
          <a:ln w="88900" cap="sq">
            <a:solidFill>
              <a:schemeClr val="accent2">
                <a:lumMod val="60000"/>
                <a:lumOff val="40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457627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61916" y="463592"/>
            <a:ext cx="10515600" cy="1143581"/>
          </a:xfrm>
        </p:spPr>
        <p:txBody>
          <a:bodyPr/>
          <a:lstStyle/>
          <a:p>
            <a:pPr rtl="1">
              <a:lnSpc>
                <a:spcPct val="100000"/>
              </a:lnSpc>
              <a:buClr>
                <a:schemeClr val="tx2">
                  <a:lumMod val="50000"/>
                </a:schemeClr>
              </a:buClr>
            </a:pPr>
            <a:r>
              <a:rPr lang="fa-IR" sz="4000" dirty="0">
                <a:solidFill>
                  <a:schemeClr val="tx2">
                    <a:lumMod val="50000"/>
                  </a:schemeClr>
                </a:solidFill>
              </a:rPr>
              <a:t>توصیه‌های قبل ورزش </a:t>
            </a:r>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184727" y="2264229"/>
            <a:ext cx="12007273" cy="2177141"/>
          </a:xfrm>
        </p:spPr>
        <p:txBody>
          <a:bodyPr>
            <a:noAutofit/>
          </a:bodyPr>
          <a:lstStyle/>
          <a:p>
            <a:pPr marL="800100" lvl="1" indent="-342900" algn="r" rtl="1">
              <a:lnSpc>
                <a:spcPct val="150000"/>
              </a:lnSpc>
              <a:buFont typeface="Wingdings" panose="05000000000000000000" pitchFamily="2" charset="2"/>
              <a:buChar char="ü"/>
            </a:pPr>
            <a:r>
              <a:rPr lang="fa-IR" sz="2400" b="1" dirty="0">
                <a:solidFill>
                  <a:schemeClr val="tx1"/>
                </a:solidFill>
              </a:rPr>
              <a:t>قبل از شروع تمرین یا </a:t>
            </a:r>
            <a:r>
              <a:rPr lang="fa-IR" sz="2400" b="1" dirty="0" smtClean="0">
                <a:solidFill>
                  <a:schemeClr val="tx1"/>
                </a:solidFill>
              </a:rPr>
              <a:t>مسابقه، </a:t>
            </a:r>
            <a:r>
              <a:rPr lang="fa-IR" sz="2400" b="1" dirty="0">
                <a:solidFill>
                  <a:schemeClr val="tx1"/>
                </a:solidFill>
              </a:rPr>
              <a:t>از غذاهای سنگین </a:t>
            </a:r>
            <a:r>
              <a:rPr lang="fa-IR" sz="2400" b="1" dirty="0" smtClean="0">
                <a:solidFill>
                  <a:schemeClr val="tx1"/>
                </a:solidFill>
              </a:rPr>
              <a:t>و دیرهضم </a:t>
            </a:r>
            <a:r>
              <a:rPr lang="fa-IR" sz="2400" b="1" dirty="0">
                <a:solidFill>
                  <a:schemeClr val="tx1"/>
                </a:solidFill>
              </a:rPr>
              <a:t>استفاده نشود؛  زیرا باعث افت عملکرد </a:t>
            </a:r>
            <a:r>
              <a:rPr lang="fa-IR" sz="2400" b="1" dirty="0" smtClean="0">
                <a:solidFill>
                  <a:schemeClr val="tx1"/>
                </a:solidFill>
              </a:rPr>
              <a:t>می‌شود. </a:t>
            </a:r>
            <a:endParaRPr lang="fa-IR" sz="2400" b="1" dirty="0">
              <a:solidFill>
                <a:schemeClr val="tx1"/>
              </a:solidFill>
            </a:endParaRPr>
          </a:p>
          <a:p>
            <a:pPr marL="800100" lvl="1" indent="-342900" algn="r" rtl="1">
              <a:lnSpc>
                <a:spcPct val="150000"/>
              </a:lnSpc>
              <a:buFont typeface="Wingdings" panose="05000000000000000000" pitchFamily="2" charset="2"/>
              <a:buChar char="ü"/>
            </a:pPr>
            <a:r>
              <a:rPr lang="fa-IR" sz="2400" b="1" dirty="0" smtClean="0">
                <a:solidFill>
                  <a:schemeClr val="tx1"/>
                </a:solidFill>
              </a:rPr>
              <a:t>در </a:t>
            </a:r>
            <a:r>
              <a:rPr lang="fa-IR" sz="2400" b="1" dirty="0">
                <a:solidFill>
                  <a:schemeClr val="tx1"/>
                </a:solidFill>
              </a:rPr>
              <a:t>حالت گرسنگی ورزش نکنید؛ چراکه بدن در این حالت به غذا محتاج </a:t>
            </a:r>
            <a:r>
              <a:rPr lang="fa-IR" sz="2400" b="1" dirty="0" smtClean="0">
                <a:solidFill>
                  <a:schemeClr val="tx1"/>
                </a:solidFill>
              </a:rPr>
              <a:t>است.</a:t>
            </a:r>
          </a:p>
          <a:p>
            <a:pPr marL="800100" lvl="1" indent="-342900" algn="r" rtl="1">
              <a:lnSpc>
                <a:spcPct val="150000"/>
              </a:lnSpc>
              <a:buFont typeface="Wingdings" panose="05000000000000000000" pitchFamily="2" charset="2"/>
              <a:buChar char="ü"/>
            </a:pPr>
            <a:r>
              <a:rPr lang="fa-IR" sz="2400" b="1" dirty="0" smtClean="0">
                <a:solidFill>
                  <a:schemeClr val="tx1"/>
                </a:solidFill>
              </a:rPr>
              <a:t>بلافاصله </a:t>
            </a:r>
            <a:r>
              <a:rPr lang="fa-IR" sz="2400" b="1" dirty="0">
                <a:solidFill>
                  <a:schemeClr val="tx1"/>
                </a:solidFill>
              </a:rPr>
              <a:t>پس از صرف غذا نیز نباید ورزش کرد؛ زیرا هنوز هضم غذا کامل </a:t>
            </a:r>
            <a:r>
              <a:rPr lang="fa-IR" sz="2400" b="1" dirty="0" smtClean="0">
                <a:solidFill>
                  <a:schemeClr val="tx1"/>
                </a:solidFill>
              </a:rPr>
              <a:t>نشده.</a:t>
            </a:r>
          </a:p>
          <a:p>
            <a:pPr marL="800100" lvl="1" indent="-342900" algn="r" rtl="1">
              <a:lnSpc>
                <a:spcPct val="150000"/>
              </a:lnSpc>
              <a:buFont typeface="Wingdings" panose="05000000000000000000" pitchFamily="2" charset="2"/>
              <a:buChar char="ü"/>
            </a:pPr>
            <a:r>
              <a:rPr lang="fa-IR" sz="2400" b="1" dirty="0">
                <a:solidFill>
                  <a:schemeClr val="tx1"/>
                </a:solidFill>
              </a:rPr>
              <a:t>قبل از ورزش، </a:t>
            </a:r>
            <a:r>
              <a:rPr lang="fa-IR" sz="2400" b="1" dirty="0" smtClean="0">
                <a:solidFill>
                  <a:schemeClr val="tx1"/>
                </a:solidFill>
              </a:rPr>
              <a:t>به دستشویی بروید تا </a:t>
            </a:r>
            <a:r>
              <a:rPr lang="fa-IR" sz="2400" b="1" dirty="0">
                <a:solidFill>
                  <a:schemeClr val="tx1"/>
                </a:solidFill>
              </a:rPr>
              <a:t>روده و مثانه از ادرار و مدفوع خالی باشد. </a:t>
            </a: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fld id="{294A09A9-5501-47C1-A89A-A340965A2BE2}" type="slidenum">
              <a:rPr lang="en-US" smtClean="0">
                <a:solidFill>
                  <a:srgbClr val="F2F2F2">
                    <a:lumMod val="50000"/>
                  </a:srgbClr>
                </a:solidFill>
              </a:rPr>
              <a:pPr/>
              <a:t>76</a:t>
            </a:fld>
            <a:endParaRPr lang="en-US" dirty="0">
              <a:solidFill>
                <a:srgbClr val="F2F2F2">
                  <a:lumMod val="50000"/>
                </a:srgb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292" y="4546744"/>
            <a:ext cx="2798618" cy="1876110"/>
          </a:xfrm>
          <a:prstGeom prst="round2DiagRect">
            <a:avLst>
              <a:gd name="adj1" fmla="val 16667"/>
              <a:gd name="adj2" fmla="val 0"/>
            </a:avLst>
          </a:prstGeom>
          <a:ln w="88900" cap="sq">
            <a:solidFill>
              <a:schemeClr val="accent2">
                <a:lumMod val="60000"/>
                <a:lumOff val="40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115802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61916" y="463592"/>
            <a:ext cx="10515600" cy="1143581"/>
          </a:xfrm>
        </p:spPr>
        <p:txBody>
          <a:bodyPr/>
          <a:lstStyle/>
          <a:p>
            <a:pPr rtl="1">
              <a:lnSpc>
                <a:spcPct val="100000"/>
              </a:lnSpc>
              <a:buClr>
                <a:schemeClr val="tx2">
                  <a:lumMod val="50000"/>
                </a:schemeClr>
              </a:buClr>
            </a:pPr>
            <a:r>
              <a:rPr lang="fa-IR" sz="4000" dirty="0" smtClean="0">
                <a:solidFill>
                  <a:schemeClr val="tx2">
                    <a:lumMod val="50000"/>
                  </a:schemeClr>
                </a:solidFill>
              </a:rPr>
              <a:t>توصیه‌های حین ورزش </a:t>
            </a:r>
            <a:endParaRPr lang="fa-IR" sz="4000" dirty="0">
              <a:solidFill>
                <a:schemeClr val="tx2">
                  <a:lumMod val="50000"/>
                </a:schemeClr>
              </a:solidFill>
            </a:endParaRPr>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348343" y="2264229"/>
            <a:ext cx="11732821" cy="2177141"/>
          </a:xfrm>
        </p:spPr>
        <p:txBody>
          <a:bodyPr>
            <a:noAutofit/>
          </a:bodyPr>
          <a:lstStyle/>
          <a:p>
            <a:pPr marL="800100" lvl="1" indent="-342900" algn="r" rtl="1">
              <a:lnSpc>
                <a:spcPct val="150000"/>
              </a:lnSpc>
              <a:buFont typeface="Wingdings" panose="05000000000000000000" pitchFamily="2" charset="2"/>
              <a:buChar char="ü"/>
            </a:pPr>
            <a:r>
              <a:rPr lang="fa-IR" sz="2400" b="1" dirty="0" smtClean="0">
                <a:solidFill>
                  <a:schemeClr val="tx1"/>
                </a:solidFill>
              </a:rPr>
              <a:t>ورزش </a:t>
            </a:r>
            <a:r>
              <a:rPr lang="fa-IR" sz="2400" b="1" dirty="0">
                <a:solidFill>
                  <a:schemeClr val="tx1"/>
                </a:solidFill>
              </a:rPr>
              <a:t>باید به حد اعتدال باشد. </a:t>
            </a:r>
            <a:r>
              <a:rPr lang="fa-IR" sz="2400" b="1" dirty="0" smtClean="0">
                <a:solidFill>
                  <a:schemeClr val="tx1"/>
                </a:solidFill>
              </a:rPr>
              <a:t>نشانه‌های </a:t>
            </a:r>
            <a:r>
              <a:rPr lang="fa-IR" sz="2400" b="1" dirty="0" smtClean="0">
                <a:solidFill>
                  <a:schemeClr val="accent3"/>
                </a:solidFill>
              </a:rPr>
              <a:t>ورزش معتدل</a:t>
            </a:r>
            <a:r>
              <a:rPr lang="fa-IR" sz="2400" b="1" dirty="0" smtClean="0">
                <a:solidFill>
                  <a:schemeClr val="tx1"/>
                </a:solidFill>
              </a:rPr>
              <a:t>: </a:t>
            </a:r>
            <a:endParaRPr lang="en-US" sz="2400" b="1" dirty="0" smtClean="0">
              <a:solidFill>
                <a:schemeClr val="tx1"/>
              </a:solidFill>
            </a:endParaRPr>
          </a:p>
          <a:p>
            <a:pPr marL="800100" lvl="1" indent="-342900" algn="r" rtl="1">
              <a:lnSpc>
                <a:spcPct val="150000"/>
              </a:lnSpc>
              <a:buFont typeface="Wingdings" panose="05000000000000000000" pitchFamily="2" charset="2"/>
              <a:buChar char="ü"/>
            </a:pPr>
            <a:r>
              <a:rPr lang="fa-IR" sz="2400" b="1" dirty="0" smtClean="0">
                <a:solidFill>
                  <a:schemeClr val="tx1"/>
                </a:solidFill>
              </a:rPr>
              <a:t>سرخی چهره، نفس‌نفس زدن، عرق‌کردن، نشاط در پایان ورزش</a:t>
            </a:r>
          </a:p>
          <a:p>
            <a:pPr marL="800100" lvl="1" indent="-342900" algn="r" rtl="1">
              <a:lnSpc>
                <a:spcPct val="150000"/>
              </a:lnSpc>
              <a:buFont typeface="Wingdings" panose="05000000000000000000" pitchFamily="2" charset="2"/>
              <a:buChar char="ü"/>
            </a:pPr>
            <a:r>
              <a:rPr lang="fa-IR" sz="2400" b="1" dirty="0" smtClean="0">
                <a:solidFill>
                  <a:schemeClr val="tx1"/>
                </a:solidFill>
              </a:rPr>
              <a:t>قبل </a:t>
            </a:r>
            <a:r>
              <a:rPr lang="fa-IR" sz="2400" b="1" dirty="0">
                <a:solidFill>
                  <a:schemeClr val="tx1"/>
                </a:solidFill>
              </a:rPr>
              <a:t>از احساس ضعف و خستگی، ورزش را به تدریج قطع </a:t>
            </a:r>
            <a:r>
              <a:rPr lang="fa-IR" sz="2400" b="1" dirty="0" smtClean="0">
                <a:solidFill>
                  <a:schemeClr val="tx1"/>
                </a:solidFill>
              </a:rPr>
              <a:t>كنید</a:t>
            </a:r>
            <a:r>
              <a:rPr lang="fa-IR" sz="2400" b="1" dirty="0">
                <a:solidFill>
                  <a:schemeClr val="tx1"/>
                </a:solidFill>
              </a:rPr>
              <a:t>.</a:t>
            </a:r>
          </a:p>
          <a:p>
            <a:pPr marL="800100" lvl="1" indent="-342900" algn="r" rtl="1">
              <a:lnSpc>
                <a:spcPct val="150000"/>
              </a:lnSpc>
              <a:buFont typeface="Wingdings" panose="05000000000000000000" pitchFamily="2" charset="2"/>
              <a:buChar char="ü"/>
            </a:pPr>
            <a:r>
              <a:rPr lang="fa-IR" sz="2400" b="1" dirty="0" smtClean="0">
                <a:solidFill>
                  <a:schemeClr val="tx1"/>
                </a:solidFill>
              </a:rPr>
              <a:t>آب </a:t>
            </a:r>
            <a:r>
              <a:rPr lang="fa-IR" sz="2400" b="1" dirty="0">
                <a:solidFill>
                  <a:schemeClr val="tx1"/>
                </a:solidFill>
              </a:rPr>
              <a:t>خیلی سرد در حین یا بلافاصله بعد از </a:t>
            </a:r>
            <a:r>
              <a:rPr lang="fa-IR" sz="2400" b="1" dirty="0" smtClean="0">
                <a:solidFill>
                  <a:schemeClr val="tx1"/>
                </a:solidFill>
              </a:rPr>
              <a:t>ورزش ننوشید.</a:t>
            </a:r>
            <a:endParaRPr lang="fa-IR" sz="2400" b="1" dirty="0">
              <a:solidFill>
                <a:schemeClr val="tx1"/>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fld id="{294A09A9-5501-47C1-A89A-A340965A2BE2}" type="slidenum">
              <a:rPr lang="en-US" smtClean="0">
                <a:solidFill>
                  <a:srgbClr val="F2F2F2">
                    <a:lumMod val="50000"/>
                  </a:srgbClr>
                </a:solidFill>
              </a:rPr>
              <a:pPr/>
              <a:t>77</a:t>
            </a:fld>
            <a:endParaRPr lang="en-US" dirty="0">
              <a:solidFill>
                <a:srgbClr val="F2F2F2">
                  <a:lumMod val="50000"/>
                </a:srgb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4739" r="42106" b="35393"/>
          <a:stretch/>
        </p:blipFill>
        <p:spPr>
          <a:xfrm>
            <a:off x="2567708" y="4416596"/>
            <a:ext cx="2150573" cy="2106231"/>
          </a:xfrm>
          <a:prstGeom prst="round2DiagRect">
            <a:avLst>
              <a:gd name="adj1" fmla="val 16667"/>
              <a:gd name="adj2" fmla="val 0"/>
            </a:avLst>
          </a:prstGeom>
          <a:ln w="88900" cap="sq">
            <a:solidFill>
              <a:schemeClr val="accent2">
                <a:lumMod val="60000"/>
                <a:lumOff val="40000"/>
              </a:schemeClr>
            </a:solidFill>
            <a:miter lim="800000"/>
          </a:ln>
          <a:effectLst>
            <a:outerShdw blurRad="254000" algn="tl" rotWithShape="0">
              <a:srgbClr val="000000">
                <a:alpha val="43000"/>
              </a:srgbClr>
            </a:outerShdw>
          </a:effectLst>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r="25253"/>
          <a:stretch/>
        </p:blipFill>
        <p:spPr>
          <a:xfrm>
            <a:off x="443345" y="2638164"/>
            <a:ext cx="2584477" cy="2306226"/>
          </a:xfrm>
          <a:prstGeom prst="round2DiagRect">
            <a:avLst>
              <a:gd name="adj1" fmla="val 16667"/>
              <a:gd name="adj2" fmla="val 0"/>
            </a:avLst>
          </a:prstGeom>
          <a:ln w="88900" cap="sq">
            <a:solidFill>
              <a:schemeClr val="accent2">
                <a:lumMod val="60000"/>
                <a:lumOff val="40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533303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61916" y="463592"/>
            <a:ext cx="10515600" cy="1143581"/>
          </a:xfrm>
        </p:spPr>
        <p:txBody>
          <a:bodyPr/>
          <a:lstStyle/>
          <a:p>
            <a:pPr rtl="1">
              <a:lnSpc>
                <a:spcPct val="100000"/>
              </a:lnSpc>
              <a:buClr>
                <a:schemeClr val="tx2">
                  <a:lumMod val="50000"/>
                </a:schemeClr>
              </a:buClr>
            </a:pPr>
            <a:r>
              <a:rPr lang="fa-IR" sz="4000" dirty="0" smtClean="0">
                <a:solidFill>
                  <a:schemeClr val="tx2">
                    <a:lumMod val="50000"/>
                  </a:schemeClr>
                </a:solidFill>
              </a:rPr>
              <a:t>توصیه‌های حین ورزش </a:t>
            </a:r>
            <a:endParaRPr lang="fa-IR" sz="4000" dirty="0">
              <a:solidFill>
                <a:schemeClr val="tx2">
                  <a:lumMod val="50000"/>
                </a:schemeClr>
              </a:solidFill>
            </a:endParaRPr>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348343" y="2264229"/>
            <a:ext cx="11364687" cy="2177141"/>
          </a:xfrm>
        </p:spPr>
        <p:txBody>
          <a:bodyPr>
            <a:noAutofit/>
          </a:bodyPr>
          <a:lstStyle/>
          <a:p>
            <a:pPr marL="800100" lvl="1" indent="-342900" algn="r" rtl="1">
              <a:lnSpc>
                <a:spcPct val="150000"/>
              </a:lnSpc>
              <a:buFont typeface="Wingdings" panose="05000000000000000000" pitchFamily="2" charset="2"/>
              <a:buChar char="ü"/>
            </a:pPr>
            <a:r>
              <a:rPr lang="fa-IR" sz="2400" b="1" dirty="0" smtClean="0">
                <a:solidFill>
                  <a:schemeClr val="tx1"/>
                </a:solidFill>
              </a:rPr>
              <a:t>ورزش </a:t>
            </a:r>
            <a:r>
              <a:rPr lang="fa-IR" sz="2400" b="1" dirty="0">
                <a:solidFill>
                  <a:schemeClr val="tx1"/>
                </a:solidFill>
              </a:rPr>
              <a:t>و </a:t>
            </a:r>
            <a:r>
              <a:rPr lang="fa-IR" sz="2400" b="1" dirty="0" smtClean="0">
                <a:solidFill>
                  <a:schemeClr val="tx1"/>
                </a:solidFill>
              </a:rPr>
              <a:t>فعالیت، بايد ابتدا </a:t>
            </a:r>
            <a:r>
              <a:rPr lang="fa-IR" sz="2400" b="1" dirty="0">
                <a:solidFill>
                  <a:schemeClr val="tx1"/>
                </a:solidFill>
              </a:rPr>
              <a:t>با حرکات آرام آغاز شده و بعد حرکات سنگین‌تر انجام </a:t>
            </a:r>
            <a:r>
              <a:rPr lang="fa-IR" sz="2400" b="1" dirty="0" smtClean="0">
                <a:solidFill>
                  <a:schemeClr val="tx1"/>
                </a:solidFill>
              </a:rPr>
              <a:t>شود.</a:t>
            </a:r>
          </a:p>
          <a:p>
            <a:pPr marL="800100" lvl="1" indent="-342900" algn="r" rtl="1">
              <a:lnSpc>
                <a:spcPct val="150000"/>
              </a:lnSpc>
              <a:buFont typeface="Wingdings" panose="05000000000000000000" pitchFamily="2" charset="2"/>
              <a:buChar char="ü"/>
            </a:pPr>
            <a:r>
              <a:rPr lang="fa-IR" sz="2400" b="1" dirty="0" smtClean="0">
                <a:solidFill>
                  <a:schemeClr val="tx1"/>
                </a:solidFill>
              </a:rPr>
              <a:t>در </a:t>
            </a:r>
            <a:r>
              <a:rPr lang="fa-IR" sz="2400" b="1" dirty="0">
                <a:solidFill>
                  <a:schemeClr val="tx1"/>
                </a:solidFill>
              </a:rPr>
              <a:t>انتها </a:t>
            </a:r>
            <a:r>
              <a:rPr lang="fa-IR" sz="2400" b="1" dirty="0" smtClean="0">
                <a:solidFill>
                  <a:schemeClr val="accent3"/>
                </a:solidFill>
              </a:rPr>
              <a:t>به‌تدریج</a:t>
            </a:r>
            <a:r>
              <a:rPr lang="fa-IR" sz="2400" b="1" dirty="0" smtClean="0">
                <a:solidFill>
                  <a:schemeClr val="tx1"/>
                </a:solidFill>
              </a:rPr>
              <a:t> </a:t>
            </a:r>
            <a:r>
              <a:rPr lang="fa-IR" sz="2400" b="1" dirty="0">
                <a:solidFill>
                  <a:schemeClr val="tx1"/>
                </a:solidFill>
              </a:rPr>
              <a:t>و با حرکات آرام، ورزش را به پایان </a:t>
            </a:r>
            <a:r>
              <a:rPr lang="fa-IR" sz="2400" b="1" dirty="0" smtClean="0">
                <a:solidFill>
                  <a:schemeClr val="tx1"/>
                </a:solidFill>
              </a:rPr>
              <a:t>ببرید و ناگهان </a:t>
            </a:r>
            <a:r>
              <a:rPr lang="fa-IR" sz="2400" b="1" dirty="0">
                <a:solidFill>
                  <a:schemeClr val="tx1"/>
                </a:solidFill>
              </a:rPr>
              <a:t>آن را متوقف </a:t>
            </a:r>
            <a:r>
              <a:rPr lang="fa-IR" sz="2400" b="1" dirty="0" smtClean="0">
                <a:solidFill>
                  <a:schemeClr val="tx1"/>
                </a:solidFill>
              </a:rPr>
              <a:t>نکنید</a:t>
            </a:r>
            <a:r>
              <a:rPr lang="fa-IR" sz="2400" b="1" dirty="0">
                <a:solidFill>
                  <a:schemeClr val="tx1"/>
                </a:solidFill>
              </a:rPr>
              <a:t>.</a:t>
            </a:r>
          </a:p>
          <a:p>
            <a:pPr marL="800100" lvl="1" indent="-342900" algn="r" rtl="1">
              <a:lnSpc>
                <a:spcPct val="150000"/>
              </a:lnSpc>
              <a:buFont typeface="Wingdings" panose="05000000000000000000" pitchFamily="2" charset="2"/>
              <a:buChar char="ü"/>
            </a:pPr>
            <a:r>
              <a:rPr lang="fa-IR" sz="2400" b="1" dirty="0">
                <a:solidFill>
                  <a:schemeClr val="tx1"/>
                </a:solidFill>
              </a:rPr>
              <a:t>‌	بلافاصله بعد از ورزش نباید از </a:t>
            </a:r>
            <a:r>
              <a:rPr lang="fa-IR" sz="2400" b="1" dirty="0" smtClean="0">
                <a:solidFill>
                  <a:schemeClr val="tx1"/>
                </a:solidFill>
              </a:rPr>
              <a:t>سالن </a:t>
            </a:r>
            <a:r>
              <a:rPr lang="fa-IR" sz="2400" b="1" dirty="0">
                <a:solidFill>
                  <a:schemeClr val="tx1"/>
                </a:solidFill>
              </a:rPr>
              <a:t>ورزش خارج </a:t>
            </a:r>
            <a:r>
              <a:rPr lang="fa-IR" sz="2400" b="1" dirty="0" smtClean="0">
                <a:solidFill>
                  <a:schemeClr val="tx1"/>
                </a:solidFill>
              </a:rPr>
              <a:t>شد</a:t>
            </a:r>
            <a:r>
              <a:rPr lang="en-US" sz="2400" b="1" dirty="0" smtClean="0">
                <a:solidFill>
                  <a:schemeClr val="tx1"/>
                </a:solidFill>
              </a:rPr>
              <a:t>.</a:t>
            </a:r>
            <a:endParaRPr lang="fa-IR" sz="2400" b="1" dirty="0" smtClean="0">
              <a:solidFill>
                <a:schemeClr val="tx1"/>
              </a:solidFill>
            </a:endParaRPr>
          </a:p>
          <a:p>
            <a:pPr marL="800100" lvl="1" indent="-342900" algn="r" rtl="1">
              <a:lnSpc>
                <a:spcPct val="150000"/>
              </a:lnSpc>
              <a:buFont typeface="Wingdings" panose="05000000000000000000" pitchFamily="2" charset="2"/>
              <a:buChar char="ü"/>
            </a:pPr>
            <a:r>
              <a:rPr lang="fa-IR" sz="2400" b="1" dirty="0" smtClean="0">
                <a:solidFill>
                  <a:schemeClr val="tx1"/>
                </a:solidFill>
              </a:rPr>
              <a:t>حوله </a:t>
            </a:r>
            <a:r>
              <a:rPr lang="fa-IR" sz="2400" b="1" dirty="0">
                <a:solidFill>
                  <a:schemeClr val="tx1"/>
                </a:solidFill>
              </a:rPr>
              <a:t>یا ملحفه‌ای روی بدن عرق‌کرده </a:t>
            </a:r>
            <a:r>
              <a:rPr lang="fa-IR" sz="2400" b="1" dirty="0" smtClean="0">
                <a:solidFill>
                  <a:schemeClr val="tx1"/>
                </a:solidFill>
              </a:rPr>
              <a:t>بکشید</a:t>
            </a:r>
            <a:r>
              <a:rPr lang="en-US" sz="2400" b="1" dirty="0" smtClean="0">
                <a:solidFill>
                  <a:schemeClr val="tx1"/>
                </a:solidFill>
              </a:rPr>
              <a:t>.</a:t>
            </a:r>
            <a:r>
              <a:rPr lang="fa-IR" sz="2400" b="1" dirty="0" smtClean="0">
                <a:solidFill>
                  <a:schemeClr val="tx1"/>
                </a:solidFill>
              </a:rPr>
              <a:t> </a:t>
            </a:r>
            <a:endParaRPr lang="en-US" sz="2400" b="1" dirty="0" smtClean="0">
              <a:solidFill>
                <a:schemeClr val="tx1"/>
              </a:solidFill>
            </a:endParaRPr>
          </a:p>
          <a:p>
            <a:pPr marL="800100" lvl="1" indent="-342900" algn="r" rtl="1">
              <a:lnSpc>
                <a:spcPct val="150000"/>
              </a:lnSpc>
              <a:buFont typeface="Wingdings" panose="05000000000000000000" pitchFamily="2" charset="2"/>
              <a:buChar char="ü"/>
            </a:pPr>
            <a:r>
              <a:rPr lang="fa-IR" sz="2400" b="1" dirty="0" smtClean="0">
                <a:solidFill>
                  <a:schemeClr val="tx1"/>
                </a:solidFill>
              </a:rPr>
              <a:t>در </a:t>
            </a:r>
            <a:r>
              <a:rPr lang="fa-IR" sz="2400" b="1" dirty="0">
                <a:solidFill>
                  <a:schemeClr val="tx1"/>
                </a:solidFill>
              </a:rPr>
              <a:t>همان محل </a:t>
            </a:r>
            <a:r>
              <a:rPr lang="fa-IR" sz="2400" b="1" dirty="0" smtClean="0">
                <a:solidFill>
                  <a:schemeClr val="tx1"/>
                </a:solidFill>
              </a:rPr>
              <a:t>بنشینید </a:t>
            </a:r>
            <a:r>
              <a:rPr lang="fa-IR" sz="2400" b="1" dirty="0">
                <a:solidFill>
                  <a:schemeClr val="tx1"/>
                </a:solidFill>
              </a:rPr>
              <a:t>تا بدن کم‌کم خنک </a:t>
            </a:r>
            <a:r>
              <a:rPr lang="fa-IR" sz="2400" b="1" dirty="0" smtClean="0">
                <a:solidFill>
                  <a:schemeClr val="tx1"/>
                </a:solidFill>
              </a:rPr>
              <a:t>شود. </a:t>
            </a:r>
          </a:p>
          <a:p>
            <a:pPr marL="800100" lvl="1" indent="-342900" algn="r" rtl="1">
              <a:lnSpc>
                <a:spcPct val="150000"/>
              </a:lnSpc>
              <a:buFont typeface="Wingdings" panose="05000000000000000000" pitchFamily="2" charset="2"/>
              <a:buChar char="ü"/>
            </a:pPr>
            <a:r>
              <a:rPr lang="fa-IR" sz="2400" b="1" dirty="0" smtClean="0">
                <a:solidFill>
                  <a:schemeClr val="tx1"/>
                </a:solidFill>
              </a:rPr>
              <a:t>30-20 </a:t>
            </a:r>
            <a:r>
              <a:rPr lang="fa-IR" sz="2400" b="1" dirty="0">
                <a:solidFill>
                  <a:schemeClr val="tx1"/>
                </a:solidFill>
              </a:rPr>
              <a:t>دقیقه </a:t>
            </a:r>
            <a:r>
              <a:rPr lang="fa-IR" sz="2400" b="1" dirty="0" smtClean="0">
                <a:solidFill>
                  <a:schemeClr val="tx1"/>
                </a:solidFill>
              </a:rPr>
              <a:t>بعد ورزش که بدن خنک شد ‌می‌توانید خارج شوید</a:t>
            </a:r>
            <a:r>
              <a:rPr lang="fa-IR" sz="2400" b="1" dirty="0">
                <a:solidFill>
                  <a:schemeClr val="tx1"/>
                </a:solidFill>
              </a:rPr>
              <a:t>.</a:t>
            </a: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fld id="{294A09A9-5501-47C1-A89A-A340965A2BE2}" type="slidenum">
              <a:rPr lang="en-US" smtClean="0">
                <a:solidFill>
                  <a:srgbClr val="F2F2F2">
                    <a:lumMod val="50000"/>
                  </a:srgbClr>
                </a:solidFill>
              </a:rPr>
              <a:pPr/>
              <a:t>78</a:t>
            </a:fld>
            <a:endParaRPr lang="en-US" dirty="0">
              <a:solidFill>
                <a:srgbClr val="F2F2F2">
                  <a:lumMod val="50000"/>
                </a:srgb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17183"/>
          <a:stretch/>
        </p:blipFill>
        <p:spPr>
          <a:xfrm>
            <a:off x="603292" y="3718780"/>
            <a:ext cx="3228612" cy="2598999"/>
          </a:xfrm>
          <a:prstGeom prst="round2DiagRect">
            <a:avLst>
              <a:gd name="adj1" fmla="val 16667"/>
              <a:gd name="adj2" fmla="val 0"/>
            </a:avLst>
          </a:prstGeom>
          <a:ln w="88900" cap="sq">
            <a:solidFill>
              <a:schemeClr val="accent2">
                <a:lumMod val="60000"/>
                <a:lumOff val="40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317845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61916" y="463592"/>
            <a:ext cx="10515600" cy="1143581"/>
          </a:xfrm>
        </p:spPr>
        <p:txBody>
          <a:bodyPr/>
          <a:lstStyle/>
          <a:p>
            <a:pPr rtl="1">
              <a:lnSpc>
                <a:spcPct val="100000"/>
              </a:lnSpc>
              <a:buClr>
                <a:schemeClr val="tx2">
                  <a:lumMod val="50000"/>
                </a:schemeClr>
              </a:buClr>
            </a:pPr>
            <a:r>
              <a:rPr lang="fa-IR" sz="4000" dirty="0" smtClean="0">
                <a:solidFill>
                  <a:schemeClr val="tx2">
                    <a:lumMod val="50000"/>
                  </a:schemeClr>
                </a:solidFill>
              </a:rPr>
              <a:t>توصیه‌های بعد ورزش </a:t>
            </a:r>
            <a:endParaRPr lang="fa-IR" sz="4000" dirty="0">
              <a:solidFill>
                <a:schemeClr val="tx2">
                  <a:lumMod val="50000"/>
                </a:schemeClr>
              </a:solidFill>
            </a:endParaRPr>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727034" y="2365829"/>
            <a:ext cx="11364687" cy="2177141"/>
          </a:xfrm>
        </p:spPr>
        <p:txBody>
          <a:bodyPr>
            <a:noAutofit/>
          </a:bodyPr>
          <a:lstStyle/>
          <a:p>
            <a:pPr marL="800100" lvl="1" indent="-342900" algn="r" rtl="1">
              <a:lnSpc>
                <a:spcPct val="150000"/>
              </a:lnSpc>
              <a:buFont typeface="Wingdings" panose="05000000000000000000" pitchFamily="2" charset="2"/>
              <a:buChar char="ü"/>
            </a:pPr>
            <a:r>
              <a:rPr lang="fa-IR" b="1" dirty="0">
                <a:solidFill>
                  <a:schemeClr val="tx1"/>
                </a:solidFill>
              </a:rPr>
              <a:t>بعد از ورزش ابتدا حمام کنید و نیم‌ساعت استراحت کرده و سپس غذا بخورید. </a:t>
            </a:r>
          </a:p>
          <a:p>
            <a:pPr marL="800100" lvl="1" indent="-342900" algn="r" rtl="1">
              <a:lnSpc>
                <a:spcPct val="150000"/>
              </a:lnSpc>
              <a:buFont typeface="Wingdings" panose="05000000000000000000" pitchFamily="2" charset="2"/>
              <a:buChar char="ü"/>
            </a:pPr>
            <a:r>
              <a:rPr lang="fa-IR" b="1" dirty="0" smtClean="0">
                <a:solidFill>
                  <a:schemeClr val="tx1"/>
                </a:solidFill>
              </a:rPr>
              <a:t>برای </a:t>
            </a:r>
            <a:r>
              <a:rPr lang="fa-IR" b="1" dirty="0">
                <a:solidFill>
                  <a:schemeClr val="tx1"/>
                </a:solidFill>
              </a:rPr>
              <a:t>رفع خستگی </a:t>
            </a:r>
            <a:r>
              <a:rPr lang="fa-IR" b="1" dirty="0" smtClean="0">
                <a:solidFill>
                  <a:schemeClr val="tx1"/>
                </a:solidFill>
              </a:rPr>
              <a:t>بعد </a:t>
            </a:r>
            <a:r>
              <a:rPr lang="fa-IR" b="1" dirty="0">
                <a:solidFill>
                  <a:schemeClr val="tx1"/>
                </a:solidFill>
              </a:rPr>
              <a:t>از ورزش یا کار بدنی سنگین، </a:t>
            </a:r>
            <a:r>
              <a:rPr lang="fa-IR" b="1" dirty="0" smtClean="0">
                <a:solidFill>
                  <a:schemeClr val="tx1"/>
                </a:solidFill>
              </a:rPr>
              <a:t>کل </a:t>
            </a:r>
            <a:r>
              <a:rPr lang="fa-IR" b="1" dirty="0">
                <a:solidFill>
                  <a:schemeClr val="tx1"/>
                </a:solidFill>
              </a:rPr>
              <a:t>بدن </a:t>
            </a:r>
            <a:r>
              <a:rPr lang="fa-IR" b="1" dirty="0" smtClean="0">
                <a:solidFill>
                  <a:schemeClr val="tx1"/>
                </a:solidFill>
              </a:rPr>
              <a:t>را در حمام </a:t>
            </a:r>
            <a:r>
              <a:rPr lang="fa-IR" b="1" dirty="0" smtClean="0">
                <a:solidFill>
                  <a:schemeClr val="accent3"/>
                </a:solidFill>
              </a:rPr>
              <a:t>روغن‌مالی</a:t>
            </a:r>
            <a:r>
              <a:rPr lang="fa-IR" b="1" dirty="0" smtClean="0">
                <a:solidFill>
                  <a:schemeClr val="tx1"/>
                </a:solidFill>
              </a:rPr>
              <a:t> کنید.</a:t>
            </a:r>
          </a:p>
          <a:p>
            <a:pPr marL="800100" lvl="1" indent="-342900" algn="r" rtl="1">
              <a:lnSpc>
                <a:spcPct val="150000"/>
              </a:lnSpc>
              <a:buFont typeface="Wingdings" panose="05000000000000000000" pitchFamily="2" charset="2"/>
              <a:buChar char="ü"/>
            </a:pPr>
            <a:r>
              <a:rPr lang="fa-IR" b="1" dirty="0" smtClean="0">
                <a:solidFill>
                  <a:schemeClr val="tx1"/>
                </a:solidFill>
              </a:rPr>
              <a:t>در هوای </a:t>
            </a:r>
            <a:r>
              <a:rPr lang="fa-IR" b="1" dirty="0">
                <a:solidFill>
                  <a:schemeClr val="tx1"/>
                </a:solidFill>
              </a:rPr>
              <a:t>گرم </a:t>
            </a:r>
            <a:r>
              <a:rPr lang="fa-IR" b="1" dirty="0" smtClean="0">
                <a:solidFill>
                  <a:schemeClr val="tx1"/>
                </a:solidFill>
              </a:rPr>
              <a:t>از روغن </a:t>
            </a:r>
            <a:r>
              <a:rPr lang="fa-IR" b="1" dirty="0">
                <a:solidFill>
                  <a:schemeClr val="tx1"/>
                </a:solidFill>
              </a:rPr>
              <a:t>بنفشه و </a:t>
            </a:r>
            <a:r>
              <a:rPr lang="fa-IR" b="1" dirty="0" smtClean="0">
                <a:solidFill>
                  <a:schemeClr val="tx1"/>
                </a:solidFill>
              </a:rPr>
              <a:t>در هوای </a:t>
            </a:r>
            <a:r>
              <a:rPr lang="fa-IR" b="1" dirty="0">
                <a:solidFill>
                  <a:schemeClr val="tx1"/>
                </a:solidFill>
              </a:rPr>
              <a:t>سرد </a:t>
            </a:r>
            <a:r>
              <a:rPr lang="fa-IR" b="1" dirty="0" smtClean="0">
                <a:solidFill>
                  <a:schemeClr val="tx1"/>
                </a:solidFill>
              </a:rPr>
              <a:t>از روغن </a:t>
            </a:r>
            <a:r>
              <a:rPr lang="fa-IR" b="1" dirty="0">
                <a:solidFill>
                  <a:schemeClr val="tx1"/>
                </a:solidFill>
              </a:rPr>
              <a:t>بابونه و </a:t>
            </a:r>
            <a:r>
              <a:rPr lang="fa-IR" b="1" dirty="0" smtClean="0">
                <a:solidFill>
                  <a:schemeClr val="tx1"/>
                </a:solidFill>
              </a:rPr>
              <a:t>شوید برای ماساژ استفاده کنید. </a:t>
            </a:r>
          </a:p>
          <a:p>
            <a:pPr marL="800100" lvl="1" indent="-342900" algn="r" rtl="1">
              <a:lnSpc>
                <a:spcPct val="150000"/>
              </a:lnSpc>
              <a:buFont typeface="Wingdings" panose="05000000000000000000" pitchFamily="2" charset="2"/>
              <a:buChar char="ü"/>
            </a:pPr>
            <a:r>
              <a:rPr lang="fa-IR" b="1" dirty="0" smtClean="0">
                <a:solidFill>
                  <a:schemeClr val="tx1"/>
                </a:solidFill>
              </a:rPr>
              <a:t>روغن‌مالی </a:t>
            </a:r>
            <a:r>
              <a:rPr lang="fa-IR" b="1" dirty="0">
                <a:solidFill>
                  <a:schemeClr val="tx1"/>
                </a:solidFill>
              </a:rPr>
              <a:t>انگشتان پا با هر روغنى كه باشد، به سرعت رفع خستگى مى‏</a:t>
            </a:r>
            <a:r>
              <a:rPr lang="fa-IR" b="1" dirty="0" smtClean="0">
                <a:solidFill>
                  <a:schemeClr val="tx1"/>
                </a:solidFill>
              </a:rPr>
              <a:t>کند.</a:t>
            </a:r>
          </a:p>
          <a:p>
            <a:pPr marL="800100" lvl="1" indent="-342900" algn="r" rtl="1">
              <a:lnSpc>
                <a:spcPct val="150000"/>
              </a:lnSpc>
              <a:buFont typeface="Wingdings" panose="05000000000000000000" pitchFamily="2" charset="2"/>
              <a:buChar char="ü"/>
            </a:pPr>
            <a:r>
              <a:rPr lang="fa-IR" b="1" dirty="0">
                <a:solidFill>
                  <a:schemeClr val="tx1"/>
                </a:solidFill>
              </a:rPr>
              <a:t>برای رفع خستگی </a:t>
            </a:r>
            <a:r>
              <a:rPr lang="fa-IR" b="1" dirty="0" smtClean="0">
                <a:solidFill>
                  <a:schemeClr val="tx1"/>
                </a:solidFill>
              </a:rPr>
              <a:t>در </a:t>
            </a:r>
            <a:r>
              <a:rPr lang="fa-IR" b="1" dirty="0">
                <a:solidFill>
                  <a:schemeClr val="tx1"/>
                </a:solidFill>
              </a:rPr>
              <a:t>فصل </a:t>
            </a:r>
            <a:r>
              <a:rPr lang="fa-IR" b="1" dirty="0" smtClean="0">
                <a:solidFill>
                  <a:schemeClr val="tx1"/>
                </a:solidFill>
              </a:rPr>
              <a:t>تابستان، پاها را در </a:t>
            </a:r>
            <a:r>
              <a:rPr lang="fa-IR" b="1" dirty="0">
                <a:solidFill>
                  <a:schemeClr val="tx1"/>
                </a:solidFill>
              </a:rPr>
              <a:t>آب سرد</a:t>
            </a:r>
            <a:r>
              <a:rPr lang="fa-IR" b="1" dirty="0" smtClean="0">
                <a:solidFill>
                  <a:schemeClr val="tx1"/>
                </a:solidFill>
              </a:rPr>
              <a:t> </a:t>
            </a:r>
            <a:r>
              <a:rPr lang="fa-IR" b="1" dirty="0">
                <a:solidFill>
                  <a:schemeClr val="tx1"/>
                </a:solidFill>
              </a:rPr>
              <a:t>و در فصل زمستان </a:t>
            </a:r>
            <a:r>
              <a:rPr lang="fa-IR" b="1" dirty="0" smtClean="0">
                <a:solidFill>
                  <a:schemeClr val="tx1"/>
                </a:solidFill>
              </a:rPr>
              <a:t>در </a:t>
            </a:r>
            <a:r>
              <a:rPr lang="fa-IR" b="1" dirty="0">
                <a:solidFill>
                  <a:schemeClr val="tx1"/>
                </a:solidFill>
              </a:rPr>
              <a:t>آب گرم </a:t>
            </a:r>
            <a:r>
              <a:rPr lang="fa-IR" b="1" dirty="0" smtClean="0">
                <a:solidFill>
                  <a:schemeClr val="tx1"/>
                </a:solidFill>
              </a:rPr>
              <a:t>بگذارید.</a:t>
            </a:r>
            <a:endParaRPr lang="fa-IR" b="1" dirty="0">
              <a:solidFill>
                <a:schemeClr val="tx1"/>
              </a:solidFill>
            </a:endParaRPr>
          </a:p>
          <a:p>
            <a:pPr marL="800100" lvl="1" indent="-342900" algn="r" rtl="1">
              <a:lnSpc>
                <a:spcPct val="150000"/>
              </a:lnSpc>
              <a:buFont typeface="Wingdings" panose="05000000000000000000" pitchFamily="2" charset="2"/>
              <a:buChar char="ü"/>
            </a:pPr>
            <a:r>
              <a:rPr lang="fa-IR" b="1" dirty="0">
                <a:solidFill>
                  <a:schemeClr val="tx1"/>
                </a:solidFill>
              </a:rPr>
              <a:t>تغییر رژیم غذایی در </a:t>
            </a:r>
            <a:r>
              <a:rPr lang="fa-IR" b="1" dirty="0" smtClean="0">
                <a:solidFill>
                  <a:schemeClr val="tx1"/>
                </a:solidFill>
              </a:rPr>
              <a:t>افرادی </a:t>
            </a:r>
            <a:r>
              <a:rPr lang="fa-IR" b="1" dirty="0">
                <a:solidFill>
                  <a:schemeClr val="tx1"/>
                </a:solidFill>
              </a:rPr>
              <a:t>که </a:t>
            </a:r>
            <a:r>
              <a:rPr lang="fa-IR" b="1" dirty="0" smtClean="0">
                <a:solidFill>
                  <a:schemeClr val="tx1"/>
                </a:solidFill>
              </a:rPr>
              <a:t>ورزش </a:t>
            </a:r>
            <a:r>
              <a:rPr lang="fa-IR" b="1" dirty="0">
                <a:solidFill>
                  <a:schemeClr val="tx1"/>
                </a:solidFill>
              </a:rPr>
              <a:t>و یا </a:t>
            </a:r>
            <a:r>
              <a:rPr lang="fa-IR" b="1" dirty="0" smtClean="0">
                <a:solidFill>
                  <a:schemeClr val="tx1"/>
                </a:solidFill>
              </a:rPr>
              <a:t>شغل </a:t>
            </a:r>
            <a:r>
              <a:rPr lang="fa-IR" b="1" dirty="0">
                <a:solidFill>
                  <a:schemeClr val="tx1"/>
                </a:solidFill>
              </a:rPr>
              <a:t>پر تحرک خود را ترک کرده‌اند، </a:t>
            </a:r>
            <a:r>
              <a:rPr lang="fa-IR" b="1" dirty="0" smtClean="0">
                <a:solidFill>
                  <a:schemeClr val="tx1"/>
                </a:solidFill>
              </a:rPr>
              <a:t>مهم است.</a:t>
            </a:r>
            <a:endParaRPr lang="fa-IR" b="1" dirty="0">
              <a:solidFill>
                <a:schemeClr val="tx1"/>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fld id="{294A09A9-5501-47C1-A89A-A340965A2BE2}" type="slidenum">
              <a:rPr lang="en-US" smtClean="0">
                <a:solidFill>
                  <a:srgbClr val="F2F2F2">
                    <a:lumMod val="50000"/>
                  </a:srgbClr>
                </a:solidFill>
              </a:rPr>
              <a:pPr/>
              <a:t>79</a:t>
            </a:fld>
            <a:endParaRPr lang="en-US" dirty="0">
              <a:solidFill>
                <a:srgbClr val="F2F2F2">
                  <a:lumMod val="50000"/>
                </a:srgb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13257" r="34887"/>
          <a:stretch/>
        </p:blipFill>
        <p:spPr>
          <a:xfrm>
            <a:off x="477653" y="3608344"/>
            <a:ext cx="3169008" cy="2814510"/>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70479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ln>
            <a:noFill/>
          </a:ln>
        </p:spPr>
        <p:txBody>
          <a:bodyPr>
            <a:normAutofit/>
          </a:bodyPr>
          <a:lstStyle/>
          <a:p>
            <a:pPr algn="ctr" rtl="1"/>
            <a:r>
              <a:rPr lang="fa-IR" b="1" dirty="0" smtClean="0">
                <a:solidFill>
                  <a:schemeClr val="bg2">
                    <a:lumMod val="50000"/>
                  </a:schemeClr>
                </a:solidFill>
              </a:rPr>
              <a:t>پایلوت برنامه ادغام</a:t>
            </a:r>
            <a:endParaRPr lang="en-US" b="1" dirty="0">
              <a:solidFill>
                <a:schemeClr val="bg2">
                  <a:lumMod val="50000"/>
                </a:schemeClr>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idx="1"/>
          </p:nvPr>
        </p:nvSpPr>
        <p:spPr>
          <a:xfrm>
            <a:off x="204396" y="1914861"/>
            <a:ext cx="7723990" cy="4442908"/>
          </a:xfrm>
        </p:spPr>
        <p:txBody>
          <a:bodyPr vert="horz" lIns="91440" tIns="45720" rIns="91440" bIns="45720" rtlCol="0" anchor="t">
            <a:noAutofit/>
          </a:bodyPr>
          <a:lstStyle/>
          <a:p>
            <a:pPr lvl="0" algn="justLow" defTabSz="457200" rtl="1">
              <a:lnSpc>
                <a:spcPct val="115000"/>
              </a:lnSpc>
              <a:spcBef>
                <a:spcPts val="0"/>
              </a:spcBef>
              <a:spcAft>
                <a:spcPts val="1000"/>
              </a:spcAft>
              <a:buClrTx/>
              <a:buFont typeface="Wingdings" panose="05000000000000000000" pitchFamily="2" charset="2"/>
              <a:buChar char="Ø"/>
            </a:pPr>
            <a:r>
              <a:rPr lang="fa-IR" sz="1800" dirty="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ar-SA" sz="1800" b="1" dirty="0">
                <a:solidFill>
                  <a:schemeClr val="bg1"/>
                </a:solidFill>
                <a:latin typeface="Calibri" panose="020F0502020204030204" pitchFamily="34" charset="0"/>
                <a:ea typeface="Calibri" panose="020F0502020204030204" pitchFamily="34" charset="0"/>
                <a:cs typeface="B Nazanin" panose="00000400000000000000" pitchFamily="2" charset="-78"/>
              </a:rPr>
              <a:t>ابلاغ آغاز </a:t>
            </a:r>
            <a:r>
              <a:rPr lang="ar-SA" sz="1800" b="1" dirty="0" smtClean="0">
                <a:latin typeface="Calibri" panose="020F0502020204030204" pitchFamily="34" charset="0"/>
                <a:ea typeface="Calibri" panose="020F0502020204030204" pitchFamily="34" charset="0"/>
                <a:cs typeface="B Nazanin" panose="00000400000000000000" pitchFamily="2" charset="-78"/>
              </a:rPr>
              <a:t>طرح</a:t>
            </a:r>
            <a:r>
              <a:rPr lang="fa-IR" sz="1800" b="1" dirty="0" smtClean="0">
                <a:latin typeface="Calibri" panose="020F0502020204030204" pitchFamily="34" charset="0"/>
                <a:ea typeface="Calibri" panose="020F0502020204030204" pitchFamily="34" charset="0"/>
                <a:cs typeface="B Nazanin" panose="00000400000000000000" pitchFamily="2" charset="-78"/>
              </a:rPr>
              <a:t> آزمایشی </a:t>
            </a:r>
            <a:r>
              <a:rPr lang="ar-SA" sz="1800" b="1" dirty="0" smtClean="0">
                <a:latin typeface="Calibri" panose="020F0502020204030204" pitchFamily="34" charset="0"/>
                <a:ea typeface="Calibri" panose="020F0502020204030204" pitchFamily="34" charset="0"/>
                <a:cs typeface="B Nazanin" panose="00000400000000000000" pitchFamily="2" charset="-78"/>
              </a:rPr>
              <a:t>ادغام </a:t>
            </a:r>
            <a:r>
              <a:rPr lang="ar-SA" sz="1800" dirty="0">
                <a:solidFill>
                  <a:schemeClr val="bg1"/>
                </a:solidFill>
                <a:latin typeface="Calibri" panose="020F0502020204030204" pitchFamily="34" charset="0"/>
                <a:ea typeface="Calibri" panose="020F0502020204030204" pitchFamily="34" charset="0"/>
                <a:cs typeface="B Nazanin" panose="00000400000000000000" pitchFamily="2" charset="-78"/>
              </a:rPr>
              <a:t>خدمات طب ایرانی در نظام شبکه بهداشت و درمان شهرستان</a:t>
            </a:r>
            <a:r>
              <a:rPr lang="ar-SA" sz="1800" b="1" dirty="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ar-SA" sz="1800" b="1" dirty="0">
                <a:latin typeface="Calibri" panose="020F0502020204030204" pitchFamily="34" charset="0"/>
                <a:ea typeface="Calibri" panose="020F0502020204030204" pitchFamily="34" charset="0"/>
                <a:cs typeface="B Nazanin" panose="00000400000000000000" pitchFamily="2" charset="-78"/>
              </a:rPr>
              <a:t>اردکان</a:t>
            </a:r>
            <a:r>
              <a:rPr lang="ar-SA" sz="1800" b="1" dirty="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ar-SA" sz="1800" dirty="0">
                <a:solidFill>
                  <a:schemeClr val="bg1"/>
                </a:solidFill>
                <a:latin typeface="Calibri" panose="020F0502020204030204" pitchFamily="34" charset="0"/>
                <a:ea typeface="Calibri" panose="020F0502020204030204" pitchFamily="34" charset="0"/>
                <a:cs typeface="B Nazanin" panose="00000400000000000000" pitchFamily="2" charset="-78"/>
              </a:rPr>
              <a:t>توسط </a:t>
            </a:r>
            <a:r>
              <a:rPr lang="ar-SA" sz="18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معاون </a:t>
            </a:r>
            <a:r>
              <a:rPr lang="ar-SA" sz="1800" dirty="0">
                <a:solidFill>
                  <a:schemeClr val="bg1"/>
                </a:solidFill>
                <a:latin typeface="Calibri" panose="020F0502020204030204" pitchFamily="34" charset="0"/>
                <a:ea typeface="Calibri" panose="020F0502020204030204" pitchFamily="34" charset="0"/>
                <a:cs typeface="B Nazanin" panose="00000400000000000000" pitchFamily="2" charset="-78"/>
              </a:rPr>
              <a:t>محترم بهداشت وقت (</a:t>
            </a:r>
            <a:r>
              <a:rPr lang="fa-IR" sz="1800" dirty="0">
                <a:solidFill>
                  <a:schemeClr val="bg1"/>
                </a:solidFill>
                <a:latin typeface="Calibri" panose="020F0502020204030204" pitchFamily="34" charset="0"/>
                <a:ea typeface="Calibri" panose="020F0502020204030204" pitchFamily="34" charset="0"/>
                <a:cs typeface="B Nazanin" panose="00000400000000000000" pitchFamily="2" charset="-78"/>
              </a:rPr>
              <a:t>1398</a:t>
            </a:r>
            <a:r>
              <a:rPr lang="ar-SA" sz="1800" dirty="0">
                <a:solidFill>
                  <a:schemeClr val="bg1"/>
                </a:solidFill>
                <a:latin typeface="Calibri" panose="020F0502020204030204" pitchFamily="34" charset="0"/>
                <a:ea typeface="Calibri" panose="020F0502020204030204" pitchFamily="34" charset="0"/>
                <a:cs typeface="B Nazanin" panose="00000400000000000000" pitchFamily="2" charset="-78"/>
              </a:rPr>
              <a:t>/11/</a:t>
            </a:r>
            <a:r>
              <a:rPr lang="fa-IR" sz="1800" dirty="0">
                <a:solidFill>
                  <a:schemeClr val="bg1"/>
                </a:solidFill>
                <a:latin typeface="Calibri" panose="020F0502020204030204" pitchFamily="34" charset="0"/>
                <a:ea typeface="Calibri" panose="020F0502020204030204" pitchFamily="34" charset="0"/>
                <a:cs typeface="B Nazanin" panose="00000400000000000000" pitchFamily="2" charset="-78"/>
              </a:rPr>
              <a:t>28</a:t>
            </a:r>
            <a:r>
              <a:rPr lang="ar-SA" sz="1800" dirty="0">
                <a:solidFill>
                  <a:schemeClr val="bg1"/>
                </a:solidFill>
                <a:latin typeface="Calibri" panose="020F0502020204030204" pitchFamily="34" charset="0"/>
                <a:ea typeface="Calibri" panose="020F0502020204030204" pitchFamily="34" charset="0"/>
                <a:cs typeface="B Nazanin" panose="00000400000000000000" pitchFamily="2" charset="-78"/>
              </a:rPr>
              <a:t>)</a:t>
            </a:r>
            <a:endParaRPr lang="fa-IR" sz="18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lvl="0" algn="justLow" rtl="1">
              <a:lnSpc>
                <a:spcPct val="115000"/>
              </a:lnSpc>
              <a:spcAft>
                <a:spcPts val="1000"/>
              </a:spcAft>
              <a:buFont typeface="Wingdings" panose="05000000000000000000" pitchFamily="2" charset="2"/>
              <a:buChar char="Ø"/>
            </a:pPr>
            <a:r>
              <a:rPr lang="fa-IR" sz="18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کندی </a:t>
            </a:r>
            <a:r>
              <a:rPr lang="fa-IR" sz="1800" dirty="0">
                <a:solidFill>
                  <a:schemeClr val="bg1"/>
                </a:solidFill>
                <a:latin typeface="Calibri" panose="020F0502020204030204" pitchFamily="34" charset="0"/>
                <a:ea typeface="Calibri" panose="020F0502020204030204" pitchFamily="34" charset="0"/>
                <a:cs typeface="B Nazanin" panose="00000400000000000000" pitchFamily="2" charset="-78"/>
              </a:rPr>
              <a:t>روند اجرا به خاطر </a:t>
            </a:r>
            <a:r>
              <a:rPr lang="fa-IR" sz="18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شیوع </a:t>
            </a:r>
            <a:r>
              <a:rPr lang="fa-IR" sz="1800" dirty="0">
                <a:solidFill>
                  <a:schemeClr val="bg1"/>
                </a:solidFill>
                <a:latin typeface="Calibri" panose="020F0502020204030204" pitchFamily="34" charset="0"/>
                <a:ea typeface="Calibri" panose="020F0502020204030204" pitchFamily="34" charset="0"/>
                <a:cs typeface="B Nazanin" panose="00000400000000000000" pitchFamily="2" charset="-78"/>
              </a:rPr>
              <a:t>کرونا </a:t>
            </a:r>
          </a:p>
          <a:p>
            <a:pPr lvl="0" algn="justLow" rtl="1">
              <a:lnSpc>
                <a:spcPct val="115000"/>
              </a:lnSpc>
              <a:spcAft>
                <a:spcPts val="1000"/>
              </a:spcAft>
              <a:buFont typeface="Wingdings" panose="05000000000000000000" pitchFamily="2" charset="2"/>
              <a:buChar char="Ø"/>
            </a:pPr>
            <a:r>
              <a:rPr lang="fa-IR" sz="18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ar-SA" sz="1800" dirty="0">
                <a:solidFill>
                  <a:schemeClr val="bg1"/>
                </a:solidFill>
                <a:latin typeface="Calibri" panose="020F0502020204030204" pitchFamily="34" charset="0"/>
                <a:ea typeface="Calibri" panose="020F0502020204030204" pitchFamily="34" charset="0"/>
                <a:cs typeface="B Nazanin" panose="00000400000000000000" pitchFamily="2" charset="-78"/>
              </a:rPr>
              <a:t>آغاز </a:t>
            </a:r>
            <a:r>
              <a:rPr lang="ar-SA" sz="18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دوره</a:t>
            </a:r>
            <a:r>
              <a:rPr lang="fa-IR" sz="18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a:t>
            </a:r>
            <a:r>
              <a:rPr lang="ar-SA" sz="18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های </a:t>
            </a:r>
            <a:r>
              <a:rPr lang="ar-SA" sz="1800" dirty="0">
                <a:solidFill>
                  <a:schemeClr val="bg1"/>
                </a:solidFill>
                <a:latin typeface="Calibri" panose="020F0502020204030204" pitchFamily="34" charset="0"/>
                <a:ea typeface="Calibri" panose="020F0502020204030204" pitchFamily="34" charset="0"/>
                <a:cs typeface="B Nazanin" panose="00000400000000000000" pitchFamily="2" charset="-78"/>
              </a:rPr>
              <a:t>آموزشی 16 ساعته طرح ادغام </a:t>
            </a:r>
            <a:r>
              <a:rPr lang="fa-IR" sz="18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برای</a:t>
            </a:r>
            <a:r>
              <a:rPr lang="ar-SA" sz="18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ar-SA" sz="1800" dirty="0">
                <a:solidFill>
                  <a:schemeClr val="bg1"/>
                </a:solidFill>
                <a:latin typeface="Calibri" panose="020F0502020204030204" pitchFamily="34" charset="0"/>
                <a:ea typeface="Calibri" panose="020F0502020204030204" pitchFamily="34" charset="0"/>
                <a:cs typeface="B Nazanin" panose="00000400000000000000" pitchFamily="2" charset="-78"/>
              </a:rPr>
              <a:t>کارشناسان و مربیان بهورزی </a:t>
            </a:r>
            <a:r>
              <a:rPr lang="ar-SA" sz="18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a:t>
            </a:r>
            <a:r>
              <a:rPr lang="fa-IR" sz="18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99/6/17</a:t>
            </a:r>
          </a:p>
          <a:p>
            <a:pPr algn="justLow" rtl="1">
              <a:lnSpc>
                <a:spcPct val="115000"/>
              </a:lnSpc>
              <a:spcAft>
                <a:spcPts val="1000"/>
              </a:spcAft>
              <a:buFont typeface="Wingdings" panose="05000000000000000000" pitchFamily="2" charset="2"/>
              <a:buChar char="Ø"/>
            </a:pPr>
            <a:r>
              <a:rPr lang="fa-IR" sz="18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ar-SA" sz="18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برگزاری </a:t>
            </a:r>
            <a:r>
              <a:rPr lang="ar-SA" sz="1800" dirty="0">
                <a:solidFill>
                  <a:schemeClr val="bg1"/>
                </a:solidFill>
                <a:latin typeface="Calibri" panose="020F0502020204030204" pitchFamily="34" charset="0"/>
                <a:ea typeface="Calibri" panose="020F0502020204030204" pitchFamily="34" charset="0"/>
                <a:cs typeface="B Nazanin" panose="00000400000000000000" pitchFamily="2" charset="-78"/>
              </a:rPr>
              <a:t>دو دوره 12 ساعت جلسه آموزش پزشکان  </a:t>
            </a:r>
            <a:r>
              <a:rPr lang="fa-IR" sz="18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26/۷/1400 </a:t>
            </a:r>
          </a:p>
          <a:p>
            <a:pPr algn="justLow" rtl="1">
              <a:lnSpc>
                <a:spcPct val="115000"/>
              </a:lnSpc>
              <a:spcAft>
                <a:spcPts val="1000"/>
              </a:spcAft>
              <a:buFont typeface="Wingdings" panose="05000000000000000000" pitchFamily="2" charset="2"/>
              <a:buChar char="Ø"/>
            </a:pPr>
            <a:r>
              <a:rPr lang="fa-IR" sz="1800" dirty="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ar-SA" sz="18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بازدید</a:t>
            </a:r>
            <a:r>
              <a:rPr lang="fa-IR" sz="18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ar-SA" sz="18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از </a:t>
            </a:r>
            <a:r>
              <a:rPr lang="ar-SA" sz="1800" dirty="0">
                <a:solidFill>
                  <a:schemeClr val="bg1"/>
                </a:solidFill>
                <a:latin typeface="Calibri" panose="020F0502020204030204" pitchFamily="34" charset="0"/>
                <a:ea typeface="Calibri" panose="020F0502020204030204" pitchFamily="34" charset="0"/>
                <a:cs typeface="B Nazanin" panose="00000400000000000000" pitchFamily="2" charset="-78"/>
              </a:rPr>
              <a:t>اجرای طرح ادغام در یزد توسط مسئولین محترم مدیریت شبکه و دفتر طب ایرانی،  و همچنین بازدید وزیر بهداشت وقت جناب آقای دکتر نمکی  از طرح ادغام (روستای ترک آباد) </a:t>
            </a:r>
            <a:r>
              <a:rPr lang="fa-IR" sz="1800" dirty="0">
                <a:solidFill>
                  <a:schemeClr val="bg1"/>
                </a:solidFill>
                <a:latin typeface="Calibri" panose="020F0502020204030204" pitchFamily="34" charset="0"/>
                <a:ea typeface="Calibri" panose="020F0502020204030204" pitchFamily="34" charset="0"/>
                <a:cs typeface="B Nazanin" panose="00000400000000000000" pitchFamily="2" charset="-78"/>
              </a:rPr>
              <a:t>1400</a:t>
            </a:r>
            <a:r>
              <a:rPr lang="ar-SA" sz="1800" dirty="0">
                <a:solidFill>
                  <a:schemeClr val="bg1"/>
                </a:solidFill>
                <a:latin typeface="Calibri" panose="020F0502020204030204" pitchFamily="34" charset="0"/>
                <a:ea typeface="Calibri" panose="020F0502020204030204" pitchFamily="34" charset="0"/>
                <a:cs typeface="B Nazanin" panose="00000400000000000000" pitchFamily="2" charset="-78"/>
              </a:rPr>
              <a:t>/4/</a:t>
            </a:r>
            <a:r>
              <a:rPr lang="fa-IR" sz="18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8</a:t>
            </a:r>
          </a:p>
          <a:p>
            <a:pPr algn="justLow" rtl="1">
              <a:lnSpc>
                <a:spcPct val="115000"/>
              </a:lnSpc>
              <a:spcAft>
                <a:spcPts val="1000"/>
              </a:spcAft>
              <a:buFont typeface="Wingdings" panose="05000000000000000000" pitchFamily="2" charset="2"/>
              <a:buChar char="Ø"/>
            </a:pPr>
            <a:r>
              <a:rPr lang="fa-IR" sz="1800" dirty="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ar-SA" sz="18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گزارش </a:t>
            </a:r>
            <a:r>
              <a:rPr lang="ar-SA" sz="1800" dirty="0">
                <a:solidFill>
                  <a:schemeClr val="bg1"/>
                </a:solidFill>
                <a:latin typeface="Calibri" panose="020F0502020204030204" pitchFamily="34" charset="0"/>
                <a:ea typeface="Calibri" panose="020F0502020204030204" pitchFamily="34" charset="0"/>
                <a:cs typeface="B Nazanin" panose="00000400000000000000" pitchFamily="2" charset="-78"/>
              </a:rPr>
              <a:t>اجرای طرح پایلوت ادغام در اردکان </a:t>
            </a:r>
            <a:r>
              <a:rPr lang="fa-IR" sz="18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a:t>
            </a:r>
            <a:r>
              <a:rPr lang="ar-SA" sz="1800" dirty="0" smtClean="0">
                <a:solidFill>
                  <a:schemeClr val="bg1"/>
                </a:solidFill>
                <a:latin typeface="Calibri" panose="020F0502020204030204" pitchFamily="34" charset="0"/>
                <a:ea typeface="Calibri" panose="020F0502020204030204" pitchFamily="34" charset="0"/>
                <a:cs typeface="B Nazanin" panose="00000400000000000000" pitchFamily="2" charset="-78"/>
              </a:rPr>
              <a:t> </a:t>
            </a:r>
            <a:r>
              <a:rPr lang="ar-SA" sz="1800" dirty="0">
                <a:solidFill>
                  <a:schemeClr val="bg1"/>
                </a:solidFill>
                <a:latin typeface="Calibri" panose="020F0502020204030204" pitchFamily="34" charset="0"/>
                <a:ea typeface="Calibri" panose="020F0502020204030204" pitchFamily="34" charset="0"/>
                <a:cs typeface="B Nazanin" panose="00000400000000000000" pitchFamily="2" charset="-78"/>
              </a:rPr>
              <a:t>تیرماه 1401</a:t>
            </a:r>
            <a:endParaRPr lang="en-US" sz="18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algn="justLow" rtl="1">
              <a:lnSpc>
                <a:spcPct val="115000"/>
              </a:lnSpc>
              <a:spcAft>
                <a:spcPts val="1000"/>
              </a:spcAft>
              <a:buFont typeface="Wingdings" panose="05000000000000000000" pitchFamily="2" charset="2"/>
              <a:buChar char="Ø"/>
            </a:pPr>
            <a:endParaRPr lang="en-US" sz="18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0" lvl="0" indent="0" algn="justLow" rtl="1">
              <a:lnSpc>
                <a:spcPct val="115000"/>
              </a:lnSpc>
              <a:spcAft>
                <a:spcPts val="1000"/>
              </a:spcAft>
              <a:buNone/>
            </a:pPr>
            <a:endParaRPr lang="fa-IR" sz="18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algn="r" rtl="1">
              <a:lnSpc>
                <a:spcPct val="100000"/>
              </a:lnSpc>
              <a:buFont typeface="Arial" panose="020B0604020202020204" pitchFamily="34" charset="0"/>
              <a:buChar char="•"/>
            </a:pPr>
            <a:endParaRPr lang="fa-IR" sz="1800" dirty="0">
              <a:solidFill>
                <a:srgbClr val="000000"/>
              </a:solidFill>
              <a:latin typeface="BMitra"/>
              <a:cs typeface="B Nazanin" panose="00000400000000000000" pitchFamily="2" charset="-78"/>
            </a:endParaRPr>
          </a:p>
          <a:p>
            <a:pPr marL="0" indent="0" algn="r" rtl="1">
              <a:lnSpc>
                <a:spcPct val="100000"/>
              </a:lnSpc>
              <a:buNone/>
            </a:pPr>
            <a:endParaRPr lang="fa-IR" sz="1800" dirty="0">
              <a:solidFill>
                <a:srgbClr val="000000"/>
              </a:solidFill>
              <a:latin typeface="BMitra"/>
              <a:cs typeface="B Nazanin" panose="00000400000000000000" pitchFamily="2" charset="-78"/>
            </a:endParaRPr>
          </a:p>
          <a:p>
            <a:pPr marL="0" indent="0" algn="r" rtl="1">
              <a:lnSpc>
                <a:spcPct val="100000"/>
              </a:lnSpc>
              <a:buNone/>
            </a:pPr>
            <a:endParaRPr lang="fa-IR" sz="1800" dirty="0" smtClean="0">
              <a:cs typeface="B Titr" panose="00000700000000000000" pitchFamily="2" charset="-78"/>
            </a:endParaRPr>
          </a:p>
          <a:p>
            <a:pPr algn="r" rtl="1">
              <a:lnSpc>
                <a:spcPct val="100000"/>
              </a:lnSpc>
              <a:buFont typeface="Arial" panose="020B0604020202020204" pitchFamily="34" charset="0"/>
              <a:buChar char="•"/>
            </a:pPr>
            <a:endParaRPr lang="fa-IR" sz="1800" dirty="0">
              <a:solidFill>
                <a:schemeClr val="bg1"/>
              </a:solidFill>
            </a:endParaRPr>
          </a:p>
          <a:p>
            <a:pPr marL="0" indent="0" algn="r" rtl="1">
              <a:lnSpc>
                <a:spcPct val="100000"/>
              </a:lnSpc>
              <a:buNone/>
            </a:pPr>
            <a:endParaRPr lang="fa-IR" sz="1800" dirty="0" smtClean="0">
              <a:solidFill>
                <a:schemeClr val="bg1"/>
              </a:solidFill>
            </a:endParaRPr>
          </a:p>
          <a:p>
            <a:pPr algn="r" rtl="1">
              <a:lnSpc>
                <a:spcPct val="100000"/>
              </a:lnSpc>
            </a:pPr>
            <a:endParaRPr lang="fa-IR" sz="1800" dirty="0" smtClean="0">
              <a:solidFill>
                <a:schemeClr val="bg1"/>
              </a:solidFill>
            </a:endParaRPr>
          </a:p>
          <a:p>
            <a:pPr algn="r" rtl="1">
              <a:lnSpc>
                <a:spcPct val="100000"/>
              </a:lnSpc>
            </a:pPr>
            <a:endParaRPr lang="fa-IR" sz="1800" dirty="0" smtClean="0">
              <a:solidFill>
                <a:schemeClr val="bg1"/>
              </a:solidFill>
            </a:endParaRPr>
          </a:p>
          <a:p>
            <a:pPr algn="r" rtl="1">
              <a:lnSpc>
                <a:spcPct val="100000"/>
              </a:lnSpc>
            </a:pPr>
            <a:endParaRPr lang="en-US" sz="1800" dirty="0">
              <a:solidFill>
                <a:schemeClr val="bg1"/>
              </a:solidFill>
            </a:endParaRPr>
          </a:p>
        </p:txBody>
      </p:sp>
      <p:sp>
        <p:nvSpPr>
          <p:cNvPr id="7" name="Slide Number Placeholder 6">
            <a:extLst>
              <a:ext uri="{FF2B5EF4-FFF2-40B4-BE49-F238E27FC236}">
                <a16:creationId xmlns:a16="http://schemas.microsoft.com/office/drawing/2014/main" id="{18B2EC61-FFAF-1A7D-EF2C-F7F66D44F814}"/>
              </a:ext>
            </a:extLst>
          </p:cNvPr>
          <p:cNvSpPr>
            <a:spLocks noGrp="1"/>
          </p:cNvSpPr>
          <p:nvPr>
            <p:ph type="sldNum" sz="quarter" idx="12"/>
          </p:nvPr>
        </p:nvSpPr>
        <p:spPr/>
        <p:txBody>
          <a:bodyPr/>
          <a:lstStyle/>
          <a:p>
            <a:pPr algn="ctr"/>
            <a:fld id="{294A09A9-5501-47C1-A89A-A340965A2BE2}" type="slidenum">
              <a:rPr lang="en-US" smtClean="0">
                <a:solidFill>
                  <a:schemeClr val="bg2">
                    <a:lumMod val="50000"/>
                  </a:schemeClr>
                </a:solidFill>
              </a:rPr>
              <a:pPr algn="ctr"/>
              <a:t>8</a:t>
            </a:fld>
            <a:endParaRPr lang="en-US" dirty="0">
              <a:solidFill>
                <a:schemeClr val="bg2">
                  <a:lumMod val="50000"/>
                </a:schemeClr>
              </a:solidFill>
            </a:endParaRPr>
          </a:p>
        </p:txBody>
      </p:sp>
      <p:sp>
        <p:nvSpPr>
          <p:cNvPr id="4" name="Date Placeholder 3"/>
          <p:cNvSpPr>
            <a:spLocks noGrp="1"/>
          </p:cNvSpPr>
          <p:nvPr>
            <p:ph type="dt" sz="half" idx="10"/>
          </p:nvPr>
        </p:nvSpPr>
        <p:spPr/>
        <p:txBody>
          <a:bodyPr/>
          <a:lstStyle/>
          <a:p>
            <a:fld id="{3734D283-A7EF-4FF3-8266-76ACA46DCA49}" type="datetime1">
              <a:rPr lang="en-US" smtClean="0"/>
              <a:t>5/4/2023</a:t>
            </a:fld>
            <a:endParaRPr lang="en-US" dirty="0"/>
          </a:p>
        </p:txBody>
      </p:sp>
      <p:pic>
        <p:nvPicPr>
          <p:cNvPr id="8" name="Picture 7">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75055" y="94448"/>
            <a:ext cx="1008668" cy="1038215"/>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9" name="Picture 8" descr="C:\Users\Teb Sonati\Desktop\PHOTO-2020-09-24-15-26-44 (1).jpg">
            <a:extLst>
              <a:ext uri="{FF2B5EF4-FFF2-40B4-BE49-F238E27FC236}">
                <a16:creationId xmlns:a16="http://schemas.microsoft.com/office/drawing/2014/main" id="{5231CF38-A05C-4163-96B5-A9B057E0E32B}"/>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8322866" y="2225632"/>
            <a:ext cx="3094891" cy="2573878"/>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63500"/>
          </a:effectLst>
        </p:spPr>
      </p:pic>
    </p:spTree>
    <p:extLst>
      <p:ext uri="{BB962C8B-B14F-4D97-AF65-F5344CB8AC3E}">
        <p14:creationId xmlns:p14="http://schemas.microsoft.com/office/powerpoint/2010/main" val="399477287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6529334D-9113-86C1-F36B-D1E1CE6CA9A2}"/>
              </a:ext>
            </a:extLst>
          </p:cNvPr>
          <p:cNvSpPr>
            <a:spLocks noGrp="1"/>
          </p:cNvSpPr>
          <p:nvPr>
            <p:ph type="sldNum" sz="quarter" idx="12"/>
          </p:nvPr>
        </p:nvSpPr>
        <p:spPr/>
        <p:txBody>
          <a:bodyPr/>
          <a:lstStyle/>
          <a:p>
            <a:fld id="{4FAB73BC-B049-4115-A692-8D63A059BFB8}" type="slidenum">
              <a:rPr lang="en-US" smtClean="0">
                <a:solidFill>
                  <a:srgbClr val="5DC8F8">
                    <a:lumMod val="50000"/>
                  </a:srgbClr>
                </a:solidFill>
              </a:rPr>
              <a:pPr/>
              <a:t>80</a:t>
            </a:fld>
            <a:endParaRPr lang="en-US" dirty="0">
              <a:solidFill>
                <a:srgbClr val="5DC8F8">
                  <a:lumMod val="50000"/>
                </a:srgbClr>
              </a:solidFill>
            </a:endParaRPr>
          </a:p>
        </p:txBody>
      </p:sp>
      <p:sp>
        <p:nvSpPr>
          <p:cNvPr id="6" name="Subtitle 5"/>
          <p:cNvSpPr>
            <a:spLocks noGrp="1"/>
          </p:cNvSpPr>
          <p:nvPr>
            <p:ph type="subTitle" idx="1"/>
          </p:nvPr>
        </p:nvSpPr>
        <p:spPr>
          <a:xfrm>
            <a:off x="10668000" y="1253048"/>
            <a:ext cx="1186543" cy="1309255"/>
          </a:xfrm>
        </p:spPr>
        <p:txBody>
          <a:bodyPr>
            <a:normAutofit/>
          </a:bodyPr>
          <a:lstStyle/>
          <a:p>
            <a:r>
              <a:rPr lang="fa-IR" sz="6000" dirty="0" smtClean="0">
                <a:cs typeface="B Titr" panose="00000700000000000000" pitchFamily="2" charset="-78"/>
              </a:rPr>
              <a:t>5</a:t>
            </a:r>
            <a:endParaRPr lang="en-US" sz="6000" dirty="0">
              <a:cs typeface="B Titr" panose="00000700000000000000" pitchFamily="2" charset="-78"/>
            </a:endParaRPr>
          </a:p>
        </p:txBody>
      </p:sp>
      <p:pic>
        <p:nvPicPr>
          <p:cNvPr id="9" name="Picture 8">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0449" y="5016716"/>
            <a:ext cx="1414772" cy="1456215"/>
          </a:xfrm>
          <a:prstGeom prst="ellipse">
            <a:avLst/>
          </a:prstGeom>
          <a:ln w="63500" cap="rnd">
            <a:solidFill>
              <a:schemeClr val="bg2">
                <a:lumMod val="40000"/>
                <a:lumOff val="60000"/>
              </a:schemeClr>
            </a:solidFill>
          </a:ln>
          <a:effectLst>
            <a:outerShdw blurRad="381000" dist="292100" dir="5400000" sx="-80000" sy="-18000" rotWithShape="0">
              <a:srgbClr val="000000">
                <a:alpha val="22000"/>
              </a:srgbClr>
            </a:outerShdw>
          </a:effectLst>
        </p:spPr>
      </p:pic>
      <p:sp>
        <p:nvSpPr>
          <p:cNvPr id="15" name="Title 1">
            <a:extLst>
              <a:ext uri="{FF2B5EF4-FFF2-40B4-BE49-F238E27FC236}">
                <a16:creationId xmlns:a16="http://schemas.microsoft.com/office/drawing/2014/main" id="{27A6F7BB-30A8-4980-AD4A-2FB0B53FA6C9}"/>
              </a:ext>
            </a:extLst>
          </p:cNvPr>
          <p:cNvSpPr>
            <a:spLocks noGrp="1"/>
          </p:cNvSpPr>
          <p:nvPr>
            <p:ph type="ctrTitle"/>
          </p:nvPr>
        </p:nvSpPr>
        <p:spPr>
          <a:xfrm>
            <a:off x="365759" y="2166364"/>
            <a:ext cx="9579519" cy="1739347"/>
          </a:xfrm>
        </p:spPr>
        <p:txBody>
          <a:bodyPr>
            <a:normAutofit/>
          </a:bodyPr>
          <a:lstStyle/>
          <a:p>
            <a:pPr algn="ctr" rtl="1">
              <a:lnSpc>
                <a:spcPct val="115000"/>
              </a:lnSpc>
              <a:spcBef>
                <a:spcPts val="0"/>
              </a:spcBef>
              <a:spcAft>
                <a:spcPts val="0"/>
              </a:spcAft>
            </a:pPr>
            <a:r>
              <a:rPr lang="fa-IR" sz="4000" dirty="0">
                <a:solidFill>
                  <a:schemeClr val="bg2">
                    <a:lumMod val="50000"/>
                  </a:schemeClr>
                </a:solidFill>
                <a:latin typeface="Times New Roman" panose="02020603050405020304" pitchFamily="18" charset="0"/>
                <a:ea typeface="Times New Roman" panose="02020603050405020304" pitchFamily="18" charset="0"/>
              </a:rPr>
              <a:t>مراقبت از نظر </a:t>
            </a:r>
            <a:r>
              <a:rPr lang="fa-IR" sz="4000" dirty="0" smtClean="0">
                <a:solidFill>
                  <a:schemeClr val="bg2">
                    <a:lumMod val="50000"/>
                  </a:schemeClr>
                </a:solidFill>
                <a:latin typeface="Times New Roman" panose="02020603050405020304" pitchFamily="18" charset="0"/>
                <a:ea typeface="Times New Roman" panose="02020603050405020304" pitchFamily="18" charset="0"/>
              </a:rPr>
              <a:t>دفع مواد غیر ضروری</a:t>
            </a:r>
            <a:endParaRPr lang="en-US" sz="4000" dirty="0">
              <a:solidFill>
                <a:schemeClr val="bg2">
                  <a:lumMod val="50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014415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143327" y="820131"/>
            <a:ext cx="10515600" cy="1143581"/>
          </a:xfrm>
        </p:spPr>
        <p:txBody>
          <a:bodyPr/>
          <a:lstStyle/>
          <a:p>
            <a:r>
              <a:rPr lang="fa-IR" dirty="0" smtClean="0">
                <a:solidFill>
                  <a:schemeClr val="tx2"/>
                </a:solidFill>
                <a:latin typeface="Times New Roman" panose="02020603050405020304" pitchFamily="18" charset="0"/>
                <a:ea typeface="Times New Roman" panose="02020603050405020304" pitchFamily="18" charset="0"/>
              </a:rPr>
              <a:t>اهداف</a:t>
            </a:r>
            <a:r>
              <a:rPr lang="en-US" dirty="0">
                <a:solidFill>
                  <a:schemeClr val="tx2"/>
                </a:solidFill>
                <a:latin typeface="Times New Roman" panose="02020603050405020304" pitchFamily="18" charset="0"/>
                <a:ea typeface="Times New Roman" panose="02020603050405020304" pitchFamily="18" charset="0"/>
              </a:rPr>
              <a:t/>
            </a:r>
            <a:br>
              <a:rPr lang="en-US" dirty="0">
                <a:solidFill>
                  <a:schemeClr val="tx2"/>
                </a:solidFill>
                <a:latin typeface="Times New Roman" panose="02020603050405020304" pitchFamily="18" charset="0"/>
                <a:ea typeface="Times New Roman" panose="02020603050405020304" pitchFamily="18" charset="0"/>
              </a:rPr>
            </a:br>
            <a:endParaRPr lang="en-US" dirty="0">
              <a:solidFill>
                <a:schemeClr val="tx2"/>
              </a:solidFill>
            </a:endParaRPr>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143326" y="2358887"/>
            <a:ext cx="10992759" cy="4499114"/>
          </a:xfrm>
        </p:spPr>
        <p:txBody>
          <a:bodyPr>
            <a:noAutofit/>
          </a:bodyPr>
          <a:lstStyle/>
          <a:p>
            <a:pPr algn="justLow" rtl="1">
              <a:lnSpc>
                <a:spcPct val="115000"/>
              </a:lnSpc>
              <a:spcBef>
                <a:spcPts val="0"/>
              </a:spcBef>
              <a:spcAft>
                <a:spcPts val="0"/>
              </a:spcAft>
            </a:pP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لازم </a:t>
            </a:r>
            <a:r>
              <a:rPr lang="fa-IR" sz="28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است در پایان دوره </a:t>
            </a: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آموزشی بتوانید:</a:t>
            </a:r>
          </a:p>
          <a:p>
            <a:pPr algn="r" rtl="1">
              <a:lnSpc>
                <a:spcPct val="115000"/>
              </a:lnSpc>
              <a:spcBef>
                <a:spcPts val="0"/>
              </a:spcBef>
              <a:spcAft>
                <a:spcPts val="0"/>
              </a:spcAft>
            </a:pP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 </a:t>
            </a:r>
            <a:endParaRPr lang="en-US" sz="2800" dirty="0">
              <a:solidFill>
                <a:schemeClr val="tx1"/>
              </a:solidFill>
              <a:latin typeface="Times New Roman" panose="02020603050405020304" pitchFamily="18" charset="0"/>
              <a:ea typeface="Times New Roman" panose="02020603050405020304" pitchFamily="18" charset="0"/>
            </a:endParaRPr>
          </a:p>
          <a:p>
            <a:pPr marL="457200" marR="0" lvl="0" indent="-457200" algn="r" rtl="1">
              <a:lnSpc>
                <a:spcPct val="115000"/>
              </a:lnSpc>
              <a:spcBef>
                <a:spcPts val="0"/>
              </a:spcBef>
              <a:spcAft>
                <a:spcPts val="0"/>
              </a:spcAft>
              <a:buClr>
                <a:schemeClr val="tx2">
                  <a:lumMod val="50000"/>
                </a:schemeClr>
              </a:buClr>
              <a:buFont typeface="Wingdings 2" panose="05020102010507070707" pitchFamily="18" charset="2"/>
              <a:buChar char="a"/>
            </a:pPr>
            <a:r>
              <a:rPr lang="fa-IR" sz="28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انواع پاکسازی را بیان </a:t>
            </a: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کنید.</a:t>
            </a:r>
            <a:endParaRPr lang="fa-IR" sz="28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endParaRPr>
          </a:p>
          <a:p>
            <a:pPr marL="457200" marR="0" lvl="0" indent="-457200" algn="r" rtl="1">
              <a:lnSpc>
                <a:spcPct val="115000"/>
              </a:lnSpc>
              <a:spcBef>
                <a:spcPts val="0"/>
              </a:spcBef>
              <a:spcAft>
                <a:spcPts val="0"/>
              </a:spcAft>
              <a:buClr>
                <a:schemeClr val="tx2">
                  <a:lumMod val="50000"/>
                </a:schemeClr>
              </a:buClr>
              <a:buFont typeface="Wingdings 2" panose="05020102010507070707" pitchFamily="18" charset="2"/>
              <a:buChar char="a"/>
            </a:pP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اهمیت پاکسازی </a:t>
            </a:r>
            <a:r>
              <a:rPr lang="fa-IR" sz="28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را در سلامت جسم و روان </a:t>
            </a: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بشناسید.</a:t>
            </a:r>
            <a:endParaRPr lang="fa-IR" sz="28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fld id="{294A09A9-5501-47C1-A89A-A340965A2BE2}" type="slidenum">
              <a:rPr lang="en-US" smtClean="0">
                <a:solidFill>
                  <a:srgbClr val="F2F2F2">
                    <a:lumMod val="50000"/>
                  </a:srgbClr>
                </a:solidFill>
              </a:rPr>
              <a:pPr/>
              <a:t>81</a:t>
            </a:fld>
            <a:endParaRPr lang="en-US" dirty="0">
              <a:solidFill>
                <a:srgbClr val="F2F2F2">
                  <a:lumMod val="50000"/>
                </a:srgb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399" r="3598"/>
          <a:stretch/>
        </p:blipFill>
        <p:spPr>
          <a:xfrm>
            <a:off x="643564" y="3657600"/>
            <a:ext cx="4043236" cy="2543985"/>
          </a:xfrm>
          <a:prstGeom prst="round2DiagRect">
            <a:avLst>
              <a:gd name="adj1" fmla="val 16667"/>
              <a:gd name="adj2" fmla="val 0"/>
            </a:avLst>
          </a:prstGeom>
          <a:ln w="88900" cap="sq">
            <a:solidFill>
              <a:schemeClr val="accent2"/>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980504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61916" y="463592"/>
            <a:ext cx="10515600" cy="1143581"/>
          </a:xfrm>
        </p:spPr>
        <p:txBody>
          <a:bodyPr/>
          <a:lstStyle/>
          <a:p>
            <a:pPr rtl="1">
              <a:lnSpc>
                <a:spcPct val="100000"/>
              </a:lnSpc>
              <a:buClr>
                <a:schemeClr val="tx2">
                  <a:lumMod val="50000"/>
                </a:schemeClr>
              </a:buClr>
            </a:pPr>
            <a:r>
              <a:rPr lang="fa-IR" sz="4000" dirty="0" smtClean="0">
                <a:solidFill>
                  <a:schemeClr val="tx2">
                    <a:lumMod val="50000"/>
                  </a:schemeClr>
                </a:solidFill>
              </a:rPr>
              <a:t>اهمیت پاکسازی</a:t>
            </a:r>
            <a:endParaRPr lang="fa-IR" sz="4000" dirty="0">
              <a:solidFill>
                <a:schemeClr val="tx2">
                  <a:lumMod val="50000"/>
                </a:schemeClr>
              </a:solidFill>
            </a:endParaRPr>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348343" y="2448957"/>
            <a:ext cx="11594275" cy="2177141"/>
          </a:xfrm>
        </p:spPr>
        <p:txBody>
          <a:bodyPr>
            <a:noAutofit/>
          </a:bodyPr>
          <a:lstStyle/>
          <a:p>
            <a:pPr marL="800100" lvl="1" indent="-342900" algn="r" rtl="1">
              <a:lnSpc>
                <a:spcPct val="150000"/>
              </a:lnSpc>
              <a:buFont typeface="Wingdings" panose="05000000000000000000" pitchFamily="2" charset="2"/>
              <a:buChar char="ü"/>
            </a:pPr>
            <a:r>
              <a:rPr lang="fa-IR" sz="2400" b="1" dirty="0" smtClean="0">
                <a:solidFill>
                  <a:schemeClr val="tx1"/>
                </a:solidFill>
              </a:rPr>
              <a:t>تعادل مواد در بدن </a:t>
            </a:r>
            <a:r>
              <a:rPr lang="fa-IR" sz="2400" b="1" dirty="0">
                <a:solidFill>
                  <a:schemeClr val="tx1"/>
                </a:solidFill>
              </a:rPr>
              <a:t>برای سلامتی اهمیت دارد.</a:t>
            </a:r>
          </a:p>
          <a:p>
            <a:pPr marL="800100" lvl="1" indent="-342900" algn="r" rtl="1">
              <a:lnSpc>
                <a:spcPct val="150000"/>
              </a:lnSpc>
              <a:buFont typeface="Wingdings" panose="05000000000000000000" pitchFamily="2" charset="2"/>
              <a:buChar char="ü"/>
            </a:pPr>
            <a:r>
              <a:rPr lang="fa-IR" sz="2400" b="1" dirty="0" smtClean="0">
                <a:solidFill>
                  <a:schemeClr val="tx1"/>
                </a:solidFill>
              </a:rPr>
              <a:t>پاکسازی </a:t>
            </a:r>
            <a:r>
              <a:rPr lang="fa-IR" sz="2400" b="1" dirty="0">
                <a:solidFill>
                  <a:schemeClr val="tx1"/>
                </a:solidFill>
              </a:rPr>
              <a:t>بدن از سموم و مواد زاید که طی روند هضم در بدن ایجاد </a:t>
            </a:r>
            <a:r>
              <a:rPr lang="fa-IR" sz="2400" b="1" dirty="0" smtClean="0">
                <a:solidFill>
                  <a:schemeClr val="tx1"/>
                </a:solidFill>
              </a:rPr>
              <a:t>می‌شوند.</a:t>
            </a:r>
          </a:p>
          <a:p>
            <a:pPr marL="800100" lvl="1" indent="-342900" algn="r" rtl="1">
              <a:lnSpc>
                <a:spcPct val="150000"/>
              </a:lnSpc>
              <a:buFont typeface="Wingdings" panose="05000000000000000000" pitchFamily="2" charset="2"/>
              <a:buChar char="ü"/>
            </a:pPr>
            <a:r>
              <a:rPr lang="fa-IR" sz="2400" b="1" dirty="0" smtClean="0">
                <a:solidFill>
                  <a:schemeClr val="tx1"/>
                </a:solidFill>
              </a:rPr>
              <a:t>نگهداری </a:t>
            </a:r>
            <a:r>
              <a:rPr lang="fa-IR" sz="2400" b="1" dirty="0">
                <a:solidFill>
                  <a:schemeClr val="tx1"/>
                </a:solidFill>
              </a:rPr>
              <a:t>مواد حیاتی و ضروری در </a:t>
            </a:r>
            <a:r>
              <a:rPr lang="fa-IR" sz="2400" b="1" dirty="0" smtClean="0">
                <a:solidFill>
                  <a:schemeClr val="tx1"/>
                </a:solidFill>
              </a:rPr>
              <a:t>بدن. </a:t>
            </a:r>
          </a:p>
          <a:p>
            <a:pPr marL="800100" lvl="1" indent="-342900" algn="r" rtl="1">
              <a:lnSpc>
                <a:spcPct val="150000"/>
              </a:lnSpc>
              <a:buFont typeface="Wingdings" panose="05000000000000000000" pitchFamily="2" charset="2"/>
              <a:buChar char="ü"/>
            </a:pPr>
            <a:r>
              <a:rPr lang="fa-IR" sz="2400" b="1" dirty="0" smtClean="0">
                <a:solidFill>
                  <a:schemeClr val="tx1"/>
                </a:solidFill>
              </a:rPr>
              <a:t>ایجاد بیماری در فردی که </a:t>
            </a:r>
            <a:r>
              <a:rPr lang="fa-IR" sz="2400" b="1" dirty="0">
                <a:solidFill>
                  <a:schemeClr val="tx1"/>
                </a:solidFill>
              </a:rPr>
              <a:t>به‌اندازه کافی غذا بخورد ولی دفع مدفوع، ادرار و یا تعریق کافی نداشته </a:t>
            </a:r>
            <a:r>
              <a:rPr lang="fa-IR" sz="2400" b="1" dirty="0" smtClean="0">
                <a:solidFill>
                  <a:schemeClr val="tx1"/>
                </a:solidFill>
              </a:rPr>
              <a:t>باشد.</a:t>
            </a:r>
          </a:p>
          <a:p>
            <a:pPr marL="800100" lvl="1" indent="-342900" algn="r" rtl="1">
              <a:lnSpc>
                <a:spcPct val="150000"/>
              </a:lnSpc>
              <a:buFont typeface="Wingdings" panose="05000000000000000000" pitchFamily="2" charset="2"/>
              <a:buChar char="ü"/>
            </a:pPr>
            <a:r>
              <a:rPr lang="fa-IR" sz="2400" b="1" dirty="0">
                <a:solidFill>
                  <a:schemeClr val="tx1"/>
                </a:solidFill>
              </a:rPr>
              <a:t>ایجاد بیماری در فردی که </a:t>
            </a:r>
            <a:r>
              <a:rPr lang="fa-IR" sz="2400" b="1" dirty="0" smtClean="0">
                <a:solidFill>
                  <a:schemeClr val="tx1"/>
                </a:solidFill>
              </a:rPr>
              <a:t>غذای </a:t>
            </a:r>
            <a:r>
              <a:rPr lang="fa-IR" sz="2400" b="1" dirty="0">
                <a:solidFill>
                  <a:schemeClr val="tx1"/>
                </a:solidFill>
              </a:rPr>
              <a:t>کافی بخورد ولی بیش از اندازه دفع مدفوع، ادرار و یا تعریق داشته </a:t>
            </a:r>
            <a:r>
              <a:rPr lang="fa-IR" sz="2400" b="1" dirty="0" smtClean="0">
                <a:solidFill>
                  <a:schemeClr val="tx1"/>
                </a:solidFill>
              </a:rPr>
              <a:t>باشد.</a:t>
            </a:r>
            <a:endParaRPr lang="fa-IR" sz="2400" b="1" dirty="0">
              <a:solidFill>
                <a:schemeClr val="tx1"/>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fld id="{294A09A9-5501-47C1-A89A-A340965A2BE2}" type="slidenum">
              <a:rPr lang="en-US" smtClean="0">
                <a:solidFill>
                  <a:srgbClr val="F2F2F2">
                    <a:lumMod val="50000"/>
                  </a:srgbClr>
                </a:solidFill>
              </a:rPr>
              <a:pPr/>
              <a:t>82</a:t>
            </a:fld>
            <a:endParaRPr lang="en-US" dirty="0">
              <a:solidFill>
                <a:srgbClr val="F2F2F2">
                  <a:lumMod val="50000"/>
                </a:srgb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488" y="1798247"/>
            <a:ext cx="3694545" cy="1288909"/>
          </a:xfrm>
          <a:prstGeom prst="round2DiagRect">
            <a:avLst>
              <a:gd name="adj1" fmla="val 16667"/>
              <a:gd name="adj2" fmla="val 0"/>
            </a:avLst>
          </a:prstGeom>
          <a:ln w="88900" cap="sq">
            <a:solidFill>
              <a:schemeClr val="tx2"/>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677745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1120" y="239494"/>
            <a:ext cx="9784080" cy="1508760"/>
          </a:xfrm>
        </p:spPr>
        <p:txBody>
          <a:bodyPr>
            <a:normAutofit/>
          </a:bodyPr>
          <a:lstStyle/>
          <a:p>
            <a:pPr algn="ctr" rtl="1">
              <a:lnSpc>
                <a:spcPct val="100000"/>
              </a:lnSpc>
              <a:buClr>
                <a:schemeClr val="tx2">
                  <a:lumMod val="50000"/>
                </a:schemeClr>
              </a:buClr>
            </a:pPr>
            <a:r>
              <a:rPr lang="fa-IR" spc="150" dirty="0">
                <a:solidFill>
                  <a:schemeClr val="bg2">
                    <a:lumMod val="50000"/>
                  </a:schemeClr>
                </a:solidFill>
              </a:rPr>
              <a:t>انواع پاکسازی</a:t>
            </a:r>
            <a:endParaRPr lang="en-US" spc="150" dirty="0">
              <a:solidFill>
                <a:schemeClr val="bg2">
                  <a:lumMod val="50000"/>
                </a:schemeClr>
              </a:solidFill>
            </a:endParaRPr>
          </a:p>
        </p:txBody>
      </p:sp>
      <p:sp>
        <p:nvSpPr>
          <p:cNvPr id="3" name="Text Placeholder 2"/>
          <p:cNvSpPr>
            <a:spLocks noGrp="1"/>
          </p:cNvSpPr>
          <p:nvPr>
            <p:ph type="body" idx="1"/>
          </p:nvPr>
        </p:nvSpPr>
        <p:spPr>
          <a:xfrm>
            <a:off x="468032" y="3932153"/>
            <a:ext cx="5855853" cy="690973"/>
          </a:xfrm>
          <a:ln w="38100">
            <a:solidFill>
              <a:schemeClr val="accent1">
                <a:lumMod val="20000"/>
                <a:lumOff val="80000"/>
              </a:schemeClr>
            </a:solidFill>
          </a:ln>
        </p:spPr>
        <p:txBody>
          <a:bodyPr/>
          <a:lstStyle/>
          <a:p>
            <a:pPr algn="ctr" rtl="1"/>
            <a:r>
              <a:rPr lang="fa-IR" dirty="0" smtClean="0">
                <a:solidFill>
                  <a:schemeClr val="bg1"/>
                </a:solidFill>
              </a:rPr>
              <a:t>پاکسازی ایجاد </a:t>
            </a:r>
            <a:r>
              <a:rPr lang="fa-IR" dirty="0">
                <a:solidFill>
                  <a:schemeClr val="bg1"/>
                </a:solidFill>
              </a:rPr>
              <a:t>شده توسط پزشک </a:t>
            </a:r>
            <a:endParaRPr lang="en-US" dirty="0"/>
          </a:p>
        </p:txBody>
      </p:sp>
      <p:sp>
        <p:nvSpPr>
          <p:cNvPr id="4" name="Content Placeholder 3"/>
          <p:cNvSpPr>
            <a:spLocks noGrp="1"/>
          </p:cNvSpPr>
          <p:nvPr>
            <p:ph sz="half" idx="2"/>
          </p:nvPr>
        </p:nvSpPr>
        <p:spPr>
          <a:xfrm>
            <a:off x="468032" y="4718982"/>
            <a:ext cx="5855853" cy="1703872"/>
          </a:xfrm>
          <a:solidFill>
            <a:schemeClr val="accent1">
              <a:lumMod val="60000"/>
              <a:lumOff val="40000"/>
            </a:schemeClr>
          </a:solidFill>
          <a:ln>
            <a:solidFill>
              <a:schemeClr val="accent1"/>
            </a:solidFill>
          </a:ln>
        </p:spPr>
        <p:txBody>
          <a:bodyPr>
            <a:normAutofit fontScale="92500" lnSpcReduction="10000"/>
          </a:bodyPr>
          <a:lstStyle/>
          <a:p>
            <a:pPr algn="r" rtl="1">
              <a:lnSpc>
                <a:spcPct val="130000"/>
              </a:lnSpc>
              <a:buFont typeface="Wingdings" panose="05000000000000000000" pitchFamily="2" charset="2"/>
              <a:buChar char="§"/>
            </a:pPr>
            <a:r>
              <a:rPr lang="fa-IR" sz="1700" b="1" dirty="0">
                <a:solidFill>
                  <a:schemeClr val="bg1"/>
                </a:solidFill>
              </a:rPr>
              <a:t>تنظیم دفع مناسب مواد از طریق مدفوع، تعریق، ادرار و </a:t>
            </a:r>
            <a:r>
              <a:rPr lang="fa-IR" sz="1700" b="1" dirty="0" smtClean="0">
                <a:solidFill>
                  <a:schemeClr val="bg1"/>
                </a:solidFill>
              </a:rPr>
              <a:t>...</a:t>
            </a:r>
          </a:p>
          <a:p>
            <a:pPr algn="r" rtl="1">
              <a:lnSpc>
                <a:spcPct val="130000"/>
              </a:lnSpc>
              <a:buFont typeface="Wingdings" panose="05000000000000000000" pitchFamily="2" charset="2"/>
              <a:buChar char="§"/>
            </a:pPr>
            <a:r>
              <a:rPr lang="fa-IR" sz="1700" b="1" dirty="0" smtClean="0">
                <a:solidFill>
                  <a:schemeClr val="bg1"/>
                </a:solidFill>
              </a:rPr>
              <a:t>پزشک به </a:t>
            </a:r>
            <a:r>
              <a:rPr lang="fa-IR" sz="1700" b="1" dirty="0">
                <a:solidFill>
                  <a:schemeClr val="bg1"/>
                </a:solidFill>
              </a:rPr>
              <a:t>یاری طبیعت می‌شتابد و به سیر طبیعی دفع مواد زاید و سموم کمک </a:t>
            </a:r>
            <a:r>
              <a:rPr lang="fa-IR" sz="1700" b="1" dirty="0" smtClean="0">
                <a:solidFill>
                  <a:schemeClr val="bg1"/>
                </a:solidFill>
              </a:rPr>
              <a:t>می‌کند</a:t>
            </a:r>
          </a:p>
          <a:p>
            <a:pPr algn="r" rtl="1">
              <a:lnSpc>
                <a:spcPct val="130000"/>
              </a:lnSpc>
              <a:buFont typeface="Wingdings" panose="05000000000000000000" pitchFamily="2" charset="2"/>
              <a:buChar char="§"/>
            </a:pPr>
            <a:r>
              <a:rPr lang="fa-IR" sz="1700" b="1" dirty="0" smtClean="0">
                <a:solidFill>
                  <a:schemeClr val="bg1"/>
                </a:solidFill>
              </a:rPr>
              <a:t>مثلا افزایش </a:t>
            </a:r>
            <a:r>
              <a:rPr lang="fa-IR" sz="1700" b="1" dirty="0">
                <a:solidFill>
                  <a:schemeClr val="bg1"/>
                </a:solidFill>
              </a:rPr>
              <a:t>فشار خون با داروهای ادرارآور کنترل می‌شود.</a:t>
            </a:r>
            <a:endParaRPr lang="en-US" sz="1700" b="1" dirty="0">
              <a:solidFill>
                <a:schemeClr val="bg1"/>
              </a:solidFill>
            </a:endParaRPr>
          </a:p>
        </p:txBody>
      </p:sp>
      <p:sp>
        <p:nvSpPr>
          <p:cNvPr id="5" name="Text Placeholder 4"/>
          <p:cNvSpPr>
            <a:spLocks noGrp="1"/>
          </p:cNvSpPr>
          <p:nvPr>
            <p:ph type="body" sz="quarter" idx="3"/>
          </p:nvPr>
        </p:nvSpPr>
        <p:spPr>
          <a:xfrm>
            <a:off x="6561008" y="1951200"/>
            <a:ext cx="4754880" cy="743094"/>
          </a:xfrm>
          <a:ln w="38100">
            <a:solidFill>
              <a:schemeClr val="accent1">
                <a:lumMod val="40000"/>
                <a:lumOff val="60000"/>
              </a:schemeClr>
            </a:solidFill>
          </a:ln>
        </p:spPr>
        <p:txBody>
          <a:bodyPr/>
          <a:lstStyle/>
          <a:p>
            <a:pPr algn="ctr" rtl="1"/>
            <a:r>
              <a:rPr lang="fa-IR" dirty="0">
                <a:solidFill>
                  <a:schemeClr val="bg1"/>
                </a:solidFill>
              </a:rPr>
              <a:t>پاکسازی طبیعی</a:t>
            </a:r>
            <a:endParaRPr lang="en-US" dirty="0"/>
          </a:p>
        </p:txBody>
      </p:sp>
      <p:sp>
        <p:nvSpPr>
          <p:cNvPr id="6" name="Content Placeholder 5"/>
          <p:cNvSpPr>
            <a:spLocks noGrp="1"/>
          </p:cNvSpPr>
          <p:nvPr>
            <p:ph sz="quarter" idx="4"/>
          </p:nvPr>
        </p:nvSpPr>
        <p:spPr>
          <a:xfrm>
            <a:off x="6561008" y="2821479"/>
            <a:ext cx="4799718" cy="3565236"/>
          </a:xfrm>
          <a:solidFill>
            <a:schemeClr val="accent1">
              <a:lumMod val="60000"/>
              <a:lumOff val="40000"/>
            </a:schemeClr>
          </a:solidFill>
        </p:spPr>
        <p:txBody>
          <a:bodyPr>
            <a:normAutofit fontScale="77500" lnSpcReduction="20000"/>
          </a:bodyPr>
          <a:lstStyle/>
          <a:p>
            <a:pPr algn="r" rtl="1">
              <a:lnSpc>
                <a:spcPct val="150000"/>
              </a:lnSpc>
              <a:buFont typeface="Wingdings" panose="05000000000000000000" pitchFamily="2" charset="2"/>
              <a:buChar char="§"/>
            </a:pPr>
            <a:r>
              <a:rPr lang="fa-IR" b="1" dirty="0" smtClean="0">
                <a:solidFill>
                  <a:schemeClr val="bg1"/>
                </a:solidFill>
              </a:rPr>
              <a:t>دفع </a:t>
            </a:r>
            <a:r>
              <a:rPr lang="fa-IR" b="1" dirty="0">
                <a:solidFill>
                  <a:schemeClr val="bg1"/>
                </a:solidFill>
              </a:rPr>
              <a:t>گازهای </a:t>
            </a:r>
            <a:r>
              <a:rPr lang="fa-IR" b="1" dirty="0" smtClean="0">
                <a:solidFill>
                  <a:schemeClr val="bg1"/>
                </a:solidFill>
              </a:rPr>
              <a:t>سمی(دی اکسید کربن) </a:t>
            </a:r>
            <a:r>
              <a:rPr lang="fa-IR" b="1" dirty="0">
                <a:solidFill>
                  <a:schemeClr val="bg1"/>
                </a:solidFill>
              </a:rPr>
              <a:t>از طریق </a:t>
            </a:r>
            <a:r>
              <a:rPr lang="fa-IR" b="1" dirty="0" smtClean="0">
                <a:solidFill>
                  <a:schemeClr val="bg1"/>
                </a:solidFill>
              </a:rPr>
              <a:t>ریه</a:t>
            </a:r>
          </a:p>
          <a:p>
            <a:pPr algn="r" rtl="1">
              <a:lnSpc>
                <a:spcPct val="150000"/>
              </a:lnSpc>
              <a:buFont typeface="Wingdings" panose="05000000000000000000" pitchFamily="2" charset="2"/>
              <a:buChar char="§"/>
            </a:pPr>
            <a:r>
              <a:rPr lang="fa-IR" b="1" dirty="0" smtClean="0">
                <a:solidFill>
                  <a:schemeClr val="bg1"/>
                </a:solidFill>
              </a:rPr>
              <a:t>دفع مدفوع و ادرار، </a:t>
            </a:r>
            <a:r>
              <a:rPr lang="fa-IR" b="1" dirty="0">
                <a:solidFill>
                  <a:schemeClr val="bg1"/>
                </a:solidFill>
              </a:rPr>
              <a:t>دفع باد</a:t>
            </a:r>
          </a:p>
          <a:p>
            <a:pPr algn="r" rtl="1">
              <a:lnSpc>
                <a:spcPct val="150000"/>
              </a:lnSpc>
              <a:buFont typeface="Wingdings" panose="05000000000000000000" pitchFamily="2" charset="2"/>
              <a:buChar char="§"/>
            </a:pPr>
            <a:r>
              <a:rPr lang="fa-IR" b="1" dirty="0" smtClean="0">
                <a:solidFill>
                  <a:schemeClr val="bg1"/>
                </a:solidFill>
              </a:rPr>
              <a:t>عرق کردن و </a:t>
            </a:r>
            <a:r>
              <a:rPr lang="fa-IR" b="1" dirty="0">
                <a:solidFill>
                  <a:schemeClr val="bg1"/>
                </a:solidFill>
              </a:rPr>
              <a:t>اشک</a:t>
            </a:r>
          </a:p>
          <a:p>
            <a:pPr algn="r" rtl="1">
              <a:lnSpc>
                <a:spcPct val="150000"/>
              </a:lnSpc>
              <a:buFont typeface="Wingdings" panose="05000000000000000000" pitchFamily="2" charset="2"/>
              <a:buChar char="§"/>
            </a:pPr>
            <a:r>
              <a:rPr lang="fa-IR" b="1" dirty="0" smtClean="0">
                <a:solidFill>
                  <a:schemeClr val="bg1"/>
                </a:solidFill>
              </a:rPr>
              <a:t>عادت ماهانه</a:t>
            </a:r>
          </a:p>
          <a:p>
            <a:pPr algn="r" rtl="1">
              <a:lnSpc>
                <a:spcPct val="150000"/>
              </a:lnSpc>
              <a:buFont typeface="Wingdings" panose="05000000000000000000" pitchFamily="2" charset="2"/>
              <a:buChar char="§"/>
            </a:pPr>
            <a:r>
              <a:rPr lang="fa-IR" b="1" dirty="0" smtClean="0">
                <a:solidFill>
                  <a:schemeClr val="bg1"/>
                </a:solidFill>
              </a:rPr>
              <a:t>عطسه</a:t>
            </a:r>
            <a:r>
              <a:rPr lang="fa-IR" b="1" dirty="0">
                <a:solidFill>
                  <a:schemeClr val="bg1"/>
                </a:solidFill>
              </a:rPr>
              <a:t>، </a:t>
            </a:r>
            <a:r>
              <a:rPr lang="fa-IR" b="1" dirty="0" smtClean="0">
                <a:solidFill>
                  <a:schemeClr val="bg1"/>
                </a:solidFill>
              </a:rPr>
              <a:t>سکسه، ترشحات </a:t>
            </a:r>
            <a:r>
              <a:rPr lang="fa-IR" b="1" dirty="0">
                <a:solidFill>
                  <a:schemeClr val="bg1"/>
                </a:solidFill>
              </a:rPr>
              <a:t>در گوشه </a:t>
            </a:r>
            <a:r>
              <a:rPr lang="fa-IR" b="1" dirty="0" smtClean="0">
                <a:solidFill>
                  <a:schemeClr val="bg1"/>
                </a:solidFill>
              </a:rPr>
              <a:t>چشم، </a:t>
            </a:r>
            <a:r>
              <a:rPr lang="fa-IR" b="1" dirty="0">
                <a:solidFill>
                  <a:schemeClr val="bg1"/>
                </a:solidFill>
              </a:rPr>
              <a:t>ترشحات واژن و دفع </a:t>
            </a:r>
            <a:r>
              <a:rPr lang="fa-IR" b="1" dirty="0" smtClean="0">
                <a:solidFill>
                  <a:schemeClr val="bg1"/>
                </a:solidFill>
              </a:rPr>
              <a:t>منی</a:t>
            </a:r>
          </a:p>
          <a:p>
            <a:pPr algn="r" rtl="1">
              <a:lnSpc>
                <a:spcPct val="150000"/>
              </a:lnSpc>
              <a:buFont typeface="Wingdings" panose="05000000000000000000" pitchFamily="2" charset="2"/>
              <a:buChar char="§"/>
            </a:pPr>
            <a:r>
              <a:rPr lang="fa-IR" b="1" dirty="0" smtClean="0">
                <a:solidFill>
                  <a:schemeClr val="bg1"/>
                </a:solidFill>
              </a:rPr>
              <a:t>اسهال و استفراغ خفیفی که به دنبال پرخوری ایجاد شود</a:t>
            </a:r>
            <a:endParaRPr lang="en-US" b="1" dirty="0">
              <a:solidFill>
                <a:schemeClr val="bg1"/>
              </a:solidFill>
            </a:endParaRPr>
          </a:p>
        </p:txBody>
      </p:sp>
      <p:sp>
        <p:nvSpPr>
          <p:cNvPr id="7" name="Slide Number Placeholder 6"/>
          <p:cNvSpPr>
            <a:spLocks noGrp="1"/>
          </p:cNvSpPr>
          <p:nvPr>
            <p:ph type="sldNum" sz="quarter" idx="12"/>
          </p:nvPr>
        </p:nvSpPr>
        <p:spPr/>
        <p:txBody>
          <a:bodyPr/>
          <a:lstStyle/>
          <a:p>
            <a:fld id="{294A09A9-5501-47C1-A89A-A340965A2BE2}" type="slidenum">
              <a:rPr lang="en-US" smtClean="0"/>
              <a:pPr/>
              <a:t>83</a:t>
            </a:fld>
            <a:endParaRPr lang="en-US" dirty="0"/>
          </a:p>
        </p:txBody>
      </p:sp>
      <p:pic>
        <p:nvPicPr>
          <p:cNvPr id="9" name="Picture 8">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16046" y="439356"/>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8" name="Picture 7"/>
          <p:cNvPicPr>
            <a:picLocks noChangeAspect="1"/>
          </p:cNvPicPr>
          <p:nvPr/>
        </p:nvPicPr>
        <p:blipFill>
          <a:blip r:embed="rId3"/>
          <a:stretch>
            <a:fillRect/>
          </a:stretch>
        </p:blipFill>
        <p:spPr>
          <a:xfrm>
            <a:off x="602174" y="439356"/>
            <a:ext cx="4178173" cy="3292935"/>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529976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61916" y="463592"/>
            <a:ext cx="10515600" cy="1143581"/>
          </a:xfrm>
        </p:spPr>
        <p:txBody>
          <a:bodyPr/>
          <a:lstStyle/>
          <a:p>
            <a:pPr rtl="1">
              <a:lnSpc>
                <a:spcPct val="100000"/>
              </a:lnSpc>
              <a:buClr>
                <a:schemeClr val="tx2">
                  <a:lumMod val="50000"/>
                </a:schemeClr>
              </a:buClr>
            </a:pPr>
            <a:r>
              <a:rPr lang="fa-IR" sz="4000" dirty="0" smtClean="0">
                <a:solidFill>
                  <a:schemeClr val="tx2">
                    <a:lumMod val="50000"/>
                  </a:schemeClr>
                </a:solidFill>
              </a:rPr>
              <a:t>پاکسازی طبیعی</a:t>
            </a:r>
            <a:endParaRPr lang="fa-IR" sz="4000" dirty="0">
              <a:solidFill>
                <a:schemeClr val="tx2">
                  <a:lumMod val="50000"/>
                </a:schemeClr>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fld id="{294A09A9-5501-47C1-A89A-A340965A2BE2}" type="slidenum">
              <a:rPr lang="en-US" smtClean="0">
                <a:solidFill>
                  <a:srgbClr val="F2F2F2">
                    <a:lumMod val="50000"/>
                  </a:srgbClr>
                </a:solidFill>
              </a:rPr>
              <a:pPr/>
              <a:t>84</a:t>
            </a:fld>
            <a:endParaRPr lang="en-US" dirty="0">
              <a:solidFill>
                <a:srgbClr val="F2F2F2">
                  <a:lumMod val="50000"/>
                </a:srgb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sp>
        <p:nvSpPr>
          <p:cNvPr id="8" name="Text Placeholder 7"/>
          <p:cNvSpPr>
            <a:spLocks noGrp="1"/>
          </p:cNvSpPr>
          <p:nvPr>
            <p:ph type="body" idx="1"/>
          </p:nvPr>
        </p:nvSpPr>
        <p:spPr>
          <a:xfrm>
            <a:off x="83127" y="2281382"/>
            <a:ext cx="12010190" cy="3814618"/>
          </a:xfrm>
        </p:spPr>
        <p:txBody>
          <a:bodyPr>
            <a:normAutofit/>
          </a:bodyPr>
          <a:lstStyle/>
          <a:p>
            <a:pPr marL="342900" indent="-342900" algn="r" rtl="1">
              <a:lnSpc>
                <a:spcPct val="150000"/>
              </a:lnSpc>
              <a:buFont typeface="Wingdings" panose="05000000000000000000" pitchFamily="2" charset="2"/>
              <a:buChar char="ü"/>
            </a:pPr>
            <a:r>
              <a:rPr lang="fa-IR" sz="2400" b="1" dirty="0">
                <a:solidFill>
                  <a:schemeClr val="tx1"/>
                </a:solidFill>
              </a:rPr>
              <a:t>لازم است هر کس دست کم </a:t>
            </a:r>
            <a:r>
              <a:rPr lang="fa-IR" sz="2400" b="1" dirty="0">
                <a:solidFill>
                  <a:srgbClr val="FF0000"/>
                </a:solidFill>
              </a:rPr>
              <a:t>روزی یک بار</a:t>
            </a:r>
            <a:r>
              <a:rPr lang="fa-IR" sz="2400" b="1" dirty="0">
                <a:solidFill>
                  <a:schemeClr val="tx1"/>
                </a:solidFill>
              </a:rPr>
              <a:t> دفع </a:t>
            </a:r>
            <a:r>
              <a:rPr lang="fa-IR" sz="2400" b="1" dirty="0">
                <a:solidFill>
                  <a:srgbClr val="FF0000"/>
                </a:solidFill>
              </a:rPr>
              <a:t>راحت </a:t>
            </a:r>
            <a:r>
              <a:rPr lang="fa-IR" sz="2400" b="1" dirty="0">
                <a:solidFill>
                  <a:schemeClr val="tx1"/>
                </a:solidFill>
              </a:rPr>
              <a:t>مدفوع داشته باشد</a:t>
            </a:r>
            <a:r>
              <a:rPr lang="fa-IR" sz="2400" b="1" dirty="0" smtClean="0">
                <a:solidFill>
                  <a:schemeClr val="tx1"/>
                </a:solidFill>
              </a:rPr>
              <a:t>.</a:t>
            </a:r>
          </a:p>
          <a:p>
            <a:pPr marL="342900" indent="-342900" algn="r" rtl="1">
              <a:lnSpc>
                <a:spcPct val="150000"/>
              </a:lnSpc>
              <a:buFont typeface="Wingdings" panose="05000000000000000000" pitchFamily="2" charset="2"/>
              <a:buChar char="ü"/>
            </a:pPr>
            <a:r>
              <a:rPr lang="fa-IR" sz="2400" b="1" dirty="0" smtClean="0">
                <a:solidFill>
                  <a:schemeClr val="tx1"/>
                </a:solidFill>
              </a:rPr>
              <a:t>رعایت آداب </a:t>
            </a:r>
            <a:r>
              <a:rPr lang="fa-IR" sz="2400" b="1" dirty="0">
                <a:solidFill>
                  <a:schemeClr val="tx1"/>
                </a:solidFill>
              </a:rPr>
              <a:t>صحیح غذا </a:t>
            </a:r>
            <a:r>
              <a:rPr lang="fa-IR" sz="2400" b="1" dirty="0" smtClean="0">
                <a:solidFill>
                  <a:schemeClr val="tx1"/>
                </a:solidFill>
              </a:rPr>
              <a:t>خوردن، استفاده </a:t>
            </a:r>
            <a:r>
              <a:rPr lang="fa-IR" sz="2400" b="1" dirty="0">
                <a:solidFill>
                  <a:schemeClr val="tx1"/>
                </a:solidFill>
              </a:rPr>
              <a:t>از غذاهای ملین </a:t>
            </a:r>
            <a:r>
              <a:rPr lang="fa-IR" sz="2400" b="1" dirty="0" smtClean="0">
                <a:solidFill>
                  <a:schemeClr val="tx1"/>
                </a:solidFill>
              </a:rPr>
              <a:t>و </a:t>
            </a:r>
            <a:r>
              <a:rPr lang="fa-IR" sz="2400" b="1" dirty="0">
                <a:solidFill>
                  <a:schemeClr val="tx1"/>
                </a:solidFill>
              </a:rPr>
              <a:t>فعالیت بدنی مناسب </a:t>
            </a:r>
            <a:r>
              <a:rPr lang="fa-IR" sz="2400" b="1" dirty="0" smtClean="0">
                <a:solidFill>
                  <a:schemeClr val="tx1"/>
                </a:solidFill>
              </a:rPr>
              <a:t>به رفع یبوست کمک می‌کند.</a:t>
            </a:r>
          </a:p>
          <a:p>
            <a:pPr marL="342900" indent="-342900" algn="r" rtl="1">
              <a:lnSpc>
                <a:spcPct val="150000"/>
              </a:lnSpc>
              <a:buFont typeface="Wingdings" panose="05000000000000000000" pitchFamily="2" charset="2"/>
              <a:buChar char="ü"/>
            </a:pPr>
            <a:r>
              <a:rPr lang="fa-IR" sz="2400" b="1" dirty="0" smtClean="0">
                <a:solidFill>
                  <a:schemeClr val="tx1"/>
                </a:solidFill>
              </a:rPr>
              <a:t>در </a:t>
            </a:r>
            <a:r>
              <a:rPr lang="fa-IR" sz="2400" b="1" dirty="0">
                <a:solidFill>
                  <a:schemeClr val="tx1"/>
                </a:solidFill>
              </a:rPr>
              <a:t>صورت ادامه یبوست یا یبوست شدید به پزشک </a:t>
            </a:r>
            <a:r>
              <a:rPr lang="fa-IR" sz="2400" b="1" dirty="0" smtClean="0">
                <a:solidFill>
                  <a:schemeClr val="tx1"/>
                </a:solidFill>
              </a:rPr>
              <a:t>مراجعه شود.</a:t>
            </a:r>
            <a:endParaRPr lang="en-US" sz="2400" b="1" dirty="0">
              <a:solidFill>
                <a:schemeClr val="tx1"/>
              </a:solidFill>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022" r="19230"/>
          <a:stretch/>
        </p:blipFill>
        <p:spPr>
          <a:xfrm>
            <a:off x="711200" y="3796034"/>
            <a:ext cx="3943927" cy="2853400"/>
          </a:xfrm>
          <a:prstGeom prst="round2DiagRect">
            <a:avLst>
              <a:gd name="adj1" fmla="val 16667"/>
              <a:gd name="adj2" fmla="val 0"/>
            </a:avLst>
          </a:prstGeom>
          <a:ln w="88900" cap="sq">
            <a:solidFill>
              <a:schemeClr val="accent2">
                <a:lumMod val="60000"/>
                <a:lumOff val="40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924792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61916" y="463592"/>
            <a:ext cx="10515600" cy="1143581"/>
          </a:xfrm>
        </p:spPr>
        <p:txBody>
          <a:bodyPr/>
          <a:lstStyle/>
          <a:p>
            <a:pPr rtl="1">
              <a:lnSpc>
                <a:spcPct val="100000"/>
              </a:lnSpc>
              <a:buClr>
                <a:schemeClr val="tx2">
                  <a:lumMod val="50000"/>
                </a:schemeClr>
              </a:buClr>
            </a:pPr>
            <a:r>
              <a:rPr lang="fa-IR" sz="4000" dirty="0" smtClean="0">
                <a:solidFill>
                  <a:schemeClr val="tx2">
                    <a:lumMod val="50000"/>
                  </a:schemeClr>
                </a:solidFill>
              </a:rPr>
              <a:t>پاکسازی </a:t>
            </a:r>
            <a:r>
              <a:rPr lang="fa-IR" sz="4000" dirty="0">
                <a:solidFill>
                  <a:schemeClr val="tx2">
                    <a:lumMod val="50000"/>
                  </a:schemeClr>
                </a:solidFill>
              </a:rPr>
              <a:t>طبیعی</a:t>
            </a: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fld id="{294A09A9-5501-47C1-A89A-A340965A2BE2}" type="slidenum">
              <a:rPr lang="en-US" smtClean="0">
                <a:solidFill>
                  <a:srgbClr val="F2F2F2">
                    <a:lumMod val="50000"/>
                  </a:srgbClr>
                </a:solidFill>
              </a:rPr>
              <a:pPr/>
              <a:t>85</a:t>
            </a:fld>
            <a:endParaRPr lang="en-US" dirty="0">
              <a:solidFill>
                <a:srgbClr val="F2F2F2">
                  <a:lumMod val="50000"/>
                </a:srgb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sp>
        <p:nvSpPr>
          <p:cNvPr id="8" name="Text Placeholder 7"/>
          <p:cNvSpPr>
            <a:spLocks noGrp="1"/>
          </p:cNvSpPr>
          <p:nvPr>
            <p:ph type="body" idx="1"/>
          </p:nvPr>
        </p:nvSpPr>
        <p:spPr>
          <a:xfrm>
            <a:off x="-507999" y="2272144"/>
            <a:ext cx="10889671" cy="4150710"/>
          </a:xfrm>
        </p:spPr>
        <p:txBody>
          <a:bodyPr>
            <a:noAutofit/>
          </a:bodyPr>
          <a:lstStyle/>
          <a:p>
            <a:pPr marL="342900" indent="-342900" algn="r" rtl="1">
              <a:lnSpc>
                <a:spcPct val="150000"/>
              </a:lnSpc>
              <a:buFont typeface="Wingdings" panose="05000000000000000000" pitchFamily="2" charset="2"/>
              <a:buChar char="ü"/>
            </a:pPr>
            <a:r>
              <a:rPr lang="fa-IR" b="1" dirty="0" smtClean="0">
                <a:solidFill>
                  <a:schemeClr val="tx1"/>
                </a:solidFill>
              </a:rPr>
              <a:t>وقتی مواد </a:t>
            </a:r>
            <a:r>
              <a:rPr lang="fa-IR" b="1" dirty="0">
                <a:solidFill>
                  <a:schemeClr val="tx1"/>
                </a:solidFill>
              </a:rPr>
              <a:t>زاید </a:t>
            </a:r>
            <a:r>
              <a:rPr lang="fa-IR" b="1" dirty="0" smtClean="0">
                <a:solidFill>
                  <a:schemeClr val="tx1"/>
                </a:solidFill>
              </a:rPr>
              <a:t>زیاد </a:t>
            </a:r>
            <a:r>
              <a:rPr lang="fa-IR" b="1" dirty="0">
                <a:solidFill>
                  <a:schemeClr val="tx1"/>
                </a:solidFill>
              </a:rPr>
              <a:t>در بدن جمع </a:t>
            </a:r>
            <a:r>
              <a:rPr lang="fa-IR" b="1" dirty="0" smtClean="0">
                <a:solidFill>
                  <a:schemeClr val="tx1"/>
                </a:solidFill>
              </a:rPr>
              <a:t>شده؛ بدن </a:t>
            </a:r>
            <a:r>
              <a:rPr lang="fa-IR" b="1" dirty="0">
                <a:solidFill>
                  <a:schemeClr val="tx1"/>
                </a:solidFill>
              </a:rPr>
              <a:t>سعی می‌کند </a:t>
            </a:r>
            <a:r>
              <a:rPr lang="fa-IR" b="1" dirty="0" smtClean="0">
                <a:solidFill>
                  <a:schemeClr val="tx1"/>
                </a:solidFill>
              </a:rPr>
              <a:t>این </a:t>
            </a:r>
            <a:r>
              <a:rPr lang="fa-IR" b="1" dirty="0">
                <a:solidFill>
                  <a:schemeClr val="tx1"/>
                </a:solidFill>
              </a:rPr>
              <a:t>مواد را دفع </a:t>
            </a:r>
            <a:r>
              <a:rPr lang="fa-IR" b="1" dirty="0" smtClean="0">
                <a:solidFill>
                  <a:schemeClr val="tx1"/>
                </a:solidFill>
              </a:rPr>
              <a:t>کند.</a:t>
            </a:r>
          </a:p>
          <a:p>
            <a:pPr marL="342900" indent="-342900" algn="r" rtl="1">
              <a:lnSpc>
                <a:spcPct val="150000"/>
              </a:lnSpc>
              <a:buFont typeface="Wingdings" panose="05000000000000000000" pitchFamily="2" charset="2"/>
              <a:buChar char="ü"/>
            </a:pPr>
            <a:r>
              <a:rPr lang="fa-IR" b="1" dirty="0" smtClean="0">
                <a:solidFill>
                  <a:schemeClr val="tx1"/>
                </a:solidFill>
              </a:rPr>
              <a:t>اسهال </a:t>
            </a:r>
            <a:r>
              <a:rPr lang="fa-IR" b="1" dirty="0">
                <a:solidFill>
                  <a:schemeClr val="tx1"/>
                </a:solidFill>
              </a:rPr>
              <a:t>یا استفراغ خفیف </a:t>
            </a:r>
            <a:r>
              <a:rPr lang="fa-IR" b="1" dirty="0" smtClean="0">
                <a:solidFill>
                  <a:schemeClr val="tx1"/>
                </a:solidFill>
              </a:rPr>
              <a:t>بعد غذای نامناسب خودبه‌خود برطرف می‌شود.</a:t>
            </a:r>
          </a:p>
          <a:p>
            <a:pPr marL="342900" indent="-342900" algn="r" rtl="1">
              <a:lnSpc>
                <a:spcPct val="150000"/>
              </a:lnSpc>
              <a:buFont typeface="Wingdings" panose="05000000000000000000" pitchFamily="2" charset="2"/>
              <a:buChar char="ü"/>
            </a:pPr>
            <a:r>
              <a:rPr lang="fa-IR" b="1" dirty="0" smtClean="0">
                <a:solidFill>
                  <a:schemeClr val="tx1"/>
                </a:solidFill>
              </a:rPr>
              <a:t> بدن </a:t>
            </a:r>
            <a:r>
              <a:rPr lang="fa-IR" b="1" dirty="0">
                <a:solidFill>
                  <a:schemeClr val="tx1"/>
                </a:solidFill>
              </a:rPr>
              <a:t>متوجه ورود غذای مسموم به بدن شده و </a:t>
            </a:r>
            <a:r>
              <a:rPr lang="fa-IR" b="1" dirty="0" smtClean="0">
                <a:solidFill>
                  <a:schemeClr val="tx1"/>
                </a:solidFill>
              </a:rPr>
              <a:t>اقدام </a:t>
            </a:r>
            <a:r>
              <a:rPr lang="fa-IR" b="1" dirty="0">
                <a:solidFill>
                  <a:schemeClr val="tx1"/>
                </a:solidFill>
              </a:rPr>
              <a:t>به دفع سموم كرده </a:t>
            </a:r>
            <a:r>
              <a:rPr lang="fa-IR" b="1" dirty="0" smtClean="0">
                <a:solidFill>
                  <a:schemeClr val="tx1"/>
                </a:solidFill>
              </a:rPr>
              <a:t>است.</a:t>
            </a:r>
          </a:p>
          <a:p>
            <a:pPr marL="342900" indent="-342900" algn="r" rtl="1">
              <a:lnSpc>
                <a:spcPct val="150000"/>
              </a:lnSpc>
              <a:buFont typeface="Wingdings" panose="05000000000000000000" pitchFamily="2" charset="2"/>
              <a:buChar char="ü"/>
            </a:pPr>
            <a:r>
              <a:rPr lang="fa-IR" b="1" dirty="0" smtClean="0">
                <a:solidFill>
                  <a:schemeClr val="tx1"/>
                </a:solidFill>
              </a:rPr>
              <a:t>باید </a:t>
            </a:r>
            <a:r>
              <a:rPr lang="fa-IR" b="1" dirty="0">
                <a:solidFill>
                  <a:schemeClr val="tx1"/>
                </a:solidFill>
              </a:rPr>
              <a:t>به بدن در دفع مواد زاید کمک کرد؛ مگر اینکه علائم شدید و طولانی </a:t>
            </a:r>
            <a:r>
              <a:rPr lang="fa-IR" b="1" dirty="0" smtClean="0">
                <a:solidFill>
                  <a:schemeClr val="tx1"/>
                </a:solidFill>
              </a:rPr>
              <a:t>شود.</a:t>
            </a:r>
          </a:p>
          <a:p>
            <a:pPr marL="342900" indent="-342900" algn="r" rtl="1">
              <a:lnSpc>
                <a:spcPct val="150000"/>
              </a:lnSpc>
              <a:buFont typeface="Wingdings" panose="05000000000000000000" pitchFamily="2" charset="2"/>
              <a:buChar char="ü"/>
            </a:pPr>
            <a:r>
              <a:rPr lang="fa-IR" b="1" dirty="0" smtClean="0">
                <a:solidFill>
                  <a:schemeClr val="tx1"/>
                </a:solidFill>
              </a:rPr>
              <a:t>در اسهال </a:t>
            </a:r>
            <a:r>
              <a:rPr lang="fa-IR" b="1" dirty="0">
                <a:solidFill>
                  <a:schemeClr val="tx1"/>
                </a:solidFill>
              </a:rPr>
              <a:t>خفیف بدون علائم کم آبی </a:t>
            </a:r>
            <a:r>
              <a:rPr lang="fa-IR" b="1" dirty="0" smtClean="0">
                <a:solidFill>
                  <a:schemeClr val="tx1"/>
                </a:solidFill>
              </a:rPr>
              <a:t>فورا داروی </a:t>
            </a:r>
            <a:r>
              <a:rPr lang="fa-IR" b="1" dirty="0">
                <a:solidFill>
                  <a:schemeClr val="tx1"/>
                </a:solidFill>
              </a:rPr>
              <a:t>ضد اسهال </a:t>
            </a:r>
            <a:r>
              <a:rPr lang="fa-IR" b="1" dirty="0" smtClean="0">
                <a:solidFill>
                  <a:schemeClr val="tx1"/>
                </a:solidFill>
              </a:rPr>
              <a:t>(دیفنوکسیلات </a:t>
            </a:r>
            <a:r>
              <a:rPr lang="fa-IR" b="1" dirty="0">
                <a:solidFill>
                  <a:schemeClr val="tx1"/>
                </a:solidFill>
              </a:rPr>
              <a:t>یا لوپرامید) </a:t>
            </a:r>
            <a:r>
              <a:rPr lang="fa-IR" b="1" dirty="0" smtClean="0">
                <a:solidFill>
                  <a:schemeClr val="tx1"/>
                </a:solidFill>
              </a:rPr>
              <a:t>مصرف نشود.</a:t>
            </a:r>
          </a:p>
          <a:p>
            <a:pPr marL="342900" indent="-342900" algn="r" rtl="1">
              <a:lnSpc>
                <a:spcPct val="150000"/>
              </a:lnSpc>
              <a:buFont typeface="Wingdings" panose="05000000000000000000" pitchFamily="2" charset="2"/>
              <a:buChar char="ü"/>
            </a:pPr>
            <a:r>
              <a:rPr lang="fa-IR" b="1" dirty="0" smtClean="0">
                <a:solidFill>
                  <a:schemeClr val="tx1"/>
                </a:solidFill>
              </a:rPr>
              <a:t>در استفراغ خفیف بدون </a:t>
            </a:r>
            <a:r>
              <a:rPr lang="fa-IR" b="1" dirty="0">
                <a:solidFill>
                  <a:schemeClr val="tx1"/>
                </a:solidFill>
              </a:rPr>
              <a:t>علائم کم آبی </a:t>
            </a:r>
            <a:r>
              <a:rPr lang="fa-IR" b="1" dirty="0" smtClean="0">
                <a:solidFill>
                  <a:schemeClr val="tx1"/>
                </a:solidFill>
              </a:rPr>
              <a:t>بدن؛ </a:t>
            </a:r>
            <a:r>
              <a:rPr lang="fa-IR" b="1" dirty="0">
                <a:solidFill>
                  <a:schemeClr val="tx1"/>
                </a:solidFill>
              </a:rPr>
              <a:t>فورا داروی ضد استفراغ (مانند پلازیل) </a:t>
            </a:r>
            <a:r>
              <a:rPr lang="fa-IR" b="1" dirty="0" smtClean="0">
                <a:solidFill>
                  <a:schemeClr val="tx1"/>
                </a:solidFill>
              </a:rPr>
              <a:t>مصرف نشود.</a:t>
            </a:r>
          </a:p>
          <a:p>
            <a:pPr marL="342900" indent="-342900" algn="r" rtl="1">
              <a:lnSpc>
                <a:spcPct val="150000"/>
              </a:lnSpc>
              <a:buFont typeface="Wingdings" panose="05000000000000000000" pitchFamily="2" charset="2"/>
              <a:buChar char="ü"/>
            </a:pPr>
            <a:r>
              <a:rPr lang="fa-IR" b="1" dirty="0" smtClean="0">
                <a:solidFill>
                  <a:schemeClr val="tx1"/>
                </a:solidFill>
              </a:rPr>
              <a:t>تامین </a:t>
            </a:r>
            <a:r>
              <a:rPr lang="fa-IR" b="1" dirty="0">
                <a:solidFill>
                  <a:schemeClr val="tx1"/>
                </a:solidFill>
              </a:rPr>
              <a:t>آب بدن به وسیله پودرهای او- آر- اس، سرم‌درمانی یا روش‌های دیگر ضروری است.</a:t>
            </a:r>
            <a:endParaRPr lang="en-US" b="1" dirty="0">
              <a:solidFill>
                <a:schemeClr val="tx1"/>
              </a:solidFill>
            </a:endParaRPr>
          </a:p>
        </p:txBody>
      </p:sp>
      <p:pic>
        <p:nvPicPr>
          <p:cNvPr id="3" name="Picture 2"/>
          <p:cNvPicPr>
            <a:picLocks noChangeAspect="1"/>
          </p:cNvPicPr>
          <p:nvPr/>
        </p:nvPicPr>
        <p:blipFill>
          <a:blip r:embed="rId4"/>
          <a:stretch>
            <a:fillRect/>
          </a:stretch>
        </p:blipFill>
        <p:spPr>
          <a:xfrm>
            <a:off x="400461" y="1718009"/>
            <a:ext cx="2730666" cy="2884857"/>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67293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61916" y="463592"/>
            <a:ext cx="10515600" cy="1143581"/>
          </a:xfrm>
        </p:spPr>
        <p:txBody>
          <a:bodyPr/>
          <a:lstStyle/>
          <a:p>
            <a:pPr rtl="1">
              <a:lnSpc>
                <a:spcPct val="100000"/>
              </a:lnSpc>
              <a:buClr>
                <a:schemeClr val="tx2">
                  <a:lumMod val="50000"/>
                </a:schemeClr>
              </a:buClr>
            </a:pPr>
            <a:r>
              <a:rPr lang="fa-IR" sz="4000" dirty="0" smtClean="0">
                <a:solidFill>
                  <a:schemeClr val="tx2">
                    <a:lumMod val="50000"/>
                  </a:schemeClr>
                </a:solidFill>
              </a:rPr>
              <a:t>پاکسازی </a:t>
            </a:r>
            <a:r>
              <a:rPr lang="fa-IR" sz="4000" dirty="0">
                <a:solidFill>
                  <a:schemeClr val="tx2">
                    <a:lumMod val="50000"/>
                  </a:schemeClr>
                </a:solidFill>
              </a:rPr>
              <a:t>طبیعی</a:t>
            </a: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fld id="{294A09A9-5501-47C1-A89A-A340965A2BE2}" type="slidenum">
              <a:rPr lang="en-US" smtClean="0">
                <a:solidFill>
                  <a:srgbClr val="F2F2F2">
                    <a:lumMod val="50000"/>
                  </a:srgbClr>
                </a:solidFill>
              </a:rPr>
              <a:pPr/>
              <a:t>86</a:t>
            </a:fld>
            <a:endParaRPr lang="en-US" dirty="0">
              <a:solidFill>
                <a:srgbClr val="F2F2F2">
                  <a:lumMod val="50000"/>
                </a:srgb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sp>
        <p:nvSpPr>
          <p:cNvPr id="8" name="Text Placeholder 7"/>
          <p:cNvSpPr>
            <a:spLocks noGrp="1"/>
          </p:cNvSpPr>
          <p:nvPr>
            <p:ph type="body" idx="1"/>
          </p:nvPr>
        </p:nvSpPr>
        <p:spPr>
          <a:xfrm>
            <a:off x="157018" y="2309090"/>
            <a:ext cx="10686473" cy="4045528"/>
          </a:xfrm>
        </p:spPr>
        <p:txBody>
          <a:bodyPr>
            <a:normAutofit fontScale="92500"/>
          </a:bodyPr>
          <a:lstStyle/>
          <a:p>
            <a:pPr marL="342900" indent="-342900" algn="r" rtl="1">
              <a:lnSpc>
                <a:spcPct val="150000"/>
              </a:lnSpc>
              <a:buFont typeface="Wingdings" panose="05000000000000000000" pitchFamily="2" charset="2"/>
              <a:buChar char="ü"/>
            </a:pPr>
            <a:r>
              <a:rPr lang="fa-IR" sz="2400" b="1" dirty="0" smtClean="0">
                <a:solidFill>
                  <a:schemeClr val="tx1"/>
                </a:solidFill>
              </a:rPr>
              <a:t>3-2 </a:t>
            </a:r>
            <a:r>
              <a:rPr lang="fa-IR" sz="2400" b="1" dirty="0">
                <a:solidFill>
                  <a:schemeClr val="tx1"/>
                </a:solidFill>
              </a:rPr>
              <a:t>روز آبریزش شفاف از بینی بدون تب و علائم دیگر </a:t>
            </a:r>
            <a:r>
              <a:rPr lang="fa-IR" sz="2400" b="1" dirty="0" smtClean="0">
                <a:solidFill>
                  <a:schemeClr val="tx1"/>
                </a:solidFill>
              </a:rPr>
              <a:t>داشته باشید.</a:t>
            </a:r>
          </a:p>
          <a:p>
            <a:pPr marL="342900" indent="-342900" algn="r" rtl="1">
              <a:lnSpc>
                <a:spcPct val="150000"/>
              </a:lnSpc>
              <a:buFont typeface="Wingdings" panose="05000000000000000000" pitchFamily="2" charset="2"/>
              <a:buChar char="ü"/>
            </a:pPr>
            <a:r>
              <a:rPr lang="fa-IR" sz="2400" b="1" dirty="0" smtClean="0">
                <a:solidFill>
                  <a:schemeClr val="tx1"/>
                </a:solidFill>
              </a:rPr>
              <a:t>بدن در تلاش </a:t>
            </a:r>
            <a:r>
              <a:rPr lang="fa-IR" sz="2400" b="1" dirty="0">
                <a:solidFill>
                  <a:schemeClr val="tx1"/>
                </a:solidFill>
              </a:rPr>
              <a:t>است که مواد زاید را از طریق ترشحات بینی خارج </a:t>
            </a:r>
            <a:r>
              <a:rPr lang="fa-IR" sz="2400" b="1" dirty="0" smtClean="0">
                <a:solidFill>
                  <a:schemeClr val="tx1"/>
                </a:solidFill>
              </a:rPr>
              <a:t>کند.</a:t>
            </a:r>
          </a:p>
          <a:p>
            <a:pPr marL="342900" indent="-342900" algn="r" rtl="1">
              <a:lnSpc>
                <a:spcPct val="150000"/>
              </a:lnSpc>
              <a:buFont typeface="Wingdings" panose="05000000000000000000" pitchFamily="2" charset="2"/>
              <a:buChar char="ü"/>
            </a:pPr>
            <a:r>
              <a:rPr lang="fa-IR" sz="2400" b="1" dirty="0" smtClean="0">
                <a:solidFill>
                  <a:schemeClr val="tx1"/>
                </a:solidFill>
              </a:rPr>
              <a:t>معمولا </a:t>
            </a:r>
            <a:r>
              <a:rPr lang="fa-IR" sz="2400" b="1" dirty="0">
                <a:solidFill>
                  <a:schemeClr val="tx1"/>
                </a:solidFill>
              </a:rPr>
              <a:t>پس از 3-2 روز بدون دارو، علائم برطرف می‌شود</a:t>
            </a:r>
            <a:r>
              <a:rPr lang="fa-IR" sz="2400" b="1" dirty="0" smtClean="0">
                <a:solidFill>
                  <a:schemeClr val="tx1"/>
                </a:solidFill>
              </a:rPr>
              <a:t>.</a:t>
            </a:r>
          </a:p>
          <a:p>
            <a:pPr marL="342900" indent="-342900" algn="r" rtl="1">
              <a:lnSpc>
                <a:spcPct val="150000"/>
              </a:lnSpc>
              <a:buFont typeface="Wingdings" panose="05000000000000000000" pitchFamily="2" charset="2"/>
              <a:buChar char="ü"/>
            </a:pPr>
            <a:r>
              <a:rPr lang="fa-IR" sz="2400" b="1" dirty="0" smtClean="0">
                <a:solidFill>
                  <a:schemeClr val="tx1"/>
                </a:solidFill>
              </a:rPr>
              <a:t>قطع </a:t>
            </a:r>
            <a:r>
              <a:rPr lang="fa-IR" sz="2400" b="1" dirty="0">
                <a:solidFill>
                  <a:schemeClr val="tx1"/>
                </a:solidFill>
              </a:rPr>
              <a:t>کردن آبریزش بینی </a:t>
            </a:r>
            <a:r>
              <a:rPr lang="fa-IR" sz="2400" b="1" dirty="0" smtClean="0">
                <a:solidFill>
                  <a:schemeClr val="tx1"/>
                </a:solidFill>
              </a:rPr>
              <a:t>با قرص‌های </a:t>
            </a:r>
            <a:r>
              <a:rPr lang="fa-IR" sz="2400" b="1" dirty="0">
                <a:solidFill>
                  <a:schemeClr val="tx1"/>
                </a:solidFill>
              </a:rPr>
              <a:t>سرماخوردگی و آنتی هیستامین بدون نظر پزشک </a:t>
            </a:r>
            <a:r>
              <a:rPr lang="fa-IR" sz="2400" b="1" dirty="0" smtClean="0">
                <a:solidFill>
                  <a:schemeClr val="tx1"/>
                </a:solidFill>
              </a:rPr>
              <a:t>مضر است.</a:t>
            </a:r>
          </a:p>
          <a:p>
            <a:pPr marL="342900" indent="-342900" algn="r" rtl="1">
              <a:lnSpc>
                <a:spcPct val="150000"/>
              </a:lnSpc>
              <a:buFont typeface="Wingdings" panose="05000000000000000000" pitchFamily="2" charset="2"/>
              <a:buChar char="ü"/>
            </a:pPr>
            <a:r>
              <a:rPr lang="fa-IR" sz="2400" b="1" dirty="0" smtClean="0">
                <a:solidFill>
                  <a:schemeClr val="tx1"/>
                </a:solidFill>
              </a:rPr>
              <a:t>این کار </a:t>
            </a:r>
            <a:r>
              <a:rPr lang="fa-IR" sz="2400" b="1" dirty="0">
                <a:solidFill>
                  <a:schemeClr val="tx1"/>
                </a:solidFill>
              </a:rPr>
              <a:t>باعث تجمع </a:t>
            </a:r>
            <a:r>
              <a:rPr lang="fa-IR" sz="2400" b="1" dirty="0" smtClean="0">
                <a:solidFill>
                  <a:schemeClr val="tx1"/>
                </a:solidFill>
              </a:rPr>
              <a:t>مواد عفونی </a:t>
            </a:r>
            <a:r>
              <a:rPr lang="fa-IR" sz="2400" b="1" dirty="0">
                <a:solidFill>
                  <a:schemeClr val="tx1"/>
                </a:solidFill>
              </a:rPr>
              <a:t>در بدن </a:t>
            </a:r>
            <a:r>
              <a:rPr lang="fa-IR" sz="2400" b="1" dirty="0" smtClean="0">
                <a:solidFill>
                  <a:schemeClr val="tx1"/>
                </a:solidFill>
              </a:rPr>
              <a:t>و ایجاد عفونت </a:t>
            </a:r>
            <a:r>
              <a:rPr lang="fa-IR" sz="2400" b="1" dirty="0">
                <a:solidFill>
                  <a:schemeClr val="tx1"/>
                </a:solidFill>
              </a:rPr>
              <a:t>باکتریایی، سردرد و سینوزیت </a:t>
            </a:r>
            <a:r>
              <a:rPr lang="fa-IR" sz="2400" b="1" dirty="0" smtClean="0">
                <a:solidFill>
                  <a:schemeClr val="tx1"/>
                </a:solidFill>
              </a:rPr>
              <a:t>می‌شود.</a:t>
            </a:r>
          </a:p>
          <a:p>
            <a:pPr marL="342900" indent="-342900" algn="r" rtl="1">
              <a:lnSpc>
                <a:spcPct val="150000"/>
              </a:lnSpc>
              <a:buFont typeface="Wingdings" panose="05000000000000000000" pitchFamily="2" charset="2"/>
              <a:buChar char="ü"/>
            </a:pPr>
            <a:r>
              <a:rPr lang="fa-IR" sz="2400" b="1" dirty="0">
                <a:solidFill>
                  <a:schemeClr val="tx1"/>
                </a:solidFill>
              </a:rPr>
              <a:t>تقاضای تجویز و دریافت </a:t>
            </a:r>
            <a:r>
              <a:rPr lang="fa-IR" sz="2400" b="1" dirty="0" smtClean="0">
                <a:solidFill>
                  <a:srgbClr val="FF0000"/>
                </a:solidFill>
              </a:rPr>
              <a:t>آنتی </a:t>
            </a:r>
            <a:r>
              <a:rPr lang="fa-IR" sz="2400" b="1" dirty="0">
                <a:solidFill>
                  <a:srgbClr val="FF0000"/>
                </a:solidFill>
              </a:rPr>
              <a:t>بیوتیک</a:t>
            </a:r>
            <a:r>
              <a:rPr lang="fa-IR" sz="2400" b="1" dirty="0">
                <a:solidFill>
                  <a:schemeClr val="tx1"/>
                </a:solidFill>
              </a:rPr>
              <a:t>‌ها</a:t>
            </a:r>
            <a:r>
              <a:rPr lang="fa-IR" sz="2400" b="1" dirty="0">
                <a:solidFill>
                  <a:srgbClr val="FF0000"/>
                </a:solidFill>
              </a:rPr>
              <a:t> </a:t>
            </a:r>
            <a:r>
              <a:rPr lang="fa-IR" sz="2400" b="1" dirty="0" smtClean="0">
                <a:solidFill>
                  <a:schemeClr val="tx1"/>
                </a:solidFill>
              </a:rPr>
              <a:t>باعث </a:t>
            </a:r>
            <a:r>
              <a:rPr lang="fa-IR" sz="2400" b="1" dirty="0" smtClean="0">
                <a:solidFill>
                  <a:srgbClr val="FF0000"/>
                </a:solidFill>
              </a:rPr>
              <a:t>مقاوم </a:t>
            </a:r>
            <a:r>
              <a:rPr lang="fa-IR" sz="2400" b="1" dirty="0">
                <a:solidFill>
                  <a:srgbClr val="FF0000"/>
                </a:solidFill>
              </a:rPr>
              <a:t>شدن </a:t>
            </a:r>
            <a:r>
              <a:rPr lang="fa-IR" sz="2400" b="1" dirty="0">
                <a:solidFill>
                  <a:schemeClr val="tx1"/>
                </a:solidFill>
              </a:rPr>
              <a:t>بدن به </a:t>
            </a:r>
            <a:r>
              <a:rPr lang="fa-IR" sz="2400" b="1" dirty="0" smtClean="0">
                <a:solidFill>
                  <a:schemeClr val="tx1"/>
                </a:solidFill>
              </a:rPr>
              <a:t>داروها </a:t>
            </a:r>
            <a:r>
              <a:rPr lang="fa-IR" sz="2400" b="1" dirty="0">
                <a:solidFill>
                  <a:schemeClr val="tx1"/>
                </a:solidFill>
              </a:rPr>
              <a:t>در زمان بروز عفونت واقعی </a:t>
            </a:r>
            <a:r>
              <a:rPr lang="fa-IR" sz="2400" b="1" dirty="0" smtClean="0">
                <a:solidFill>
                  <a:schemeClr val="tx1"/>
                </a:solidFill>
              </a:rPr>
              <a:t>است.</a:t>
            </a:r>
            <a:endParaRPr lang="en-US" sz="2400" b="1" dirty="0">
              <a:solidFill>
                <a:schemeClr val="tx1"/>
              </a:solidFill>
            </a:endParaRPr>
          </a:p>
        </p:txBody>
      </p:sp>
      <p:pic>
        <p:nvPicPr>
          <p:cNvPr id="3" name="Picture 2"/>
          <p:cNvPicPr>
            <a:picLocks noChangeAspect="1"/>
          </p:cNvPicPr>
          <p:nvPr/>
        </p:nvPicPr>
        <p:blipFill>
          <a:blip r:embed="rId4"/>
          <a:stretch>
            <a:fillRect/>
          </a:stretch>
        </p:blipFill>
        <p:spPr>
          <a:xfrm>
            <a:off x="683490" y="1438494"/>
            <a:ext cx="2842613" cy="2764733"/>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849791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61916" y="463592"/>
            <a:ext cx="10515600" cy="1143581"/>
          </a:xfrm>
        </p:spPr>
        <p:txBody>
          <a:bodyPr/>
          <a:lstStyle/>
          <a:p>
            <a:pPr rtl="1">
              <a:lnSpc>
                <a:spcPct val="100000"/>
              </a:lnSpc>
              <a:buClr>
                <a:schemeClr val="tx2">
                  <a:lumMod val="50000"/>
                </a:schemeClr>
              </a:buClr>
            </a:pPr>
            <a:r>
              <a:rPr lang="fa-IR" sz="4000" dirty="0" smtClean="0">
                <a:solidFill>
                  <a:schemeClr val="tx2">
                    <a:lumMod val="50000"/>
                  </a:schemeClr>
                </a:solidFill>
              </a:rPr>
              <a:t>پاکسازی </a:t>
            </a:r>
            <a:r>
              <a:rPr lang="fa-IR" sz="4000" dirty="0">
                <a:solidFill>
                  <a:schemeClr val="tx2">
                    <a:lumMod val="50000"/>
                  </a:schemeClr>
                </a:solidFill>
              </a:rPr>
              <a:t>طبیعی</a:t>
            </a: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fld id="{294A09A9-5501-47C1-A89A-A340965A2BE2}" type="slidenum">
              <a:rPr lang="en-US" smtClean="0">
                <a:solidFill>
                  <a:srgbClr val="F2F2F2">
                    <a:lumMod val="50000"/>
                  </a:srgbClr>
                </a:solidFill>
              </a:rPr>
              <a:pPr/>
              <a:t>87</a:t>
            </a:fld>
            <a:endParaRPr lang="en-US" dirty="0">
              <a:solidFill>
                <a:srgbClr val="F2F2F2">
                  <a:lumMod val="50000"/>
                </a:srgb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sp>
        <p:nvSpPr>
          <p:cNvPr id="8" name="Text Placeholder 7"/>
          <p:cNvSpPr>
            <a:spLocks noGrp="1"/>
          </p:cNvSpPr>
          <p:nvPr>
            <p:ph type="body" idx="1"/>
          </p:nvPr>
        </p:nvSpPr>
        <p:spPr>
          <a:xfrm>
            <a:off x="157018" y="2309090"/>
            <a:ext cx="11730182" cy="4045528"/>
          </a:xfrm>
        </p:spPr>
        <p:txBody>
          <a:bodyPr>
            <a:normAutofit/>
          </a:bodyPr>
          <a:lstStyle/>
          <a:p>
            <a:pPr marL="342900" indent="-342900" algn="r" rtl="1">
              <a:lnSpc>
                <a:spcPct val="150000"/>
              </a:lnSpc>
              <a:buFont typeface="Wingdings" panose="05000000000000000000" pitchFamily="2" charset="2"/>
              <a:buChar char="ü"/>
            </a:pPr>
            <a:r>
              <a:rPr lang="fa-IR" sz="2400" b="1" dirty="0">
                <a:solidFill>
                  <a:schemeClr val="tx1"/>
                </a:solidFill>
              </a:rPr>
              <a:t>برای حفظ سلامتی باید شرایطی را برای بدن فراهم كرد كه بتواند </a:t>
            </a:r>
            <a:r>
              <a:rPr lang="fa-IR" sz="2400" b="1" dirty="0">
                <a:solidFill>
                  <a:schemeClr val="accent4"/>
                </a:solidFill>
              </a:rPr>
              <a:t>مواد زاید</a:t>
            </a:r>
            <a:r>
              <a:rPr lang="fa-IR" sz="2400" b="1" dirty="0">
                <a:solidFill>
                  <a:schemeClr val="tx1"/>
                </a:solidFill>
              </a:rPr>
              <a:t> را از خود دفع كند. </a:t>
            </a:r>
            <a:endParaRPr lang="fa-IR" sz="2400" b="1" dirty="0" smtClean="0">
              <a:solidFill>
                <a:schemeClr val="tx1"/>
              </a:solidFill>
            </a:endParaRPr>
          </a:p>
          <a:p>
            <a:pPr marL="342900" indent="-342900" algn="r" rtl="1">
              <a:lnSpc>
                <a:spcPct val="150000"/>
              </a:lnSpc>
              <a:buFont typeface="Wingdings" panose="05000000000000000000" pitchFamily="2" charset="2"/>
              <a:buChar char="ü"/>
            </a:pPr>
            <a:r>
              <a:rPr lang="fa-IR" sz="2400" b="1" dirty="0" smtClean="0">
                <a:solidFill>
                  <a:schemeClr val="tx1"/>
                </a:solidFill>
              </a:rPr>
              <a:t>از </a:t>
            </a:r>
            <a:r>
              <a:rPr lang="fa-IR" sz="2400" b="1" dirty="0">
                <a:solidFill>
                  <a:schemeClr val="tx1"/>
                </a:solidFill>
              </a:rPr>
              <a:t>جمله راه‌کارهای این مهم عبارت است از:</a:t>
            </a:r>
          </a:p>
          <a:p>
            <a:pPr algn="r" rtl="1">
              <a:lnSpc>
                <a:spcPct val="150000"/>
              </a:lnSpc>
            </a:pPr>
            <a:r>
              <a:rPr lang="fa-IR" sz="2400" b="1" dirty="0">
                <a:solidFill>
                  <a:schemeClr val="tx1"/>
                </a:solidFill>
              </a:rPr>
              <a:t>	رعایت تدابیر خاص برای پیشگیری و درمان یبوست</a:t>
            </a:r>
          </a:p>
          <a:p>
            <a:pPr algn="r" rtl="1">
              <a:lnSpc>
                <a:spcPct val="150000"/>
              </a:lnSpc>
            </a:pPr>
            <a:r>
              <a:rPr lang="fa-IR" sz="2400" b="1" dirty="0">
                <a:solidFill>
                  <a:schemeClr val="tx1"/>
                </a:solidFill>
              </a:rPr>
              <a:t>	ورزش و فعالیت بدنی </a:t>
            </a:r>
            <a:r>
              <a:rPr lang="fa-IR" sz="2400" b="1" dirty="0" smtClean="0">
                <a:solidFill>
                  <a:schemeClr val="tx1"/>
                </a:solidFill>
              </a:rPr>
              <a:t>مناسب</a:t>
            </a:r>
          </a:p>
          <a:p>
            <a:pPr algn="r" rtl="1">
              <a:lnSpc>
                <a:spcPct val="150000"/>
              </a:lnSpc>
            </a:pPr>
            <a:r>
              <a:rPr lang="fa-IR" sz="2400" b="1" dirty="0" smtClean="0">
                <a:solidFill>
                  <a:schemeClr val="tx1"/>
                </a:solidFill>
              </a:rPr>
              <a:t>              حمام </a:t>
            </a:r>
            <a:r>
              <a:rPr lang="fa-IR" sz="2400" b="1" dirty="0">
                <a:solidFill>
                  <a:schemeClr val="tx1"/>
                </a:solidFill>
              </a:rPr>
              <a:t>کردن مناسب</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345" y="3320143"/>
            <a:ext cx="4393744" cy="2936504"/>
          </a:xfrm>
          <a:prstGeom prst="round2DiagRect">
            <a:avLst>
              <a:gd name="adj1" fmla="val 16667"/>
              <a:gd name="adj2" fmla="val 0"/>
            </a:avLst>
          </a:prstGeom>
          <a:ln w="88900" cap="sq">
            <a:solidFill>
              <a:schemeClr val="tx2"/>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688698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61916" y="463592"/>
            <a:ext cx="10515600" cy="1143581"/>
          </a:xfrm>
        </p:spPr>
        <p:txBody>
          <a:bodyPr/>
          <a:lstStyle/>
          <a:p>
            <a:pPr rtl="1">
              <a:lnSpc>
                <a:spcPct val="100000"/>
              </a:lnSpc>
              <a:buClr>
                <a:schemeClr val="tx2">
                  <a:lumMod val="50000"/>
                </a:schemeClr>
              </a:buClr>
            </a:pPr>
            <a:r>
              <a:rPr lang="fa-IR" sz="4000" dirty="0" smtClean="0">
                <a:solidFill>
                  <a:schemeClr val="tx2">
                    <a:lumMod val="50000"/>
                  </a:schemeClr>
                </a:solidFill>
              </a:rPr>
              <a:t>استحمام</a:t>
            </a:r>
            <a:endParaRPr lang="fa-IR" sz="4000" dirty="0">
              <a:solidFill>
                <a:schemeClr val="tx2">
                  <a:lumMod val="50000"/>
                </a:schemeClr>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fld id="{294A09A9-5501-47C1-A89A-A340965A2BE2}" type="slidenum">
              <a:rPr lang="en-US" smtClean="0">
                <a:solidFill>
                  <a:srgbClr val="F2F2F2">
                    <a:lumMod val="50000"/>
                  </a:srgbClr>
                </a:solidFill>
              </a:rPr>
              <a:pPr/>
              <a:t>88</a:t>
            </a:fld>
            <a:endParaRPr lang="en-US" dirty="0">
              <a:solidFill>
                <a:srgbClr val="F2F2F2">
                  <a:lumMod val="50000"/>
                </a:srgb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sp>
        <p:nvSpPr>
          <p:cNvPr id="8" name="Text Placeholder 7"/>
          <p:cNvSpPr>
            <a:spLocks noGrp="1"/>
          </p:cNvSpPr>
          <p:nvPr>
            <p:ph type="body" idx="1"/>
          </p:nvPr>
        </p:nvSpPr>
        <p:spPr>
          <a:xfrm>
            <a:off x="157018" y="2309090"/>
            <a:ext cx="10760364" cy="4045528"/>
          </a:xfrm>
        </p:spPr>
        <p:txBody>
          <a:bodyPr>
            <a:normAutofit/>
          </a:bodyPr>
          <a:lstStyle/>
          <a:p>
            <a:pPr marL="342900" indent="-342900" algn="r" rtl="1">
              <a:lnSpc>
                <a:spcPct val="150000"/>
              </a:lnSpc>
              <a:buFont typeface="Wingdings" panose="05000000000000000000" pitchFamily="2" charset="2"/>
              <a:buChar char="ü"/>
            </a:pPr>
            <a:r>
              <a:rPr lang="fa-IR" sz="1800" b="1" dirty="0" smtClean="0">
                <a:solidFill>
                  <a:schemeClr val="tx1"/>
                </a:solidFill>
              </a:rPr>
              <a:t>در </a:t>
            </a:r>
            <a:r>
              <a:rPr lang="fa-IR" sz="1800" b="1" dirty="0">
                <a:solidFill>
                  <a:schemeClr val="tx1"/>
                </a:solidFill>
              </a:rPr>
              <a:t>دوش گرفتن سریع، فرصت کافی برای باز شدن کامل منافذ و راه‌های دفع پوستی فراهم نمی‌شود. </a:t>
            </a:r>
            <a:endParaRPr lang="fa-IR" sz="1800" b="1" dirty="0" smtClean="0">
              <a:solidFill>
                <a:schemeClr val="tx1"/>
              </a:solidFill>
            </a:endParaRPr>
          </a:p>
          <a:p>
            <a:pPr marL="342900" indent="-342900" algn="r" rtl="1">
              <a:lnSpc>
                <a:spcPct val="150000"/>
              </a:lnSpc>
              <a:buFont typeface="Wingdings" panose="05000000000000000000" pitchFamily="2" charset="2"/>
              <a:buChar char="ü"/>
            </a:pPr>
            <a:r>
              <a:rPr lang="fa-IR" sz="1800" b="1" dirty="0" smtClean="0">
                <a:solidFill>
                  <a:schemeClr val="tx1"/>
                </a:solidFill>
              </a:rPr>
              <a:t>در </a:t>
            </a:r>
            <a:r>
              <a:rPr lang="fa-IR" sz="1800" b="1" dirty="0">
                <a:solidFill>
                  <a:schemeClr val="tx1"/>
                </a:solidFill>
              </a:rPr>
              <a:t>حمام، لازم است گردش خون سطح بدن افزایش یابد و رنگ چهره مقداری قرمز </a:t>
            </a:r>
            <a:r>
              <a:rPr lang="fa-IR" sz="1800" b="1" dirty="0" smtClean="0">
                <a:solidFill>
                  <a:schemeClr val="tx1"/>
                </a:solidFill>
              </a:rPr>
              <a:t>شود. </a:t>
            </a:r>
          </a:p>
          <a:p>
            <a:pPr marL="342900" indent="-342900" algn="r" rtl="1">
              <a:lnSpc>
                <a:spcPct val="150000"/>
              </a:lnSpc>
              <a:buFont typeface="Wingdings" panose="05000000000000000000" pitchFamily="2" charset="2"/>
              <a:buChar char="ü"/>
            </a:pPr>
            <a:r>
              <a:rPr lang="fa-IR" sz="1800" b="1" dirty="0" smtClean="0">
                <a:solidFill>
                  <a:schemeClr val="tx1"/>
                </a:solidFill>
              </a:rPr>
              <a:t>فرصت </a:t>
            </a:r>
            <a:r>
              <a:rPr lang="fa-IR" sz="1800" b="1" dirty="0">
                <a:solidFill>
                  <a:schemeClr val="tx1"/>
                </a:solidFill>
              </a:rPr>
              <a:t>داده شود تا مواد زایدی که روی پوست تجمع پیدا کرده‌اند، کاملا تمیز شوند</a:t>
            </a:r>
            <a:r>
              <a:rPr lang="fa-IR" sz="1800" b="1" dirty="0" smtClean="0">
                <a:solidFill>
                  <a:schemeClr val="tx1"/>
                </a:solidFill>
              </a:rPr>
              <a:t>.</a:t>
            </a:r>
            <a:r>
              <a:rPr lang="fa-IR" sz="1800" b="1" dirty="0">
                <a:solidFill>
                  <a:schemeClr val="tx1"/>
                </a:solidFill>
              </a:rPr>
              <a:t> </a:t>
            </a:r>
            <a:endParaRPr lang="fa-IR" sz="1800" b="1" dirty="0" smtClean="0">
              <a:solidFill>
                <a:schemeClr val="tx1"/>
              </a:solidFill>
            </a:endParaRPr>
          </a:p>
          <a:p>
            <a:pPr marL="342900" indent="-342900" algn="r" rtl="1">
              <a:lnSpc>
                <a:spcPct val="150000"/>
              </a:lnSpc>
              <a:buFont typeface="Wingdings" panose="05000000000000000000" pitchFamily="2" charset="2"/>
              <a:buChar char="ü"/>
            </a:pPr>
            <a:r>
              <a:rPr lang="fa-IR" sz="1800" b="1" dirty="0" smtClean="0">
                <a:solidFill>
                  <a:schemeClr val="accent4"/>
                </a:solidFill>
              </a:rPr>
              <a:t>کیسه </a:t>
            </a:r>
            <a:r>
              <a:rPr lang="fa-IR" sz="1800" b="1" dirty="0">
                <a:solidFill>
                  <a:schemeClr val="accent4"/>
                </a:solidFill>
              </a:rPr>
              <a:t>کشیدن</a:t>
            </a:r>
            <a:r>
              <a:rPr lang="fa-IR" sz="1800" b="1" dirty="0">
                <a:solidFill>
                  <a:schemeClr val="tx1"/>
                </a:solidFill>
              </a:rPr>
              <a:t>، دلک یا </a:t>
            </a:r>
            <a:r>
              <a:rPr lang="fa-IR" sz="1800" b="1" dirty="0">
                <a:solidFill>
                  <a:schemeClr val="accent4"/>
                </a:solidFill>
              </a:rPr>
              <a:t>ماساژ</a:t>
            </a:r>
            <a:r>
              <a:rPr lang="fa-IR" sz="1800" b="1" dirty="0">
                <a:solidFill>
                  <a:schemeClr val="tx1"/>
                </a:solidFill>
              </a:rPr>
              <a:t>، برای پاکسازی پوست و بدن انجام می‌شده است. </a:t>
            </a:r>
          </a:p>
          <a:p>
            <a:pPr marL="342900" indent="-342900" algn="r" rtl="1">
              <a:lnSpc>
                <a:spcPct val="150000"/>
              </a:lnSpc>
              <a:buFont typeface="Wingdings" panose="05000000000000000000" pitchFamily="2" charset="2"/>
              <a:buChar char="ü"/>
            </a:pPr>
            <a:r>
              <a:rPr lang="fa-IR" sz="1800" b="1" dirty="0" smtClean="0">
                <a:solidFill>
                  <a:schemeClr val="tx1"/>
                </a:solidFill>
              </a:rPr>
              <a:t>استفاده </a:t>
            </a:r>
            <a:r>
              <a:rPr lang="fa-IR" sz="1800" b="1" dirty="0">
                <a:solidFill>
                  <a:schemeClr val="tx1"/>
                </a:solidFill>
              </a:rPr>
              <a:t>از </a:t>
            </a:r>
            <a:r>
              <a:rPr lang="fa-IR" sz="1800" b="1" dirty="0">
                <a:solidFill>
                  <a:schemeClr val="accent4"/>
                </a:solidFill>
              </a:rPr>
              <a:t>سنگ پا </a:t>
            </a:r>
            <a:r>
              <a:rPr lang="fa-IR" sz="1800" b="1" dirty="0">
                <a:solidFill>
                  <a:schemeClr val="tx1"/>
                </a:solidFill>
              </a:rPr>
              <a:t>و ماساژ کف پا </a:t>
            </a:r>
            <a:r>
              <a:rPr lang="fa-IR" sz="1800" b="1" dirty="0" smtClean="0">
                <a:solidFill>
                  <a:schemeClr val="tx1"/>
                </a:solidFill>
              </a:rPr>
              <a:t>در کاهش </a:t>
            </a:r>
            <a:r>
              <a:rPr lang="fa-IR" sz="1800" b="1" dirty="0">
                <a:solidFill>
                  <a:schemeClr val="tx1"/>
                </a:solidFill>
              </a:rPr>
              <a:t>سردرد و افزایش آرامش تاثیر </a:t>
            </a:r>
            <a:r>
              <a:rPr lang="fa-IR" sz="1800" b="1" dirty="0" smtClean="0">
                <a:solidFill>
                  <a:schemeClr val="tx1"/>
                </a:solidFill>
              </a:rPr>
              <a:t>دارد</a:t>
            </a:r>
            <a:r>
              <a:rPr lang="fa-IR" sz="1800" b="1" dirty="0">
                <a:solidFill>
                  <a:schemeClr val="tx1"/>
                </a:solidFill>
              </a:rPr>
              <a:t>.</a:t>
            </a:r>
          </a:p>
          <a:p>
            <a:pPr marL="342900" indent="-342900" algn="r" rtl="1">
              <a:lnSpc>
                <a:spcPct val="150000"/>
              </a:lnSpc>
              <a:buFont typeface="Wingdings" panose="05000000000000000000" pitchFamily="2" charset="2"/>
              <a:buChar char="ü"/>
            </a:pPr>
            <a:r>
              <a:rPr lang="fa-IR" sz="1800" b="1" dirty="0" smtClean="0">
                <a:solidFill>
                  <a:schemeClr val="tx1"/>
                </a:solidFill>
              </a:rPr>
              <a:t>باید </a:t>
            </a:r>
            <a:r>
              <a:rPr lang="fa-IR" sz="1800" b="1" dirty="0">
                <a:solidFill>
                  <a:schemeClr val="tx1"/>
                </a:solidFill>
              </a:rPr>
              <a:t>قبل از ورود به حمام آن را با کمک شوفاژ یا بخار آب گرم کرد. </a:t>
            </a:r>
            <a:endParaRPr lang="fa-IR" sz="1800" b="1" dirty="0" smtClean="0">
              <a:solidFill>
                <a:schemeClr val="tx1"/>
              </a:solidFill>
            </a:endParaRPr>
          </a:p>
          <a:p>
            <a:pPr marL="342900" indent="-342900" algn="r" rtl="1">
              <a:lnSpc>
                <a:spcPct val="150000"/>
              </a:lnSpc>
              <a:buFont typeface="Wingdings" panose="05000000000000000000" pitchFamily="2" charset="2"/>
              <a:buChar char="ü"/>
            </a:pPr>
            <a:r>
              <a:rPr lang="fa-IR" sz="1800" b="1" dirty="0" smtClean="0">
                <a:solidFill>
                  <a:schemeClr val="tx1"/>
                </a:solidFill>
              </a:rPr>
              <a:t>بعد </a:t>
            </a:r>
            <a:r>
              <a:rPr lang="fa-IR" sz="1800" b="1" dirty="0">
                <a:solidFill>
                  <a:schemeClr val="tx1"/>
                </a:solidFill>
              </a:rPr>
              <a:t>از خروج از حمام نباید </a:t>
            </a:r>
            <a:r>
              <a:rPr lang="fa-IR" sz="1800" b="1" dirty="0" smtClean="0">
                <a:solidFill>
                  <a:schemeClr val="tx1"/>
                </a:solidFill>
              </a:rPr>
              <a:t>بلافاصله </a:t>
            </a:r>
            <a:r>
              <a:rPr lang="fa-IR" sz="1800" b="1" dirty="0">
                <a:solidFill>
                  <a:schemeClr val="tx1"/>
                </a:solidFill>
              </a:rPr>
              <a:t>در مکان سرد </a:t>
            </a:r>
            <a:r>
              <a:rPr lang="fa-IR" sz="1800" b="1" dirty="0" smtClean="0">
                <a:solidFill>
                  <a:schemeClr val="tx1"/>
                </a:solidFill>
              </a:rPr>
              <a:t>وارد </a:t>
            </a:r>
            <a:r>
              <a:rPr lang="fa-IR" sz="1800" b="1" dirty="0">
                <a:solidFill>
                  <a:schemeClr val="tx1"/>
                </a:solidFill>
              </a:rPr>
              <a:t>شد.</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1741" t="11782" r="11741"/>
          <a:stretch/>
        </p:blipFill>
        <p:spPr>
          <a:xfrm>
            <a:off x="600364" y="3857557"/>
            <a:ext cx="3140364" cy="2409315"/>
          </a:xfrm>
          <a:prstGeom prst="round2DiagRect">
            <a:avLst>
              <a:gd name="adj1" fmla="val 16667"/>
              <a:gd name="adj2" fmla="val 0"/>
            </a:avLst>
          </a:prstGeom>
          <a:ln w="88900" cap="sq">
            <a:solidFill>
              <a:schemeClr val="accent2"/>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043620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61916" y="463592"/>
            <a:ext cx="10515600" cy="1143581"/>
          </a:xfrm>
        </p:spPr>
        <p:txBody>
          <a:bodyPr/>
          <a:lstStyle/>
          <a:p>
            <a:pPr rtl="1">
              <a:lnSpc>
                <a:spcPct val="100000"/>
              </a:lnSpc>
              <a:buClr>
                <a:schemeClr val="tx2">
                  <a:lumMod val="50000"/>
                </a:schemeClr>
              </a:buClr>
            </a:pPr>
            <a:r>
              <a:rPr lang="fa-IR" sz="4000" dirty="0">
                <a:solidFill>
                  <a:schemeClr val="tx2">
                    <a:lumMod val="50000"/>
                  </a:schemeClr>
                </a:solidFill>
              </a:rPr>
              <a:t>عادت ماهانه </a:t>
            </a: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fld id="{294A09A9-5501-47C1-A89A-A340965A2BE2}" type="slidenum">
              <a:rPr lang="en-US" smtClean="0">
                <a:solidFill>
                  <a:srgbClr val="F2F2F2">
                    <a:lumMod val="50000"/>
                  </a:srgbClr>
                </a:solidFill>
              </a:rPr>
              <a:pPr/>
              <a:t>89</a:t>
            </a:fld>
            <a:endParaRPr lang="en-US" dirty="0">
              <a:solidFill>
                <a:srgbClr val="F2F2F2">
                  <a:lumMod val="50000"/>
                </a:srgb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sp>
        <p:nvSpPr>
          <p:cNvPr id="8" name="Text Placeholder 7"/>
          <p:cNvSpPr>
            <a:spLocks noGrp="1"/>
          </p:cNvSpPr>
          <p:nvPr>
            <p:ph type="body" idx="1"/>
          </p:nvPr>
        </p:nvSpPr>
        <p:spPr>
          <a:xfrm>
            <a:off x="338116" y="2199913"/>
            <a:ext cx="10363199" cy="4045528"/>
          </a:xfrm>
        </p:spPr>
        <p:txBody>
          <a:bodyPr>
            <a:noAutofit/>
          </a:bodyPr>
          <a:lstStyle/>
          <a:p>
            <a:pPr algn="r" rtl="1">
              <a:lnSpc>
                <a:spcPct val="150000"/>
              </a:lnSpc>
            </a:pPr>
            <a:r>
              <a:rPr lang="fa-IR" dirty="0" smtClean="0">
                <a:solidFill>
                  <a:schemeClr val="tx1"/>
                </a:solidFill>
              </a:rPr>
              <a:t>برای </a:t>
            </a:r>
            <a:r>
              <a:rPr lang="fa-IR" dirty="0">
                <a:solidFill>
                  <a:schemeClr val="tx1"/>
                </a:solidFill>
              </a:rPr>
              <a:t>حفظ سلامتی لازم است بانوان به موارد زیر در این باره توجه کنند:</a:t>
            </a:r>
          </a:p>
          <a:p>
            <a:pPr marL="342900" indent="-342900" algn="r" rtl="1">
              <a:lnSpc>
                <a:spcPct val="150000"/>
              </a:lnSpc>
              <a:buFont typeface="Wingdings" panose="05000000000000000000" pitchFamily="2" charset="2"/>
              <a:buChar char="ü"/>
            </a:pPr>
            <a:r>
              <a:rPr lang="fa-IR" b="1" dirty="0" smtClean="0">
                <a:solidFill>
                  <a:schemeClr val="tx1"/>
                </a:solidFill>
              </a:rPr>
              <a:t>از </a:t>
            </a:r>
            <a:r>
              <a:rPr lang="fa-IR" b="1" dirty="0">
                <a:solidFill>
                  <a:schemeClr val="tx1"/>
                </a:solidFill>
              </a:rPr>
              <a:t>نشستن در </a:t>
            </a:r>
            <a:r>
              <a:rPr lang="fa-IR" b="1" dirty="0" smtClean="0">
                <a:solidFill>
                  <a:schemeClr val="tx1"/>
                </a:solidFill>
              </a:rPr>
              <a:t>مکان‌ </a:t>
            </a:r>
            <a:r>
              <a:rPr lang="fa-IR" b="1" dirty="0">
                <a:solidFill>
                  <a:schemeClr val="tx1"/>
                </a:solidFill>
              </a:rPr>
              <a:t>سرد </a:t>
            </a:r>
            <a:r>
              <a:rPr lang="fa-IR" b="1" dirty="0" smtClean="0">
                <a:solidFill>
                  <a:schemeClr val="tx1"/>
                </a:solidFill>
              </a:rPr>
              <a:t>مخصوصاً هنگام </a:t>
            </a:r>
            <a:r>
              <a:rPr lang="fa-IR" b="1" dirty="0">
                <a:solidFill>
                  <a:schemeClr val="tx1"/>
                </a:solidFill>
              </a:rPr>
              <a:t>خونریزی قاعدگی خودداری کنید.</a:t>
            </a:r>
          </a:p>
          <a:p>
            <a:pPr marL="342900" indent="-342900" algn="r" rtl="1">
              <a:lnSpc>
                <a:spcPct val="150000"/>
              </a:lnSpc>
              <a:buFont typeface="Wingdings" panose="05000000000000000000" pitchFamily="2" charset="2"/>
              <a:buChar char="ü"/>
            </a:pPr>
            <a:r>
              <a:rPr lang="fa-IR" b="1" dirty="0" smtClean="0">
                <a:solidFill>
                  <a:schemeClr val="tx1"/>
                </a:solidFill>
              </a:rPr>
              <a:t>در </a:t>
            </a:r>
            <a:r>
              <a:rPr lang="fa-IR" b="1" dirty="0">
                <a:solidFill>
                  <a:schemeClr val="tx1"/>
                </a:solidFill>
              </a:rPr>
              <a:t>ایام خونریزی قاعدگی بهتر است ناحیه تناسلی را با آب سرد نشویید.</a:t>
            </a:r>
          </a:p>
          <a:p>
            <a:pPr marL="342900" indent="-342900" algn="r" rtl="1">
              <a:lnSpc>
                <a:spcPct val="150000"/>
              </a:lnSpc>
              <a:buFont typeface="Wingdings" panose="05000000000000000000" pitchFamily="2" charset="2"/>
              <a:buChar char="ü"/>
            </a:pPr>
            <a:r>
              <a:rPr lang="fa-IR" b="1" dirty="0" smtClean="0">
                <a:solidFill>
                  <a:schemeClr val="tx1"/>
                </a:solidFill>
              </a:rPr>
              <a:t>هنگام </a:t>
            </a:r>
            <a:r>
              <a:rPr lang="fa-IR" b="1" dirty="0">
                <a:solidFill>
                  <a:schemeClr val="tx1"/>
                </a:solidFill>
              </a:rPr>
              <a:t>ظرف شستن </a:t>
            </a:r>
            <a:r>
              <a:rPr lang="fa-IR" b="1" dirty="0" smtClean="0">
                <a:solidFill>
                  <a:schemeClr val="tx1"/>
                </a:solidFill>
              </a:rPr>
              <a:t>بخصوص </a:t>
            </a:r>
            <a:r>
              <a:rPr lang="fa-IR" b="1" dirty="0">
                <a:solidFill>
                  <a:schemeClr val="tx1"/>
                </a:solidFill>
              </a:rPr>
              <a:t>در دوران عادت ماهانه از پیش بند استفاده کنید.</a:t>
            </a:r>
          </a:p>
          <a:p>
            <a:pPr marL="342900" indent="-342900" algn="r" rtl="1">
              <a:lnSpc>
                <a:spcPct val="150000"/>
              </a:lnSpc>
              <a:buFont typeface="Wingdings" panose="05000000000000000000" pitchFamily="2" charset="2"/>
              <a:buChar char="ü"/>
            </a:pPr>
            <a:r>
              <a:rPr lang="fa-IR" b="1" dirty="0" smtClean="0">
                <a:solidFill>
                  <a:schemeClr val="tx1"/>
                </a:solidFill>
              </a:rPr>
              <a:t>از </a:t>
            </a:r>
            <a:r>
              <a:rPr lang="fa-IR" b="1" dirty="0">
                <a:solidFill>
                  <a:schemeClr val="tx1"/>
                </a:solidFill>
              </a:rPr>
              <a:t>ناحیه زیر ناف تا نوک پاها را همیشه بخصوص در دوران عادت ماهانه گرم نگه دارید.</a:t>
            </a:r>
          </a:p>
          <a:p>
            <a:pPr marL="342900" indent="-342900" algn="r" rtl="1">
              <a:lnSpc>
                <a:spcPct val="150000"/>
              </a:lnSpc>
              <a:buFont typeface="Wingdings" panose="05000000000000000000" pitchFamily="2" charset="2"/>
              <a:buChar char="ü"/>
            </a:pPr>
            <a:r>
              <a:rPr lang="fa-IR" b="1" dirty="0" smtClean="0">
                <a:solidFill>
                  <a:schemeClr val="tx1"/>
                </a:solidFill>
              </a:rPr>
              <a:t>همیشه </a:t>
            </a:r>
            <a:r>
              <a:rPr lang="fa-IR" b="1" dirty="0">
                <a:solidFill>
                  <a:schemeClr val="tx1"/>
                </a:solidFill>
              </a:rPr>
              <a:t>بخصوص در دوران عادت ماهانه از راه رفتن با پای برهنه بر روی سطح سرد بویژه سرامیک خودداری کنید.</a:t>
            </a:r>
          </a:p>
          <a:p>
            <a:pPr marL="342900" indent="-342900" algn="r" rtl="1">
              <a:lnSpc>
                <a:spcPct val="150000"/>
              </a:lnSpc>
              <a:buFont typeface="Wingdings" panose="05000000000000000000" pitchFamily="2" charset="2"/>
              <a:buChar char="ü"/>
            </a:pPr>
            <a:r>
              <a:rPr lang="fa-IR" b="1" dirty="0" smtClean="0">
                <a:solidFill>
                  <a:schemeClr val="tx1"/>
                </a:solidFill>
              </a:rPr>
              <a:t>تناسب </a:t>
            </a:r>
            <a:r>
              <a:rPr lang="fa-IR" b="1" dirty="0">
                <a:solidFill>
                  <a:schemeClr val="tx1"/>
                </a:solidFill>
              </a:rPr>
              <a:t>وزن در تنظیم و برقراری قاعدگی طبیعی اهمیت دارد بنابر این وزن خود را به تناسب برسانید.</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9261" r="13635"/>
          <a:stretch/>
        </p:blipFill>
        <p:spPr>
          <a:xfrm>
            <a:off x="474580" y="1619957"/>
            <a:ext cx="3048000" cy="2602720"/>
          </a:xfrm>
          <a:prstGeom prst="round2DiagRect">
            <a:avLst>
              <a:gd name="adj1" fmla="val 16667"/>
              <a:gd name="adj2" fmla="val 0"/>
            </a:avLst>
          </a:prstGeom>
          <a:ln w="88900" cap="sq">
            <a:solidFill>
              <a:schemeClr val="tx2"/>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88541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ln>
            <a:noFill/>
          </a:ln>
        </p:spPr>
        <p:txBody>
          <a:bodyPr>
            <a:normAutofit/>
          </a:bodyPr>
          <a:lstStyle/>
          <a:p>
            <a:pPr algn="ctr" rtl="1"/>
            <a:r>
              <a:rPr lang="fa-IR" b="1" dirty="0">
                <a:solidFill>
                  <a:schemeClr val="bg2">
                    <a:lumMod val="50000"/>
                  </a:schemeClr>
                </a:solidFill>
              </a:rPr>
              <a:t>هفت گام اصلی </a:t>
            </a:r>
            <a:r>
              <a:rPr lang="fa-IR" b="1" dirty="0" smtClean="0">
                <a:solidFill>
                  <a:schemeClr val="bg2">
                    <a:lumMod val="50000"/>
                  </a:schemeClr>
                </a:solidFill>
              </a:rPr>
              <a:t>برنامه ادغام</a:t>
            </a:r>
            <a:endParaRPr lang="en-US" b="1" dirty="0">
              <a:solidFill>
                <a:schemeClr val="bg2">
                  <a:lumMod val="50000"/>
                </a:schemeClr>
              </a:solidFill>
            </a:endParaRPr>
          </a:p>
        </p:txBody>
      </p:sp>
      <p:sp>
        <p:nvSpPr>
          <p:cNvPr id="7" name="Slide Number Placeholder 6">
            <a:extLst>
              <a:ext uri="{FF2B5EF4-FFF2-40B4-BE49-F238E27FC236}">
                <a16:creationId xmlns:a16="http://schemas.microsoft.com/office/drawing/2014/main" id="{18B2EC61-FFAF-1A7D-EF2C-F7F66D44F814}"/>
              </a:ext>
            </a:extLst>
          </p:cNvPr>
          <p:cNvSpPr>
            <a:spLocks noGrp="1"/>
          </p:cNvSpPr>
          <p:nvPr>
            <p:ph type="sldNum" sz="quarter" idx="12"/>
          </p:nvPr>
        </p:nvSpPr>
        <p:spPr/>
        <p:txBody>
          <a:bodyPr/>
          <a:lstStyle/>
          <a:p>
            <a:pPr algn="ctr"/>
            <a:fld id="{294A09A9-5501-47C1-A89A-A340965A2BE2}" type="slidenum">
              <a:rPr lang="en-US" smtClean="0">
                <a:solidFill>
                  <a:schemeClr val="bg2">
                    <a:lumMod val="50000"/>
                  </a:schemeClr>
                </a:solidFill>
              </a:rPr>
              <a:pPr algn="ctr"/>
              <a:t>9</a:t>
            </a:fld>
            <a:endParaRPr lang="en-US" dirty="0">
              <a:solidFill>
                <a:schemeClr val="bg2">
                  <a:lumMod val="50000"/>
                </a:schemeClr>
              </a:solidFill>
            </a:endParaRPr>
          </a:p>
        </p:txBody>
      </p:sp>
      <p:sp>
        <p:nvSpPr>
          <p:cNvPr id="4" name="Date Placeholder 3"/>
          <p:cNvSpPr>
            <a:spLocks noGrp="1"/>
          </p:cNvSpPr>
          <p:nvPr>
            <p:ph type="dt" sz="half" idx="10"/>
          </p:nvPr>
        </p:nvSpPr>
        <p:spPr/>
        <p:txBody>
          <a:bodyPr/>
          <a:lstStyle/>
          <a:p>
            <a:fld id="{3734D283-A7EF-4FF3-8266-76ACA46DCA49}" type="datetime1">
              <a:rPr lang="en-US" smtClean="0"/>
              <a:t>5/4/2023</a:t>
            </a:fld>
            <a:endParaRPr lang="en-US" dirty="0"/>
          </a:p>
        </p:txBody>
      </p:sp>
      <p:pic>
        <p:nvPicPr>
          <p:cNvPr id="8" name="Picture 7">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75055" y="94448"/>
            <a:ext cx="1008668" cy="1038215"/>
          </a:xfrm>
          <a:prstGeom prst="ellipse">
            <a:avLst/>
          </a:prstGeom>
          <a:ln w="38100" cap="rnd">
            <a:solidFill>
              <a:srgbClr val="C1EFFF"/>
            </a:solidFill>
          </a:ln>
          <a:effectLst>
            <a:outerShdw blurRad="381000" dist="292100" dir="5400000" sx="-80000" sy="-18000" rotWithShape="0">
              <a:srgbClr val="000000">
                <a:alpha val="22000"/>
              </a:srgbClr>
            </a:outerShdw>
          </a:effectLst>
        </p:spPr>
      </p:pic>
      <p:sp>
        <p:nvSpPr>
          <p:cNvPr id="11" name="TextBox 10"/>
          <p:cNvSpPr txBox="1"/>
          <p:nvPr/>
        </p:nvSpPr>
        <p:spPr>
          <a:xfrm>
            <a:off x="785307" y="1568961"/>
            <a:ext cx="10510221" cy="4616648"/>
          </a:xfrm>
          <a:prstGeom prst="rect">
            <a:avLst/>
          </a:prstGeom>
          <a:noFill/>
        </p:spPr>
        <p:txBody>
          <a:bodyPr wrap="square" rtlCol="0">
            <a:spAutoFit/>
          </a:bodyPr>
          <a:lstStyle/>
          <a:p>
            <a:pPr algn="r" rtl="1"/>
            <a:r>
              <a:rPr lang="fa-IR" sz="2400" b="1" dirty="0" smtClean="0">
                <a:solidFill>
                  <a:schemeClr val="bg1"/>
                </a:solidFill>
                <a:cs typeface="B Nazanin" panose="00000400000000000000" pitchFamily="2" charset="-78"/>
              </a:rPr>
              <a:t> </a:t>
            </a:r>
          </a:p>
          <a:p>
            <a:pPr algn="r" rtl="1"/>
            <a:r>
              <a:rPr lang="fa-IR" b="1" dirty="0" smtClean="0">
                <a:solidFill>
                  <a:schemeClr val="bg1"/>
                </a:solidFill>
                <a:cs typeface="B Nazanin" panose="00000400000000000000" pitchFamily="2" charset="-78"/>
              </a:rPr>
              <a:t>1- شرکت در جلسه توجیهی کشوری </a:t>
            </a:r>
          </a:p>
          <a:p>
            <a:pPr algn="r" rtl="1"/>
            <a:endParaRPr lang="fa-IR" b="1" dirty="0" smtClean="0">
              <a:solidFill>
                <a:schemeClr val="bg1"/>
              </a:solidFill>
              <a:cs typeface="B Nazanin" panose="00000400000000000000" pitchFamily="2" charset="-78"/>
            </a:endParaRPr>
          </a:p>
          <a:p>
            <a:pPr algn="r" rtl="1"/>
            <a:r>
              <a:rPr lang="fa-IR" b="1" dirty="0" smtClean="0">
                <a:solidFill>
                  <a:schemeClr val="bg1"/>
                </a:solidFill>
                <a:cs typeface="B Nazanin" panose="00000400000000000000" pitchFamily="2" charset="-78"/>
              </a:rPr>
              <a:t>2- تشکیل کمیته اجرایی در دانشگاه و شهرستان</a:t>
            </a:r>
          </a:p>
          <a:p>
            <a:pPr algn="r" rtl="1"/>
            <a:r>
              <a:rPr lang="fa-IR" b="1" dirty="0" smtClean="0">
                <a:solidFill>
                  <a:schemeClr val="bg1"/>
                </a:solidFill>
                <a:cs typeface="B Nazanin" panose="00000400000000000000" pitchFamily="2" charset="-78"/>
              </a:rPr>
              <a:t> </a:t>
            </a:r>
          </a:p>
          <a:p>
            <a:pPr algn="r" rtl="1"/>
            <a:r>
              <a:rPr lang="fa-IR" b="1" dirty="0" smtClean="0">
                <a:solidFill>
                  <a:schemeClr val="bg1"/>
                </a:solidFill>
                <a:cs typeface="B Nazanin" panose="00000400000000000000" pitchFamily="2" charset="-78"/>
              </a:rPr>
              <a:t>3- برآورد و پیش بینی منابع مورد نیاز در سطح دانشگاه و شهرستان</a:t>
            </a:r>
          </a:p>
          <a:p>
            <a:pPr algn="r" rtl="1"/>
            <a:endParaRPr lang="fa-IR" b="1" dirty="0" smtClean="0">
              <a:solidFill>
                <a:schemeClr val="bg1"/>
              </a:solidFill>
              <a:cs typeface="B Nazanin" panose="00000400000000000000" pitchFamily="2" charset="-78"/>
            </a:endParaRPr>
          </a:p>
          <a:p>
            <a:pPr algn="r" rtl="1"/>
            <a:r>
              <a:rPr lang="fa-IR" b="1" dirty="0" smtClean="0">
                <a:solidFill>
                  <a:schemeClr val="bg1"/>
                </a:solidFill>
                <a:cs typeface="B Nazanin" panose="00000400000000000000" pitchFamily="2" charset="-78"/>
              </a:rPr>
              <a:t>4- تدوین برنامه عملیاتی و جدول زمان بندی در هر دانشگاه </a:t>
            </a:r>
            <a:r>
              <a:rPr lang="fa-IR" b="1" u="sng" dirty="0" smtClean="0">
                <a:solidFill>
                  <a:schemeClr val="bg1"/>
                </a:solidFill>
                <a:cs typeface="B Nazanin" panose="00000400000000000000" pitchFamily="2" charset="-78"/>
              </a:rPr>
              <a:t>( ارسال به کمیته کشوری وزارت بهداشت</a:t>
            </a:r>
            <a:r>
              <a:rPr lang="fa-IR" b="1" dirty="0" smtClean="0">
                <a:solidFill>
                  <a:schemeClr val="bg1"/>
                </a:solidFill>
                <a:cs typeface="B Nazanin" panose="00000400000000000000" pitchFamily="2" charset="-78"/>
              </a:rPr>
              <a:t>) </a:t>
            </a:r>
          </a:p>
          <a:p>
            <a:pPr algn="r" rtl="1"/>
            <a:endParaRPr lang="fa-IR" b="1" dirty="0" smtClean="0">
              <a:cs typeface="B Nazanin" panose="00000400000000000000" pitchFamily="2" charset="-78"/>
            </a:endParaRPr>
          </a:p>
          <a:p>
            <a:pPr algn="r" rtl="1"/>
            <a:r>
              <a:rPr lang="fa-IR" b="1" dirty="0" smtClean="0">
                <a:solidFill>
                  <a:srgbClr val="FFFFCC"/>
                </a:solidFill>
                <a:cs typeface="B Nazanin" panose="00000400000000000000" pitchFamily="2" charset="-78"/>
              </a:rPr>
              <a:t>5- اجرای برنامه های آموزشی در سطح دانشگاه و شهرستان</a:t>
            </a:r>
          </a:p>
          <a:p>
            <a:pPr algn="r" rtl="1"/>
            <a:endParaRPr lang="fa-IR" b="1" dirty="0" smtClean="0">
              <a:solidFill>
                <a:srgbClr val="FFFFCC"/>
              </a:solidFill>
              <a:cs typeface="B Nazanin" panose="00000400000000000000" pitchFamily="2" charset="-78"/>
            </a:endParaRPr>
          </a:p>
          <a:p>
            <a:pPr algn="r" rtl="1"/>
            <a:r>
              <a:rPr lang="fa-IR" b="1" dirty="0" smtClean="0">
                <a:solidFill>
                  <a:srgbClr val="FFFFCC"/>
                </a:solidFill>
                <a:cs typeface="B Nazanin" panose="00000400000000000000" pitchFamily="2" charset="-78"/>
              </a:rPr>
              <a:t>6- اجرای برنامه در واحدهای ارائه خدمت</a:t>
            </a:r>
          </a:p>
          <a:p>
            <a:pPr algn="r" rtl="1"/>
            <a:endParaRPr lang="fa-IR" b="1" dirty="0" smtClean="0">
              <a:solidFill>
                <a:srgbClr val="FFFFCC"/>
              </a:solidFill>
              <a:cs typeface="B Nazanin" panose="00000400000000000000" pitchFamily="2" charset="-78"/>
            </a:endParaRPr>
          </a:p>
          <a:p>
            <a:pPr algn="r" rtl="1"/>
            <a:r>
              <a:rPr lang="fa-IR" b="1" dirty="0" smtClean="0">
                <a:solidFill>
                  <a:srgbClr val="FFFFCC"/>
                </a:solidFill>
                <a:cs typeface="B Nazanin" panose="00000400000000000000" pitchFamily="2" charset="-78"/>
              </a:rPr>
              <a:t>7- پایش و ارزشیابی و ارائه گزارش به ستاد کشوری</a:t>
            </a:r>
          </a:p>
          <a:p>
            <a:pPr algn="r" rtl="1"/>
            <a:endParaRPr lang="fa-IR" b="1" dirty="0" smtClean="0">
              <a:solidFill>
                <a:schemeClr val="bg1"/>
              </a:solidFill>
              <a:cs typeface="B Nazanin" panose="00000400000000000000" pitchFamily="2" charset="-78"/>
            </a:endParaRPr>
          </a:p>
          <a:p>
            <a:pPr algn="r" rtl="1"/>
            <a:endParaRPr lang="en-US" b="1" dirty="0">
              <a:solidFill>
                <a:schemeClr val="bg1"/>
              </a:solidFill>
              <a:cs typeface="B Nazanin" panose="00000400000000000000" pitchFamily="2" charset="-78"/>
            </a:endParaRPr>
          </a:p>
        </p:txBody>
      </p:sp>
      <p:sp>
        <p:nvSpPr>
          <p:cNvPr id="3" name="Pentagon 2"/>
          <p:cNvSpPr/>
          <p:nvPr/>
        </p:nvSpPr>
        <p:spPr>
          <a:xfrm>
            <a:off x="805543" y="2122714"/>
            <a:ext cx="2525486" cy="181791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53886" y="2819401"/>
            <a:ext cx="1273628" cy="369332"/>
          </a:xfrm>
          <a:prstGeom prst="rect">
            <a:avLst/>
          </a:prstGeom>
          <a:noFill/>
        </p:spPr>
        <p:txBody>
          <a:bodyPr wrap="square" rtlCol="0">
            <a:spAutoFit/>
          </a:bodyPr>
          <a:lstStyle/>
          <a:p>
            <a:pPr algn="ctr"/>
            <a:r>
              <a:rPr lang="fa-IR" dirty="0" smtClean="0">
                <a:solidFill>
                  <a:schemeClr val="bg2">
                    <a:lumMod val="50000"/>
                  </a:schemeClr>
                </a:solidFill>
                <a:cs typeface="+mj-cs"/>
              </a:rPr>
              <a:t>انجام شده</a:t>
            </a:r>
            <a:endParaRPr lang="en-US" dirty="0">
              <a:solidFill>
                <a:schemeClr val="bg2">
                  <a:lumMod val="50000"/>
                </a:schemeClr>
              </a:solidFill>
              <a:cs typeface="+mj-cs"/>
            </a:endParaRPr>
          </a:p>
        </p:txBody>
      </p:sp>
    </p:spTree>
    <p:extLst>
      <p:ext uri="{BB962C8B-B14F-4D97-AF65-F5344CB8AC3E}">
        <p14:creationId xmlns:p14="http://schemas.microsoft.com/office/powerpoint/2010/main" val="388189032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6529334D-9113-86C1-F36B-D1E1CE6CA9A2}"/>
              </a:ext>
            </a:extLst>
          </p:cNvPr>
          <p:cNvSpPr>
            <a:spLocks noGrp="1"/>
          </p:cNvSpPr>
          <p:nvPr>
            <p:ph type="sldNum" sz="quarter" idx="12"/>
          </p:nvPr>
        </p:nvSpPr>
        <p:spPr/>
        <p:txBody>
          <a:bodyPr/>
          <a:lstStyle/>
          <a:p>
            <a:fld id="{4FAB73BC-B049-4115-A692-8D63A059BFB8}" type="slidenum">
              <a:rPr lang="en-US" smtClean="0">
                <a:solidFill>
                  <a:srgbClr val="5DC8F8">
                    <a:lumMod val="50000"/>
                  </a:srgbClr>
                </a:solidFill>
              </a:rPr>
              <a:pPr/>
              <a:t>90</a:t>
            </a:fld>
            <a:endParaRPr lang="en-US" dirty="0">
              <a:solidFill>
                <a:srgbClr val="5DC8F8">
                  <a:lumMod val="50000"/>
                </a:srgbClr>
              </a:solidFill>
            </a:endParaRPr>
          </a:p>
        </p:txBody>
      </p:sp>
      <p:sp>
        <p:nvSpPr>
          <p:cNvPr id="6" name="Subtitle 5"/>
          <p:cNvSpPr>
            <a:spLocks noGrp="1"/>
          </p:cNvSpPr>
          <p:nvPr>
            <p:ph type="subTitle" idx="1"/>
          </p:nvPr>
        </p:nvSpPr>
        <p:spPr>
          <a:xfrm>
            <a:off x="10668000" y="1253048"/>
            <a:ext cx="1186543" cy="1309255"/>
          </a:xfrm>
        </p:spPr>
        <p:txBody>
          <a:bodyPr>
            <a:normAutofit/>
          </a:bodyPr>
          <a:lstStyle/>
          <a:p>
            <a:r>
              <a:rPr lang="fa-IR" sz="6000" dirty="0" smtClean="0">
                <a:cs typeface="B Titr" panose="00000700000000000000" pitchFamily="2" charset="-78"/>
              </a:rPr>
              <a:t>6</a:t>
            </a:r>
            <a:endParaRPr lang="en-US" sz="6000" dirty="0">
              <a:cs typeface="B Titr" panose="00000700000000000000" pitchFamily="2" charset="-78"/>
            </a:endParaRPr>
          </a:p>
        </p:txBody>
      </p:sp>
      <p:pic>
        <p:nvPicPr>
          <p:cNvPr id="9" name="Picture 8">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0449" y="5016716"/>
            <a:ext cx="1414772" cy="1456215"/>
          </a:xfrm>
          <a:prstGeom prst="ellipse">
            <a:avLst/>
          </a:prstGeom>
          <a:ln w="63500" cap="rnd">
            <a:solidFill>
              <a:schemeClr val="bg2">
                <a:lumMod val="40000"/>
                <a:lumOff val="60000"/>
              </a:schemeClr>
            </a:solidFill>
          </a:ln>
          <a:effectLst>
            <a:outerShdw blurRad="381000" dist="292100" dir="5400000" sx="-80000" sy="-18000" rotWithShape="0">
              <a:srgbClr val="000000">
                <a:alpha val="22000"/>
              </a:srgbClr>
            </a:outerShdw>
          </a:effectLst>
        </p:spPr>
      </p:pic>
      <p:sp>
        <p:nvSpPr>
          <p:cNvPr id="15" name="Title 1">
            <a:extLst>
              <a:ext uri="{FF2B5EF4-FFF2-40B4-BE49-F238E27FC236}">
                <a16:creationId xmlns:a16="http://schemas.microsoft.com/office/drawing/2014/main" id="{27A6F7BB-30A8-4980-AD4A-2FB0B53FA6C9}"/>
              </a:ext>
            </a:extLst>
          </p:cNvPr>
          <p:cNvSpPr>
            <a:spLocks noGrp="1"/>
          </p:cNvSpPr>
          <p:nvPr>
            <p:ph type="ctrTitle"/>
          </p:nvPr>
        </p:nvSpPr>
        <p:spPr>
          <a:xfrm>
            <a:off x="365759" y="2166364"/>
            <a:ext cx="9579519" cy="1739347"/>
          </a:xfrm>
        </p:spPr>
        <p:txBody>
          <a:bodyPr>
            <a:normAutofit/>
          </a:bodyPr>
          <a:lstStyle/>
          <a:p>
            <a:pPr algn="ctr" rtl="1">
              <a:lnSpc>
                <a:spcPct val="115000"/>
              </a:lnSpc>
              <a:spcBef>
                <a:spcPts val="0"/>
              </a:spcBef>
              <a:spcAft>
                <a:spcPts val="0"/>
              </a:spcAft>
            </a:pPr>
            <a:r>
              <a:rPr lang="fa-IR" sz="4000" dirty="0">
                <a:solidFill>
                  <a:schemeClr val="bg2">
                    <a:lumMod val="50000"/>
                  </a:schemeClr>
                </a:solidFill>
                <a:latin typeface="Times New Roman" panose="02020603050405020304" pitchFamily="18" charset="0"/>
                <a:ea typeface="Times New Roman" panose="02020603050405020304" pitchFamily="18" charset="0"/>
              </a:rPr>
              <a:t>مراقبت از نظر </a:t>
            </a:r>
            <a:r>
              <a:rPr lang="fa-IR" sz="4000" dirty="0" smtClean="0">
                <a:solidFill>
                  <a:schemeClr val="bg2">
                    <a:lumMod val="50000"/>
                  </a:schemeClr>
                </a:solidFill>
                <a:latin typeface="Times New Roman" panose="02020603050405020304" pitchFamily="18" charset="0"/>
                <a:ea typeface="Times New Roman" panose="02020603050405020304" pitchFamily="18" charset="0"/>
              </a:rPr>
              <a:t>روحی روانی</a:t>
            </a:r>
            <a:endParaRPr lang="en-US" sz="4000" dirty="0">
              <a:solidFill>
                <a:schemeClr val="bg2">
                  <a:lumMod val="50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370983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143327" y="820131"/>
            <a:ext cx="10515600" cy="1143581"/>
          </a:xfrm>
        </p:spPr>
        <p:txBody>
          <a:bodyPr/>
          <a:lstStyle/>
          <a:p>
            <a:r>
              <a:rPr lang="fa-IR" dirty="0" smtClean="0">
                <a:solidFill>
                  <a:schemeClr val="tx2"/>
                </a:solidFill>
                <a:latin typeface="Times New Roman" panose="02020603050405020304" pitchFamily="18" charset="0"/>
                <a:ea typeface="Times New Roman" panose="02020603050405020304" pitchFamily="18" charset="0"/>
              </a:rPr>
              <a:t>اهداف</a:t>
            </a:r>
            <a:r>
              <a:rPr lang="en-US" dirty="0">
                <a:solidFill>
                  <a:schemeClr val="tx2"/>
                </a:solidFill>
                <a:latin typeface="Times New Roman" panose="02020603050405020304" pitchFamily="18" charset="0"/>
                <a:ea typeface="Times New Roman" panose="02020603050405020304" pitchFamily="18" charset="0"/>
              </a:rPr>
              <a:t/>
            </a:r>
            <a:br>
              <a:rPr lang="en-US" dirty="0">
                <a:solidFill>
                  <a:schemeClr val="tx2"/>
                </a:solidFill>
                <a:latin typeface="Times New Roman" panose="02020603050405020304" pitchFamily="18" charset="0"/>
                <a:ea typeface="Times New Roman" panose="02020603050405020304" pitchFamily="18" charset="0"/>
              </a:rPr>
            </a:br>
            <a:endParaRPr lang="en-US" dirty="0">
              <a:solidFill>
                <a:schemeClr val="tx2"/>
              </a:solidFill>
            </a:endParaRPr>
          </a:p>
        </p:txBody>
      </p:sp>
      <p:sp>
        <p:nvSpPr>
          <p:cNvPr id="3" name="Text Placeholder 2">
            <a:extLst>
              <a:ext uri="{FF2B5EF4-FFF2-40B4-BE49-F238E27FC236}">
                <a16:creationId xmlns:a16="http://schemas.microsoft.com/office/drawing/2014/main" id="{514FE395-9BF5-CEE4-EBE7-5D57F325A6FE}"/>
              </a:ext>
            </a:extLst>
          </p:cNvPr>
          <p:cNvSpPr>
            <a:spLocks noGrp="1"/>
          </p:cNvSpPr>
          <p:nvPr>
            <p:ph type="body" idx="1"/>
          </p:nvPr>
        </p:nvSpPr>
        <p:spPr>
          <a:xfrm>
            <a:off x="143326" y="2358887"/>
            <a:ext cx="11097329" cy="4499114"/>
          </a:xfrm>
        </p:spPr>
        <p:txBody>
          <a:bodyPr>
            <a:noAutofit/>
          </a:bodyPr>
          <a:lstStyle/>
          <a:p>
            <a:pPr algn="justLow" rtl="1">
              <a:lnSpc>
                <a:spcPct val="115000"/>
              </a:lnSpc>
              <a:spcBef>
                <a:spcPts val="0"/>
              </a:spcBef>
              <a:spcAft>
                <a:spcPts val="0"/>
              </a:spcAft>
            </a:pP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لازم </a:t>
            </a:r>
            <a:r>
              <a:rPr lang="fa-IR" sz="28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است در پایان دوره </a:t>
            </a: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آموزشی بتوانید:</a:t>
            </a:r>
          </a:p>
          <a:p>
            <a:pPr algn="r" rtl="1">
              <a:lnSpc>
                <a:spcPct val="115000"/>
              </a:lnSpc>
              <a:spcBef>
                <a:spcPts val="0"/>
              </a:spcBef>
              <a:spcAft>
                <a:spcPts val="0"/>
              </a:spcAft>
            </a:pP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 </a:t>
            </a:r>
            <a:endParaRPr lang="en-US" sz="2800" dirty="0">
              <a:solidFill>
                <a:schemeClr val="tx1"/>
              </a:solidFill>
              <a:latin typeface="Times New Roman" panose="02020603050405020304" pitchFamily="18" charset="0"/>
              <a:ea typeface="Times New Roman" panose="02020603050405020304" pitchFamily="18" charset="0"/>
            </a:endParaRPr>
          </a:p>
          <a:p>
            <a:pPr marL="457200" marR="0" lvl="0" indent="-457200" algn="r" rtl="1">
              <a:lnSpc>
                <a:spcPct val="115000"/>
              </a:lnSpc>
              <a:spcBef>
                <a:spcPts val="0"/>
              </a:spcBef>
              <a:spcAft>
                <a:spcPts val="0"/>
              </a:spcAft>
              <a:buClr>
                <a:schemeClr val="tx2">
                  <a:lumMod val="50000"/>
                </a:schemeClr>
              </a:buClr>
              <a:buFont typeface="Wingdings 2" panose="05020102010507070707" pitchFamily="18" charset="2"/>
              <a:buChar char="a"/>
            </a:pP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در </a:t>
            </a:r>
            <a:r>
              <a:rPr lang="fa-IR" sz="28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خصوص </a:t>
            </a: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احساسات و وضعیت روانی </a:t>
            </a:r>
            <a:r>
              <a:rPr lang="fa-IR" sz="28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خود بیان درستی ارائه </a:t>
            </a: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دهید.</a:t>
            </a:r>
            <a:endParaRPr lang="fa-IR" sz="28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endParaRPr>
          </a:p>
          <a:p>
            <a:pPr marL="457200" marR="0" lvl="0" indent="-457200" algn="r" rtl="1">
              <a:lnSpc>
                <a:spcPct val="115000"/>
              </a:lnSpc>
              <a:spcBef>
                <a:spcPts val="0"/>
              </a:spcBef>
              <a:spcAft>
                <a:spcPts val="0"/>
              </a:spcAft>
              <a:buClr>
                <a:schemeClr val="tx2">
                  <a:lumMod val="50000"/>
                </a:schemeClr>
              </a:buClr>
              <a:buFont typeface="Wingdings 2" panose="05020102010507070707" pitchFamily="18" charset="2"/>
              <a:buChar char="a"/>
            </a:pP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روش‌های </a:t>
            </a:r>
            <a:r>
              <a:rPr lang="fa-IR" sz="28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بهبود شرایط روانی خود را </a:t>
            </a:r>
            <a:r>
              <a:rPr lang="fa-IR" sz="2800" dirty="0" smtClean="0">
                <a:solidFill>
                  <a:schemeClr val="tx1"/>
                </a:solidFill>
                <a:latin typeface="Times New Roman" panose="02020603050405020304" pitchFamily="18" charset="0"/>
                <a:ea typeface="Times New Roman" panose="02020603050405020304" pitchFamily="18" charset="0"/>
                <a:cs typeface="B Nazanin" panose="00000400000000000000" pitchFamily="2" charset="-78"/>
              </a:rPr>
              <a:t>بشناسید.</a:t>
            </a:r>
            <a:endParaRPr lang="fa-IR" sz="2800" dirty="0">
              <a:solidFill>
                <a:schemeClr val="tx1"/>
              </a:solidFill>
              <a:latin typeface="Times New Roman" panose="02020603050405020304" pitchFamily="18" charset="0"/>
              <a:ea typeface="Times New Roman" panose="02020603050405020304" pitchFamily="18" charset="0"/>
              <a:cs typeface="B Nazanin" panose="00000400000000000000" pitchFamily="2" charset="-78"/>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fld id="{294A09A9-5501-47C1-A89A-A340965A2BE2}" type="slidenum">
              <a:rPr lang="en-US" smtClean="0">
                <a:solidFill>
                  <a:srgbClr val="F2F2F2">
                    <a:lumMod val="50000"/>
                  </a:srgbClr>
                </a:solidFill>
              </a:rPr>
              <a:pPr/>
              <a:t>91</a:t>
            </a:fld>
            <a:endParaRPr lang="en-US" dirty="0">
              <a:solidFill>
                <a:srgbClr val="F2F2F2">
                  <a:lumMod val="50000"/>
                </a:srgb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409" y="4119417"/>
            <a:ext cx="3269672" cy="2179781"/>
          </a:xfrm>
          <a:prstGeom prst="round2DiagRect">
            <a:avLst>
              <a:gd name="adj1" fmla="val 16667"/>
              <a:gd name="adj2" fmla="val 0"/>
            </a:avLst>
          </a:prstGeom>
          <a:ln w="88900" cap="sq">
            <a:solidFill>
              <a:schemeClr val="accent2"/>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049658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61916" y="463592"/>
            <a:ext cx="10515600" cy="1143581"/>
          </a:xfrm>
        </p:spPr>
        <p:txBody>
          <a:bodyPr/>
          <a:lstStyle/>
          <a:p>
            <a:pPr rtl="1">
              <a:lnSpc>
                <a:spcPct val="100000"/>
              </a:lnSpc>
              <a:buClr>
                <a:schemeClr val="tx2">
                  <a:lumMod val="50000"/>
                </a:schemeClr>
              </a:buClr>
            </a:pPr>
            <a:r>
              <a:rPr lang="fa-IR" sz="4000" dirty="0" smtClean="0">
                <a:solidFill>
                  <a:schemeClr val="tx2">
                    <a:lumMod val="50000"/>
                  </a:schemeClr>
                </a:solidFill>
              </a:rPr>
              <a:t>حالات روحی روانی</a:t>
            </a:r>
            <a:endParaRPr lang="fa-IR" sz="4000" dirty="0">
              <a:solidFill>
                <a:schemeClr val="tx2">
                  <a:lumMod val="50000"/>
                </a:schemeClr>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fld id="{294A09A9-5501-47C1-A89A-A340965A2BE2}" type="slidenum">
              <a:rPr lang="en-US" smtClean="0">
                <a:solidFill>
                  <a:srgbClr val="F2F2F2">
                    <a:lumMod val="50000"/>
                  </a:srgbClr>
                </a:solidFill>
              </a:rPr>
              <a:pPr/>
              <a:t>92</a:t>
            </a:fld>
            <a:endParaRPr lang="en-US" dirty="0">
              <a:solidFill>
                <a:srgbClr val="F2F2F2">
                  <a:lumMod val="50000"/>
                </a:srgb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sp>
        <p:nvSpPr>
          <p:cNvPr id="8" name="Text Placeholder 7"/>
          <p:cNvSpPr>
            <a:spLocks noGrp="1"/>
          </p:cNvSpPr>
          <p:nvPr>
            <p:ph type="body" idx="1"/>
          </p:nvPr>
        </p:nvSpPr>
        <p:spPr>
          <a:xfrm>
            <a:off x="157019" y="2371071"/>
            <a:ext cx="11448171" cy="4045528"/>
          </a:xfrm>
        </p:spPr>
        <p:txBody>
          <a:bodyPr>
            <a:noAutofit/>
          </a:bodyPr>
          <a:lstStyle/>
          <a:p>
            <a:pPr marL="342900" indent="-342900" algn="r" rtl="1">
              <a:lnSpc>
                <a:spcPct val="150000"/>
              </a:lnSpc>
              <a:buFont typeface="Arial" panose="020B0604020202020204" pitchFamily="34" charset="0"/>
              <a:buChar char="•"/>
            </a:pPr>
            <a:r>
              <a:rPr lang="fa-IR" b="1" dirty="0">
                <a:solidFill>
                  <a:schemeClr val="tx1"/>
                </a:solidFill>
              </a:rPr>
              <a:t>وقتی حالات عاطفی از حالت تعادل خارج شده و بیش از حد بروز كنند، اثرات مخرب و زیان‌باری بر جسم خواهند گذاشت.</a:t>
            </a:r>
          </a:p>
          <a:p>
            <a:pPr marL="342900" indent="-342900" algn="r" rtl="1">
              <a:lnSpc>
                <a:spcPct val="150000"/>
              </a:lnSpc>
              <a:buFont typeface="Arial" panose="020B0604020202020204" pitchFamily="34" charset="0"/>
              <a:buChar char="•"/>
            </a:pPr>
            <a:r>
              <a:rPr lang="fa-IR" b="1" dirty="0" smtClean="0">
                <a:solidFill>
                  <a:schemeClr val="tx1"/>
                </a:solidFill>
              </a:rPr>
              <a:t>وضعیت </a:t>
            </a:r>
            <a:r>
              <a:rPr lang="fa-IR" b="1" dirty="0">
                <a:solidFill>
                  <a:schemeClr val="tx1"/>
                </a:solidFill>
              </a:rPr>
              <a:t>روحی و روانی بر </a:t>
            </a:r>
            <a:r>
              <a:rPr lang="fa-IR" b="1" dirty="0">
                <a:solidFill>
                  <a:schemeClr val="accent4"/>
                </a:solidFill>
              </a:rPr>
              <a:t>تمام ابعاد </a:t>
            </a:r>
            <a:r>
              <a:rPr lang="fa-IR" b="1" dirty="0">
                <a:solidFill>
                  <a:schemeClr val="tx1"/>
                </a:solidFill>
              </a:rPr>
              <a:t>زندگی افراد تاثیر می‌گذارد. </a:t>
            </a:r>
            <a:endParaRPr lang="fa-IR" b="1" dirty="0" smtClean="0">
              <a:solidFill>
                <a:schemeClr val="tx1"/>
              </a:solidFill>
            </a:endParaRPr>
          </a:p>
          <a:p>
            <a:pPr marL="342900" indent="-342900" algn="r" rtl="1">
              <a:lnSpc>
                <a:spcPct val="150000"/>
              </a:lnSpc>
              <a:buFont typeface="Arial" panose="020B0604020202020204" pitchFamily="34" charset="0"/>
              <a:buChar char="•"/>
            </a:pPr>
            <a:r>
              <a:rPr lang="fa-IR" b="1" dirty="0" smtClean="0">
                <a:solidFill>
                  <a:schemeClr val="tx1"/>
                </a:solidFill>
              </a:rPr>
              <a:t>تاثیرگذاری </a:t>
            </a:r>
            <a:r>
              <a:rPr lang="fa-IR" b="1" dirty="0">
                <a:solidFill>
                  <a:schemeClr val="tx1"/>
                </a:solidFill>
              </a:rPr>
              <a:t>عوامل روحی-روانی بر بدن، </a:t>
            </a:r>
            <a:r>
              <a:rPr lang="fa-IR" b="1" dirty="0">
                <a:solidFill>
                  <a:schemeClr val="accent4"/>
                </a:solidFill>
              </a:rPr>
              <a:t>سریع‌تر</a:t>
            </a:r>
            <a:r>
              <a:rPr lang="fa-IR" b="1" dirty="0">
                <a:solidFill>
                  <a:schemeClr val="tx1"/>
                </a:solidFill>
              </a:rPr>
              <a:t> از پنج مورد قبلی </a:t>
            </a:r>
            <a:r>
              <a:rPr lang="fa-IR" b="1" dirty="0" smtClean="0">
                <a:solidFill>
                  <a:schemeClr val="tx1"/>
                </a:solidFill>
              </a:rPr>
              <a:t>است</a:t>
            </a:r>
          </a:p>
          <a:p>
            <a:pPr marL="342900" indent="-342900" algn="r" rtl="1">
              <a:lnSpc>
                <a:spcPct val="150000"/>
              </a:lnSpc>
              <a:buFont typeface="Arial" panose="020B0604020202020204" pitchFamily="34" charset="0"/>
              <a:buChar char="•"/>
            </a:pPr>
            <a:r>
              <a:rPr lang="fa-IR" b="1" dirty="0" smtClean="0">
                <a:solidFill>
                  <a:schemeClr val="tx1"/>
                </a:solidFill>
              </a:rPr>
              <a:t>مثلا </a:t>
            </a:r>
            <a:r>
              <a:rPr lang="fa-IR" b="1" dirty="0">
                <a:solidFill>
                  <a:schemeClr val="tx1"/>
                </a:solidFill>
              </a:rPr>
              <a:t>با ایجاد ترس ناگهانی، ممکن است انسان دچار رنگ‌پریدگی </a:t>
            </a:r>
            <a:r>
              <a:rPr lang="fa-IR" b="1" dirty="0" smtClean="0">
                <a:solidFill>
                  <a:schemeClr val="tx1"/>
                </a:solidFill>
              </a:rPr>
              <a:t>شود.</a:t>
            </a:r>
          </a:p>
          <a:p>
            <a:pPr marL="342900" indent="-342900" algn="r" rtl="1">
              <a:lnSpc>
                <a:spcPct val="150000"/>
              </a:lnSpc>
              <a:buFont typeface="Arial" panose="020B0604020202020204" pitchFamily="34" charset="0"/>
              <a:buChar char="•"/>
            </a:pPr>
            <a:r>
              <a:rPr lang="fa-IR" b="1" dirty="0" smtClean="0">
                <a:solidFill>
                  <a:schemeClr val="tx1"/>
                </a:solidFill>
              </a:rPr>
              <a:t>هیچ </a:t>
            </a:r>
            <a:r>
              <a:rPr lang="fa-IR" b="1" dirty="0">
                <a:solidFill>
                  <a:schemeClr val="tx1"/>
                </a:solidFill>
              </a:rPr>
              <a:t>غذا یا دارو یا آب‌ و هوایی به این سرعت بر بدن تاثیر </a:t>
            </a:r>
            <a:r>
              <a:rPr lang="fa-IR" b="1" dirty="0" smtClean="0">
                <a:solidFill>
                  <a:schemeClr val="tx1"/>
                </a:solidFill>
              </a:rPr>
              <a:t>نمی‌گذارد</a:t>
            </a:r>
            <a:r>
              <a:rPr lang="fa-IR" b="1" dirty="0">
                <a:solidFill>
                  <a:schemeClr val="tx1"/>
                </a:solidFill>
              </a:rPr>
              <a:t>. </a:t>
            </a:r>
            <a:endParaRPr lang="fa-IR" b="1" dirty="0" smtClean="0">
              <a:solidFill>
                <a:schemeClr val="tx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783" y="3874776"/>
            <a:ext cx="4110180" cy="2312378"/>
          </a:xfrm>
          <a:prstGeom prst="round2DiagRect">
            <a:avLst>
              <a:gd name="adj1" fmla="val 16667"/>
              <a:gd name="adj2" fmla="val 0"/>
            </a:avLst>
          </a:prstGeom>
          <a:ln w="88900" cap="sq">
            <a:solidFill>
              <a:schemeClr val="accent2"/>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405047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61916" y="463592"/>
            <a:ext cx="10515600" cy="1143581"/>
          </a:xfrm>
        </p:spPr>
        <p:txBody>
          <a:bodyPr/>
          <a:lstStyle/>
          <a:p>
            <a:pPr rtl="1">
              <a:lnSpc>
                <a:spcPct val="100000"/>
              </a:lnSpc>
              <a:buClr>
                <a:schemeClr val="tx2">
                  <a:lumMod val="50000"/>
                </a:schemeClr>
              </a:buClr>
            </a:pPr>
            <a:r>
              <a:rPr lang="fa-IR" sz="4000" dirty="0" smtClean="0">
                <a:solidFill>
                  <a:schemeClr val="tx2">
                    <a:lumMod val="50000"/>
                  </a:schemeClr>
                </a:solidFill>
              </a:rPr>
              <a:t>توصیه‌های سلامت روانی</a:t>
            </a:r>
            <a:endParaRPr lang="fa-IR" sz="4000" dirty="0">
              <a:solidFill>
                <a:schemeClr val="tx2">
                  <a:lumMod val="50000"/>
                </a:schemeClr>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fld id="{294A09A9-5501-47C1-A89A-A340965A2BE2}" type="slidenum">
              <a:rPr lang="en-US" smtClean="0">
                <a:solidFill>
                  <a:srgbClr val="F2F2F2">
                    <a:lumMod val="50000"/>
                  </a:srgbClr>
                </a:solidFill>
              </a:rPr>
              <a:pPr/>
              <a:t>93</a:t>
            </a:fld>
            <a:endParaRPr lang="en-US" dirty="0">
              <a:solidFill>
                <a:srgbClr val="F2F2F2">
                  <a:lumMod val="50000"/>
                </a:srgb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sp>
        <p:nvSpPr>
          <p:cNvPr id="8" name="Text Placeholder 7"/>
          <p:cNvSpPr>
            <a:spLocks noGrp="1"/>
          </p:cNvSpPr>
          <p:nvPr>
            <p:ph type="body" idx="1"/>
          </p:nvPr>
        </p:nvSpPr>
        <p:spPr>
          <a:xfrm>
            <a:off x="4359566" y="2216729"/>
            <a:ext cx="6834910" cy="4045528"/>
          </a:xfrm>
        </p:spPr>
        <p:txBody>
          <a:bodyPr>
            <a:noAutofit/>
          </a:bodyPr>
          <a:lstStyle/>
          <a:p>
            <a:pPr marL="342900" indent="-342900" algn="r" rtl="1">
              <a:lnSpc>
                <a:spcPct val="150000"/>
              </a:lnSpc>
              <a:buFont typeface="Arial" panose="020B0604020202020204" pitchFamily="34" charset="0"/>
              <a:buChar char="•"/>
            </a:pPr>
            <a:r>
              <a:rPr lang="fa-IR" b="1" dirty="0" smtClean="0">
                <a:solidFill>
                  <a:schemeClr val="tx1"/>
                </a:solidFill>
              </a:rPr>
              <a:t>دل‌ها </a:t>
            </a:r>
            <a:r>
              <a:rPr lang="fa-IR" b="1" dirty="0">
                <a:solidFill>
                  <a:schemeClr val="tx1"/>
                </a:solidFill>
              </a:rPr>
              <a:t>با یاد خداوند آرام می‌گیرد. </a:t>
            </a:r>
            <a:endParaRPr lang="fa-IR" b="1" dirty="0" smtClean="0">
              <a:solidFill>
                <a:schemeClr val="tx1"/>
              </a:solidFill>
            </a:endParaRPr>
          </a:p>
          <a:p>
            <a:pPr marL="342900" indent="-342900" algn="r" rtl="1">
              <a:lnSpc>
                <a:spcPct val="150000"/>
              </a:lnSpc>
              <a:buFont typeface="Arial" panose="020B0604020202020204" pitchFamily="34" charset="0"/>
              <a:buChar char="•"/>
            </a:pPr>
            <a:r>
              <a:rPr lang="fa-IR" b="1" dirty="0" smtClean="0">
                <a:solidFill>
                  <a:schemeClr val="tx1"/>
                </a:solidFill>
              </a:rPr>
              <a:t>رابطه </a:t>
            </a:r>
            <a:r>
              <a:rPr lang="fa-IR" b="1" dirty="0">
                <a:solidFill>
                  <a:schemeClr val="tx1"/>
                </a:solidFill>
              </a:rPr>
              <a:t>معنوی خود را با خداوند، به وسیله تقویت </a:t>
            </a:r>
            <a:r>
              <a:rPr lang="fa-IR" b="1" dirty="0">
                <a:solidFill>
                  <a:schemeClr val="accent4"/>
                </a:solidFill>
              </a:rPr>
              <a:t>قوای درون</a:t>
            </a:r>
            <a:r>
              <a:rPr lang="fa-IR" b="1" dirty="0">
                <a:solidFill>
                  <a:schemeClr val="tx1"/>
                </a:solidFill>
              </a:rPr>
              <a:t>، انواع روش‌های </a:t>
            </a:r>
            <a:r>
              <a:rPr lang="fa-IR" b="1" dirty="0">
                <a:solidFill>
                  <a:schemeClr val="accent4"/>
                </a:solidFill>
              </a:rPr>
              <a:t>مراقبه</a:t>
            </a:r>
            <a:r>
              <a:rPr lang="fa-IR" b="1" dirty="0">
                <a:solidFill>
                  <a:schemeClr val="tx1"/>
                </a:solidFill>
              </a:rPr>
              <a:t>، </a:t>
            </a:r>
            <a:r>
              <a:rPr lang="fa-IR" b="1" dirty="0">
                <a:solidFill>
                  <a:schemeClr val="accent4"/>
                </a:solidFill>
              </a:rPr>
              <a:t>عبادت</a:t>
            </a:r>
            <a:r>
              <a:rPr lang="fa-IR" b="1" dirty="0">
                <a:solidFill>
                  <a:schemeClr val="tx1"/>
                </a:solidFill>
              </a:rPr>
              <a:t> و مناجات تقویت </a:t>
            </a:r>
            <a:r>
              <a:rPr lang="fa-IR" b="1" dirty="0" smtClean="0">
                <a:solidFill>
                  <a:schemeClr val="tx1"/>
                </a:solidFill>
              </a:rPr>
              <a:t>كنید.</a:t>
            </a:r>
          </a:p>
          <a:p>
            <a:pPr marL="342900" indent="-342900" algn="r" rtl="1">
              <a:lnSpc>
                <a:spcPct val="150000"/>
              </a:lnSpc>
              <a:buFont typeface="Arial" panose="020B0604020202020204" pitchFamily="34" charset="0"/>
              <a:buChar char="•"/>
            </a:pPr>
            <a:r>
              <a:rPr lang="fa-IR" b="1" dirty="0" smtClean="0">
                <a:solidFill>
                  <a:schemeClr val="tx1"/>
                </a:solidFill>
              </a:rPr>
              <a:t>در </a:t>
            </a:r>
            <a:r>
              <a:rPr lang="fa-IR" b="1" dirty="0">
                <a:solidFill>
                  <a:schemeClr val="tx1"/>
                </a:solidFill>
              </a:rPr>
              <a:t>مشکلات و سختی‌ها </a:t>
            </a:r>
            <a:r>
              <a:rPr lang="fa-IR" b="1" dirty="0" smtClean="0">
                <a:solidFill>
                  <a:schemeClr val="tx1"/>
                </a:solidFill>
              </a:rPr>
              <a:t>به خدا </a:t>
            </a:r>
            <a:r>
              <a:rPr lang="fa-IR" b="1" dirty="0" smtClean="0">
                <a:solidFill>
                  <a:schemeClr val="accent4"/>
                </a:solidFill>
              </a:rPr>
              <a:t>توکل</a:t>
            </a:r>
            <a:r>
              <a:rPr lang="fa-IR" b="1" dirty="0" smtClean="0">
                <a:solidFill>
                  <a:schemeClr val="tx1"/>
                </a:solidFill>
              </a:rPr>
              <a:t> </a:t>
            </a:r>
            <a:r>
              <a:rPr lang="fa-IR" b="1" dirty="0">
                <a:solidFill>
                  <a:schemeClr val="tx1"/>
                </a:solidFill>
              </a:rPr>
              <a:t>کنید. </a:t>
            </a:r>
            <a:endParaRPr lang="fa-IR" b="1" dirty="0" smtClean="0">
              <a:solidFill>
                <a:schemeClr val="tx1"/>
              </a:solidFill>
            </a:endParaRPr>
          </a:p>
          <a:p>
            <a:pPr marL="342900" indent="-342900" algn="r" rtl="1">
              <a:lnSpc>
                <a:spcPct val="150000"/>
              </a:lnSpc>
              <a:buFont typeface="Arial" panose="020B0604020202020204" pitchFamily="34" charset="0"/>
              <a:buChar char="•"/>
            </a:pPr>
            <a:r>
              <a:rPr lang="fa-IR" b="1" dirty="0" smtClean="0">
                <a:solidFill>
                  <a:schemeClr val="tx1"/>
                </a:solidFill>
              </a:rPr>
              <a:t>برای </a:t>
            </a:r>
            <a:r>
              <a:rPr lang="fa-IR" b="1" dirty="0">
                <a:solidFill>
                  <a:schemeClr val="tx1"/>
                </a:solidFill>
              </a:rPr>
              <a:t>تقویت رابطه با خداوند راه‌های مختلفی وجود </a:t>
            </a:r>
            <a:r>
              <a:rPr lang="fa-IR" b="1" dirty="0" smtClean="0">
                <a:solidFill>
                  <a:schemeClr val="tx1"/>
                </a:solidFill>
              </a:rPr>
              <a:t>دارد.</a:t>
            </a:r>
          </a:p>
          <a:p>
            <a:pPr marL="342900" indent="-342900" algn="r" rtl="1">
              <a:lnSpc>
                <a:spcPct val="150000"/>
              </a:lnSpc>
              <a:buFont typeface="Arial" panose="020B0604020202020204" pitchFamily="34" charset="0"/>
              <a:buChar char="•"/>
            </a:pPr>
            <a:r>
              <a:rPr lang="fa-IR" b="1" dirty="0">
                <a:solidFill>
                  <a:schemeClr val="tx1"/>
                </a:solidFill>
              </a:rPr>
              <a:t>رابطه معنوی </a:t>
            </a:r>
            <a:r>
              <a:rPr lang="fa-IR" b="1" dirty="0" smtClean="0">
                <a:solidFill>
                  <a:schemeClr val="tx1"/>
                </a:solidFill>
              </a:rPr>
              <a:t>هر </a:t>
            </a:r>
            <a:r>
              <a:rPr lang="fa-IR" b="1" dirty="0">
                <a:solidFill>
                  <a:schemeClr val="tx1"/>
                </a:solidFill>
              </a:rPr>
              <a:t>کس با توجه به شناختی که از خود دارد </a:t>
            </a:r>
            <a:r>
              <a:rPr lang="fa-IR" b="1" dirty="0" smtClean="0">
                <a:solidFill>
                  <a:schemeClr val="tx1"/>
                </a:solidFill>
              </a:rPr>
              <a:t>و استفاده </a:t>
            </a:r>
            <a:r>
              <a:rPr lang="fa-IR" b="1" dirty="0">
                <a:solidFill>
                  <a:schemeClr val="tx1"/>
                </a:solidFill>
              </a:rPr>
              <a:t>از </a:t>
            </a:r>
            <a:r>
              <a:rPr lang="fa-IR" b="1" dirty="0" smtClean="0">
                <a:solidFill>
                  <a:schemeClr val="tx1"/>
                </a:solidFill>
              </a:rPr>
              <a:t>راهنمایی‌ </a:t>
            </a:r>
            <a:r>
              <a:rPr lang="fa-IR" b="1" dirty="0">
                <a:solidFill>
                  <a:schemeClr val="accent4"/>
                </a:solidFill>
              </a:rPr>
              <a:t>دانشمندان </a:t>
            </a:r>
            <a:r>
              <a:rPr lang="fa-IR" b="1" dirty="0" smtClean="0">
                <a:solidFill>
                  <a:schemeClr val="tx1"/>
                </a:solidFill>
              </a:rPr>
              <a:t>دینی ممکن است.</a:t>
            </a:r>
            <a:endParaRPr lang="fa-IR" b="1" dirty="0">
              <a:solidFill>
                <a:schemeClr val="tx1"/>
              </a:solidFill>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3755"/>
          <a:stretch/>
        </p:blipFill>
        <p:spPr>
          <a:xfrm>
            <a:off x="498764" y="2817344"/>
            <a:ext cx="4031672" cy="3525211"/>
          </a:xfrm>
          <a:prstGeom prst="round2DiagRect">
            <a:avLst>
              <a:gd name="adj1" fmla="val 16667"/>
              <a:gd name="adj2" fmla="val 0"/>
            </a:avLst>
          </a:prstGeom>
          <a:ln w="88900" cap="sq">
            <a:solidFill>
              <a:schemeClr val="tx2"/>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430536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61916" y="463592"/>
            <a:ext cx="10515600" cy="1143581"/>
          </a:xfrm>
        </p:spPr>
        <p:txBody>
          <a:bodyPr/>
          <a:lstStyle/>
          <a:p>
            <a:pPr rtl="1">
              <a:lnSpc>
                <a:spcPct val="100000"/>
              </a:lnSpc>
              <a:buClr>
                <a:schemeClr val="tx2">
                  <a:lumMod val="50000"/>
                </a:schemeClr>
              </a:buClr>
            </a:pPr>
            <a:r>
              <a:rPr lang="fa-IR" sz="4000" dirty="0" smtClean="0">
                <a:solidFill>
                  <a:schemeClr val="tx2">
                    <a:lumMod val="50000"/>
                  </a:schemeClr>
                </a:solidFill>
              </a:rPr>
              <a:t>توصیه‌های سلامت روانی</a:t>
            </a:r>
            <a:endParaRPr lang="fa-IR" sz="4000" dirty="0">
              <a:solidFill>
                <a:schemeClr val="tx2">
                  <a:lumMod val="50000"/>
                </a:schemeClr>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fld id="{294A09A9-5501-47C1-A89A-A340965A2BE2}" type="slidenum">
              <a:rPr lang="en-US" smtClean="0">
                <a:solidFill>
                  <a:srgbClr val="F2F2F2">
                    <a:lumMod val="50000"/>
                  </a:srgbClr>
                </a:solidFill>
              </a:rPr>
              <a:pPr/>
              <a:t>94</a:t>
            </a:fld>
            <a:endParaRPr lang="en-US" dirty="0">
              <a:solidFill>
                <a:srgbClr val="F2F2F2">
                  <a:lumMod val="50000"/>
                </a:srgb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sp>
        <p:nvSpPr>
          <p:cNvPr id="8" name="Text Placeholder 7"/>
          <p:cNvSpPr>
            <a:spLocks noGrp="1"/>
          </p:cNvSpPr>
          <p:nvPr>
            <p:ph type="body" idx="1"/>
          </p:nvPr>
        </p:nvSpPr>
        <p:spPr>
          <a:xfrm>
            <a:off x="430818" y="2308765"/>
            <a:ext cx="11405911" cy="4045528"/>
          </a:xfrm>
        </p:spPr>
        <p:txBody>
          <a:bodyPr>
            <a:noAutofit/>
          </a:bodyPr>
          <a:lstStyle/>
          <a:p>
            <a:pPr marL="342900" indent="-342900" algn="r" rtl="1">
              <a:lnSpc>
                <a:spcPct val="150000"/>
              </a:lnSpc>
              <a:buFont typeface="Arial" panose="020B0604020202020204" pitchFamily="34" charset="0"/>
              <a:buChar char="•"/>
            </a:pPr>
            <a:r>
              <a:rPr lang="fa-IR" sz="1800" b="1" dirty="0">
                <a:solidFill>
                  <a:schemeClr val="tx1"/>
                </a:solidFill>
              </a:rPr>
              <a:t>عواطف و هیجانات خود را سرکوب نکنید و آن‌ها را با نزدیکان و دوستان شفیق خود در میان بگذارید.</a:t>
            </a:r>
          </a:p>
          <a:p>
            <a:pPr marL="342900" indent="-342900" algn="r" rtl="1">
              <a:lnSpc>
                <a:spcPct val="150000"/>
              </a:lnSpc>
              <a:buFont typeface="Arial" panose="020B0604020202020204" pitchFamily="34" charset="0"/>
              <a:buChar char="•"/>
            </a:pPr>
            <a:r>
              <a:rPr lang="fa-IR" sz="1800" b="1" dirty="0" smtClean="0">
                <a:solidFill>
                  <a:schemeClr val="tx1"/>
                </a:solidFill>
              </a:rPr>
              <a:t>به‌موقع </a:t>
            </a:r>
            <a:r>
              <a:rPr lang="fa-IR" sz="1800" b="1" dirty="0">
                <a:solidFill>
                  <a:schemeClr val="tx1"/>
                </a:solidFill>
              </a:rPr>
              <a:t>بخندید و </a:t>
            </a:r>
            <a:r>
              <a:rPr lang="fa-IR" sz="1800" b="1" dirty="0" smtClean="0">
                <a:solidFill>
                  <a:schemeClr val="tx1"/>
                </a:solidFill>
              </a:rPr>
              <a:t>گریه </a:t>
            </a:r>
            <a:r>
              <a:rPr lang="fa-IR" sz="1800" b="1" dirty="0">
                <a:solidFill>
                  <a:schemeClr val="tx1"/>
                </a:solidFill>
              </a:rPr>
              <a:t>کنید. از گریه </a:t>
            </a:r>
            <a:r>
              <a:rPr lang="fa-IR" sz="1800" b="1" dirty="0" smtClean="0">
                <a:solidFill>
                  <a:schemeClr val="tx1"/>
                </a:solidFill>
              </a:rPr>
              <a:t>کردن</a:t>
            </a:r>
            <a:r>
              <a:rPr lang="en-US" sz="1800" b="1" dirty="0" smtClean="0">
                <a:solidFill>
                  <a:schemeClr val="tx1"/>
                </a:solidFill>
              </a:rPr>
              <a:t> </a:t>
            </a:r>
            <a:r>
              <a:rPr lang="fa-IR" sz="1800" b="1" dirty="0" smtClean="0">
                <a:solidFill>
                  <a:schemeClr val="tx1"/>
                </a:solidFill>
              </a:rPr>
              <a:t>خجالت نکشید و </a:t>
            </a:r>
            <a:r>
              <a:rPr lang="fa-IR" sz="1800" b="1" dirty="0">
                <a:solidFill>
                  <a:schemeClr val="tx1"/>
                </a:solidFill>
              </a:rPr>
              <a:t>آن را سرکوب </a:t>
            </a:r>
            <a:r>
              <a:rPr lang="fa-IR" sz="1800" b="1" dirty="0" smtClean="0">
                <a:solidFill>
                  <a:schemeClr val="tx1"/>
                </a:solidFill>
              </a:rPr>
              <a:t>نکنید.</a:t>
            </a:r>
          </a:p>
          <a:p>
            <a:pPr marL="342900" indent="-342900" algn="r" rtl="1">
              <a:lnSpc>
                <a:spcPct val="150000"/>
              </a:lnSpc>
              <a:buFont typeface="Arial" panose="020B0604020202020204" pitchFamily="34" charset="0"/>
              <a:buChar char="•"/>
            </a:pPr>
            <a:r>
              <a:rPr lang="fa-IR" sz="1800" b="1" dirty="0" smtClean="0">
                <a:solidFill>
                  <a:schemeClr val="tx1"/>
                </a:solidFill>
              </a:rPr>
              <a:t>گریه </a:t>
            </a:r>
            <a:r>
              <a:rPr lang="fa-IR" sz="1800" b="1" dirty="0">
                <a:solidFill>
                  <a:schemeClr val="tx1"/>
                </a:solidFill>
              </a:rPr>
              <a:t>باعث تخلیه شدن بخشی از مواد نامناسب بدن می‌شود.</a:t>
            </a:r>
          </a:p>
          <a:p>
            <a:pPr marL="342900" indent="-342900" algn="r" rtl="1">
              <a:lnSpc>
                <a:spcPct val="150000"/>
              </a:lnSpc>
              <a:buFont typeface="Arial" panose="020B0604020202020204" pitchFamily="34" charset="0"/>
              <a:buChar char="•"/>
            </a:pPr>
            <a:r>
              <a:rPr lang="fa-IR" sz="1800" b="1" dirty="0" smtClean="0">
                <a:solidFill>
                  <a:schemeClr val="tx1"/>
                </a:solidFill>
              </a:rPr>
              <a:t>تماشای </a:t>
            </a:r>
            <a:r>
              <a:rPr lang="fa-IR" sz="1800" b="1" dirty="0">
                <a:solidFill>
                  <a:schemeClr val="tx1"/>
                </a:solidFill>
              </a:rPr>
              <a:t>تلویزیون، مخصوصا فیلم‌های</a:t>
            </a:r>
            <a:r>
              <a:rPr lang="fa-IR" sz="1800" b="1" dirty="0">
                <a:solidFill>
                  <a:schemeClr val="accent4"/>
                </a:solidFill>
              </a:rPr>
              <a:t> خشن </a:t>
            </a:r>
            <a:r>
              <a:rPr lang="fa-IR" sz="1800" b="1" dirty="0">
                <a:solidFill>
                  <a:schemeClr val="tx1"/>
                </a:solidFill>
              </a:rPr>
              <a:t>و </a:t>
            </a:r>
            <a:r>
              <a:rPr lang="fa-IR" sz="1800" b="1" dirty="0" smtClean="0">
                <a:solidFill>
                  <a:schemeClr val="accent4"/>
                </a:solidFill>
              </a:rPr>
              <a:t>پرهیجان</a:t>
            </a:r>
            <a:r>
              <a:rPr lang="fa-IR" sz="1800" b="1" dirty="0" smtClean="0">
                <a:solidFill>
                  <a:schemeClr val="tx1"/>
                </a:solidFill>
              </a:rPr>
              <a:t> </a:t>
            </a:r>
            <a:r>
              <a:rPr lang="fa-IR" sz="1800" b="1" dirty="0">
                <a:solidFill>
                  <a:schemeClr val="tx1"/>
                </a:solidFill>
              </a:rPr>
              <a:t>را محدود </a:t>
            </a:r>
            <a:r>
              <a:rPr lang="fa-IR" sz="1800" b="1" dirty="0" smtClean="0">
                <a:solidFill>
                  <a:schemeClr val="tx1"/>
                </a:solidFill>
              </a:rPr>
              <a:t>کنید.</a:t>
            </a:r>
          </a:p>
          <a:p>
            <a:pPr marL="342900" indent="-342900" algn="r" rtl="1">
              <a:lnSpc>
                <a:spcPct val="150000"/>
              </a:lnSpc>
              <a:buFont typeface="Arial" panose="020B0604020202020204" pitchFamily="34" charset="0"/>
              <a:buChar char="•"/>
            </a:pPr>
            <a:r>
              <a:rPr lang="fa-IR" sz="1800" b="1" dirty="0">
                <a:solidFill>
                  <a:schemeClr val="tx1"/>
                </a:solidFill>
              </a:rPr>
              <a:t>از استفاده بیش از حد از تلفن همراه و وقت‌گذرانی در دنیای مجازی بپرهیزید.</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525" y="3039141"/>
            <a:ext cx="4386081" cy="3289561"/>
          </a:xfrm>
          <a:prstGeom prst="round2DiagRect">
            <a:avLst>
              <a:gd name="adj1" fmla="val 16667"/>
              <a:gd name="adj2" fmla="val 0"/>
            </a:avLst>
          </a:prstGeom>
          <a:ln w="88900" cap="sq">
            <a:solidFill>
              <a:schemeClr val="tx2">
                <a:lumMod val="60000"/>
                <a:lumOff val="40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509445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61916" y="463592"/>
            <a:ext cx="10515600" cy="1143581"/>
          </a:xfrm>
        </p:spPr>
        <p:txBody>
          <a:bodyPr/>
          <a:lstStyle/>
          <a:p>
            <a:pPr rtl="1">
              <a:lnSpc>
                <a:spcPct val="100000"/>
              </a:lnSpc>
              <a:buClr>
                <a:schemeClr val="tx2">
                  <a:lumMod val="50000"/>
                </a:schemeClr>
              </a:buClr>
            </a:pPr>
            <a:r>
              <a:rPr lang="fa-IR" sz="4000" dirty="0" smtClean="0">
                <a:solidFill>
                  <a:schemeClr val="tx2">
                    <a:lumMod val="50000"/>
                  </a:schemeClr>
                </a:solidFill>
              </a:rPr>
              <a:t>توصیه‌های سلامت روانی</a:t>
            </a:r>
            <a:endParaRPr lang="fa-IR" sz="4000" dirty="0">
              <a:solidFill>
                <a:schemeClr val="tx2">
                  <a:lumMod val="50000"/>
                </a:schemeClr>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fld id="{294A09A9-5501-47C1-A89A-A340965A2BE2}" type="slidenum">
              <a:rPr lang="en-US" smtClean="0">
                <a:solidFill>
                  <a:srgbClr val="F2F2F2">
                    <a:lumMod val="50000"/>
                  </a:srgbClr>
                </a:solidFill>
              </a:rPr>
              <a:pPr/>
              <a:t>95</a:t>
            </a:fld>
            <a:endParaRPr lang="en-US" dirty="0">
              <a:solidFill>
                <a:srgbClr val="F2F2F2">
                  <a:lumMod val="50000"/>
                </a:srgb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sp>
        <p:nvSpPr>
          <p:cNvPr id="8" name="Text Placeholder 7"/>
          <p:cNvSpPr>
            <a:spLocks noGrp="1"/>
          </p:cNvSpPr>
          <p:nvPr>
            <p:ph type="body" idx="1"/>
          </p:nvPr>
        </p:nvSpPr>
        <p:spPr>
          <a:xfrm>
            <a:off x="146133" y="2570347"/>
            <a:ext cx="7398326" cy="4287653"/>
          </a:xfrm>
        </p:spPr>
        <p:txBody>
          <a:bodyPr>
            <a:noAutofit/>
          </a:bodyPr>
          <a:lstStyle/>
          <a:p>
            <a:pPr marL="342900" indent="-342900" algn="justLow" rtl="1">
              <a:lnSpc>
                <a:spcPct val="150000"/>
              </a:lnSpc>
              <a:buFont typeface="Arial" panose="020B0604020202020204" pitchFamily="34" charset="0"/>
              <a:buChar char="•"/>
            </a:pPr>
            <a:r>
              <a:rPr lang="fa-IR" b="1" dirty="0">
                <a:solidFill>
                  <a:schemeClr val="tx1"/>
                </a:solidFill>
              </a:rPr>
              <a:t>قسمتی از وقت خود را به کارهای مورد </a:t>
            </a:r>
            <a:r>
              <a:rPr lang="fa-IR" b="1" dirty="0" smtClean="0">
                <a:solidFill>
                  <a:schemeClr val="tx1"/>
                </a:solidFill>
              </a:rPr>
              <a:t>علاقه مانند </a:t>
            </a:r>
            <a:r>
              <a:rPr lang="fa-IR" b="1" dirty="0">
                <a:solidFill>
                  <a:schemeClr val="accent4"/>
                </a:solidFill>
              </a:rPr>
              <a:t>مطالعه</a:t>
            </a:r>
            <a:r>
              <a:rPr lang="fa-IR" b="1" dirty="0">
                <a:solidFill>
                  <a:schemeClr val="tx1"/>
                </a:solidFill>
              </a:rPr>
              <a:t>، گوش دادن به قصه‌های رادیو، صوت زیبای قرآن و </a:t>
            </a:r>
            <a:r>
              <a:rPr lang="fa-IR" b="1" dirty="0">
                <a:solidFill>
                  <a:schemeClr val="accent4"/>
                </a:solidFill>
              </a:rPr>
              <a:t>موسیقی‌های آرام‌بخش </a:t>
            </a:r>
            <a:r>
              <a:rPr lang="fa-IR" b="1" dirty="0">
                <a:solidFill>
                  <a:schemeClr val="tx1"/>
                </a:solidFill>
              </a:rPr>
              <a:t>اختصاص دهید.</a:t>
            </a:r>
          </a:p>
          <a:p>
            <a:pPr marL="342900" indent="-342900" algn="justLow" rtl="1">
              <a:lnSpc>
                <a:spcPct val="150000"/>
              </a:lnSpc>
              <a:buFont typeface="Arial" panose="020B0604020202020204" pitchFamily="34" charset="0"/>
              <a:buChar char="•"/>
            </a:pPr>
            <a:r>
              <a:rPr lang="fa-IR" b="1" dirty="0" smtClean="0">
                <a:solidFill>
                  <a:schemeClr val="tx1"/>
                </a:solidFill>
              </a:rPr>
              <a:t>برای </a:t>
            </a:r>
            <a:r>
              <a:rPr lang="fa-IR" b="1" dirty="0">
                <a:solidFill>
                  <a:schemeClr val="tx1"/>
                </a:solidFill>
              </a:rPr>
              <a:t>استراحت، </a:t>
            </a:r>
            <a:r>
              <a:rPr lang="fa-IR" b="1" dirty="0">
                <a:solidFill>
                  <a:schemeClr val="accent4"/>
                </a:solidFill>
              </a:rPr>
              <a:t>تفریح</a:t>
            </a:r>
            <a:r>
              <a:rPr lang="fa-IR" b="1" dirty="0">
                <a:solidFill>
                  <a:schemeClr val="tx1"/>
                </a:solidFill>
              </a:rPr>
              <a:t>، هم‌نشینی با </a:t>
            </a:r>
            <a:r>
              <a:rPr lang="fa-IR" b="1" dirty="0" smtClean="0">
                <a:solidFill>
                  <a:schemeClr val="tx1"/>
                </a:solidFill>
              </a:rPr>
              <a:t>خانواده </a:t>
            </a:r>
            <a:r>
              <a:rPr lang="fa-IR" b="1" dirty="0">
                <a:solidFill>
                  <a:schemeClr val="tx1"/>
                </a:solidFill>
              </a:rPr>
              <a:t>و بازی با فرزندان وقت کافی</a:t>
            </a:r>
            <a:r>
              <a:rPr lang="fa-IR" b="1" dirty="0" smtClean="0">
                <a:solidFill>
                  <a:schemeClr val="tx1"/>
                </a:solidFill>
              </a:rPr>
              <a:t> بگذارید.</a:t>
            </a:r>
            <a:endParaRPr lang="fa-IR" b="1" dirty="0">
              <a:solidFill>
                <a:schemeClr val="tx1"/>
              </a:solidFill>
            </a:endParaRPr>
          </a:p>
          <a:p>
            <a:pPr marL="342900" indent="-342900" algn="justLow" rtl="1">
              <a:lnSpc>
                <a:spcPct val="150000"/>
              </a:lnSpc>
              <a:buFont typeface="Arial" panose="020B0604020202020204" pitchFamily="34" charset="0"/>
              <a:buChar char="•"/>
            </a:pPr>
            <a:r>
              <a:rPr lang="fa-IR" b="1" dirty="0" smtClean="0">
                <a:solidFill>
                  <a:schemeClr val="tx1"/>
                </a:solidFill>
              </a:rPr>
              <a:t>در </a:t>
            </a:r>
            <a:r>
              <a:rPr lang="fa-IR" b="1" dirty="0">
                <a:solidFill>
                  <a:schemeClr val="tx1"/>
                </a:solidFill>
              </a:rPr>
              <a:t>طول هفته ساعاتی را به گشت ‌و گذار در </a:t>
            </a:r>
            <a:r>
              <a:rPr lang="fa-IR" b="1" dirty="0">
                <a:solidFill>
                  <a:schemeClr val="accent4"/>
                </a:solidFill>
              </a:rPr>
              <a:t>طبیعت</a:t>
            </a:r>
            <a:r>
              <a:rPr lang="fa-IR" b="1" dirty="0">
                <a:solidFill>
                  <a:schemeClr val="tx1"/>
                </a:solidFill>
              </a:rPr>
              <a:t> بگذرانید</a:t>
            </a:r>
            <a:r>
              <a:rPr lang="fa-IR" b="1" dirty="0" smtClean="0">
                <a:solidFill>
                  <a:schemeClr val="tx1"/>
                </a:solidFill>
              </a:rPr>
              <a:t>.</a:t>
            </a:r>
          </a:p>
          <a:p>
            <a:pPr marL="342900" indent="-342900" algn="justLow" rtl="1">
              <a:lnSpc>
                <a:spcPct val="150000"/>
              </a:lnSpc>
              <a:buFont typeface="Arial" panose="020B0604020202020204" pitchFamily="34" charset="0"/>
              <a:buChar char="•"/>
            </a:pPr>
            <a:r>
              <a:rPr lang="fa-IR" b="1" dirty="0" smtClean="0">
                <a:solidFill>
                  <a:schemeClr val="tx1"/>
                </a:solidFill>
              </a:rPr>
              <a:t>در </a:t>
            </a:r>
            <a:r>
              <a:rPr lang="fa-IR" b="1" dirty="0">
                <a:solidFill>
                  <a:schemeClr val="tx1"/>
                </a:solidFill>
              </a:rPr>
              <a:t>هوای پاکیزه و در حالت نیمه دراز کشیده، </a:t>
            </a:r>
            <a:r>
              <a:rPr lang="fa-IR" b="1" dirty="0">
                <a:solidFill>
                  <a:schemeClr val="accent4"/>
                </a:solidFill>
              </a:rPr>
              <a:t>نفس </a:t>
            </a:r>
            <a:r>
              <a:rPr lang="fa-IR" b="1" dirty="0" smtClean="0">
                <a:solidFill>
                  <a:schemeClr val="accent4"/>
                </a:solidFill>
              </a:rPr>
              <a:t>عمیق </a:t>
            </a:r>
            <a:r>
              <a:rPr lang="fa-IR" b="1" dirty="0">
                <a:solidFill>
                  <a:schemeClr val="tx1"/>
                </a:solidFill>
              </a:rPr>
              <a:t>بکشید و ریه‌های خود را از هوای تمیز پر كنید. به مدت 5 ثانیه نفس خود را حبس كرده و سپس آرام‌آرام، در حدود 10 ثانیه هوا را بیرون دهید و اين دستور را 10 بار تکرار كنید.</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4872" b="6133"/>
          <a:stretch/>
        </p:blipFill>
        <p:spPr>
          <a:xfrm>
            <a:off x="7922024" y="2586804"/>
            <a:ext cx="3210096" cy="3167452"/>
          </a:xfrm>
          <a:prstGeom prst="round2DiagRect">
            <a:avLst>
              <a:gd name="adj1" fmla="val 16667"/>
              <a:gd name="adj2" fmla="val 0"/>
            </a:avLst>
          </a:prstGeom>
          <a:ln w="88900" cap="sq">
            <a:solidFill>
              <a:schemeClr val="accent2"/>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197182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61916" y="463592"/>
            <a:ext cx="10515600" cy="1143581"/>
          </a:xfrm>
        </p:spPr>
        <p:txBody>
          <a:bodyPr/>
          <a:lstStyle/>
          <a:p>
            <a:pPr rtl="1">
              <a:lnSpc>
                <a:spcPct val="100000"/>
              </a:lnSpc>
              <a:buClr>
                <a:schemeClr val="tx2">
                  <a:lumMod val="50000"/>
                </a:schemeClr>
              </a:buClr>
            </a:pPr>
            <a:r>
              <a:rPr lang="fa-IR" sz="4000" dirty="0" smtClean="0">
                <a:solidFill>
                  <a:schemeClr val="tx2">
                    <a:lumMod val="50000"/>
                  </a:schemeClr>
                </a:solidFill>
              </a:rPr>
              <a:t>توصیه‌های سلامت روانی</a:t>
            </a:r>
            <a:endParaRPr lang="fa-IR" sz="4000" dirty="0">
              <a:solidFill>
                <a:schemeClr val="tx2">
                  <a:lumMod val="50000"/>
                </a:schemeClr>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fld id="{294A09A9-5501-47C1-A89A-A340965A2BE2}" type="slidenum">
              <a:rPr lang="en-US" smtClean="0">
                <a:solidFill>
                  <a:srgbClr val="F2F2F2">
                    <a:lumMod val="50000"/>
                  </a:srgbClr>
                </a:solidFill>
              </a:rPr>
              <a:pPr/>
              <a:t>96</a:t>
            </a:fld>
            <a:endParaRPr lang="en-US" dirty="0">
              <a:solidFill>
                <a:srgbClr val="F2F2F2">
                  <a:lumMod val="50000"/>
                </a:srgb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sp>
        <p:nvSpPr>
          <p:cNvPr id="8" name="Text Placeholder 7"/>
          <p:cNvSpPr>
            <a:spLocks noGrp="1"/>
          </p:cNvSpPr>
          <p:nvPr>
            <p:ph type="body" idx="1"/>
          </p:nvPr>
        </p:nvSpPr>
        <p:spPr>
          <a:xfrm>
            <a:off x="77189" y="2377326"/>
            <a:ext cx="7090229" cy="4045528"/>
          </a:xfrm>
        </p:spPr>
        <p:txBody>
          <a:bodyPr>
            <a:noAutofit/>
          </a:bodyPr>
          <a:lstStyle/>
          <a:p>
            <a:pPr marL="342900" indent="-342900" algn="justLow" rtl="1">
              <a:lnSpc>
                <a:spcPct val="150000"/>
              </a:lnSpc>
              <a:buFont typeface="Arial" panose="020B0604020202020204" pitchFamily="34" charset="0"/>
              <a:buChar char="•"/>
            </a:pPr>
            <a:r>
              <a:rPr lang="fa-IR" b="1" dirty="0">
                <a:solidFill>
                  <a:schemeClr val="tx1"/>
                </a:solidFill>
              </a:rPr>
              <a:t>توانایی‌های خود را بشناسید و خودتان را با کسی </a:t>
            </a:r>
            <a:r>
              <a:rPr lang="fa-IR" b="1" dirty="0">
                <a:solidFill>
                  <a:schemeClr val="accent4"/>
                </a:solidFill>
              </a:rPr>
              <a:t>مقایسه</a:t>
            </a:r>
            <a:r>
              <a:rPr lang="fa-IR" b="1" dirty="0">
                <a:solidFill>
                  <a:schemeClr val="tx1"/>
                </a:solidFill>
              </a:rPr>
              <a:t> نکنید.</a:t>
            </a:r>
          </a:p>
          <a:p>
            <a:pPr marL="342900" indent="-342900" algn="justLow" rtl="1">
              <a:lnSpc>
                <a:spcPct val="150000"/>
              </a:lnSpc>
              <a:buFont typeface="Arial" panose="020B0604020202020204" pitchFamily="34" charset="0"/>
              <a:buChar char="•"/>
            </a:pPr>
            <a:r>
              <a:rPr lang="fa-IR" b="1" dirty="0" smtClean="0">
                <a:solidFill>
                  <a:schemeClr val="tx1"/>
                </a:solidFill>
              </a:rPr>
              <a:t>در </a:t>
            </a:r>
            <a:r>
              <a:rPr lang="fa-IR" b="1" dirty="0">
                <a:solidFill>
                  <a:schemeClr val="tx1"/>
                </a:solidFill>
              </a:rPr>
              <a:t>حد توان خود به دیگران </a:t>
            </a:r>
            <a:r>
              <a:rPr lang="fa-IR" b="1" dirty="0">
                <a:solidFill>
                  <a:schemeClr val="accent4"/>
                </a:solidFill>
              </a:rPr>
              <a:t>کمک</a:t>
            </a:r>
            <a:r>
              <a:rPr lang="fa-IR" b="1" dirty="0">
                <a:solidFill>
                  <a:schemeClr val="tx1"/>
                </a:solidFill>
              </a:rPr>
              <a:t> کنید</a:t>
            </a:r>
            <a:r>
              <a:rPr lang="fa-IR" b="1" dirty="0" smtClean="0">
                <a:solidFill>
                  <a:schemeClr val="tx1"/>
                </a:solidFill>
              </a:rPr>
              <a:t>.</a:t>
            </a:r>
          </a:p>
          <a:p>
            <a:pPr marL="342900" indent="-342900" algn="justLow" rtl="1">
              <a:lnSpc>
                <a:spcPct val="150000"/>
              </a:lnSpc>
              <a:buFont typeface="Arial" panose="020B0604020202020204" pitchFamily="34" charset="0"/>
              <a:buChar char="•"/>
            </a:pPr>
            <a:r>
              <a:rPr lang="fa-IR" b="1" dirty="0" smtClean="0">
                <a:solidFill>
                  <a:schemeClr val="tx1"/>
                </a:solidFill>
              </a:rPr>
              <a:t>رضایتی </a:t>
            </a:r>
            <a:r>
              <a:rPr lang="fa-IR" b="1" dirty="0">
                <a:solidFill>
                  <a:schemeClr val="tx1"/>
                </a:solidFill>
              </a:rPr>
              <a:t>که از این کار نصیب شما می‌شود، </a:t>
            </a:r>
            <a:r>
              <a:rPr lang="fa-IR" b="1" dirty="0" smtClean="0">
                <a:solidFill>
                  <a:schemeClr val="tx1"/>
                </a:solidFill>
              </a:rPr>
              <a:t>تنش‌های </a:t>
            </a:r>
            <a:r>
              <a:rPr lang="fa-IR" b="1" dirty="0">
                <a:solidFill>
                  <a:schemeClr val="tx1"/>
                </a:solidFill>
              </a:rPr>
              <a:t>روحی را کم خواهد کرد.</a:t>
            </a:r>
          </a:p>
          <a:p>
            <a:pPr marL="342900" indent="-342900" algn="justLow" rtl="1">
              <a:lnSpc>
                <a:spcPct val="150000"/>
              </a:lnSpc>
              <a:buFont typeface="Arial" panose="020B0604020202020204" pitchFamily="34" charset="0"/>
              <a:buChar char="•"/>
            </a:pPr>
            <a:r>
              <a:rPr lang="fa-IR" b="1" dirty="0" smtClean="0">
                <a:solidFill>
                  <a:schemeClr val="tx1"/>
                </a:solidFill>
              </a:rPr>
              <a:t>روی </a:t>
            </a:r>
            <a:r>
              <a:rPr lang="fa-IR" b="1" dirty="0">
                <a:solidFill>
                  <a:schemeClr val="tx1"/>
                </a:solidFill>
              </a:rPr>
              <a:t>افکار منفی تمرکز </a:t>
            </a:r>
            <a:r>
              <a:rPr lang="fa-IR" b="1" dirty="0" smtClean="0">
                <a:solidFill>
                  <a:schemeClr val="tx1"/>
                </a:solidFill>
              </a:rPr>
              <a:t>نکنید. </a:t>
            </a:r>
          </a:p>
          <a:p>
            <a:pPr marL="342900" indent="-342900" algn="justLow" rtl="1">
              <a:lnSpc>
                <a:spcPct val="150000"/>
              </a:lnSpc>
              <a:buFont typeface="Arial" panose="020B0604020202020204" pitchFamily="34" charset="0"/>
              <a:buChar char="•"/>
            </a:pPr>
            <a:r>
              <a:rPr lang="fa-IR" b="1" dirty="0" smtClean="0">
                <a:solidFill>
                  <a:schemeClr val="tx1"/>
                </a:solidFill>
              </a:rPr>
              <a:t>با امکاناتی </a:t>
            </a:r>
            <a:r>
              <a:rPr lang="fa-IR" b="1" dirty="0">
                <a:solidFill>
                  <a:schemeClr val="tx1"/>
                </a:solidFill>
              </a:rPr>
              <a:t>که در دسترس دارید، کارهای </a:t>
            </a:r>
            <a:r>
              <a:rPr lang="fa-IR" b="1" dirty="0">
                <a:solidFill>
                  <a:schemeClr val="accent4"/>
                </a:solidFill>
              </a:rPr>
              <a:t>مورد علاقه‌تان </a:t>
            </a:r>
            <a:r>
              <a:rPr lang="fa-IR" b="1" dirty="0">
                <a:solidFill>
                  <a:schemeClr val="tx1"/>
                </a:solidFill>
              </a:rPr>
              <a:t>را انجام دهید.</a:t>
            </a:r>
          </a:p>
          <a:p>
            <a:pPr marL="342900" indent="-342900" algn="justLow" rtl="1">
              <a:lnSpc>
                <a:spcPct val="150000"/>
              </a:lnSpc>
              <a:buFont typeface="Arial" panose="020B0604020202020204" pitchFamily="34" charset="0"/>
              <a:buChar char="•"/>
            </a:pPr>
            <a:r>
              <a:rPr lang="fa-IR" b="1" dirty="0" smtClean="0">
                <a:solidFill>
                  <a:schemeClr val="accent4"/>
                </a:solidFill>
              </a:rPr>
              <a:t>عشق</a:t>
            </a:r>
            <a:r>
              <a:rPr lang="fa-IR" b="1" dirty="0" smtClean="0">
                <a:solidFill>
                  <a:schemeClr val="tx1"/>
                </a:solidFill>
              </a:rPr>
              <a:t> </a:t>
            </a:r>
            <a:r>
              <a:rPr lang="fa-IR" b="1" dirty="0">
                <a:solidFill>
                  <a:schemeClr val="tx1"/>
                </a:solidFill>
              </a:rPr>
              <a:t>و </a:t>
            </a:r>
            <a:r>
              <a:rPr lang="fa-IR" b="1" dirty="0">
                <a:solidFill>
                  <a:schemeClr val="accent4"/>
                </a:solidFill>
              </a:rPr>
              <a:t>امید</a:t>
            </a:r>
            <a:r>
              <a:rPr lang="fa-IR" b="1" dirty="0">
                <a:solidFill>
                  <a:schemeClr val="tx1"/>
                </a:solidFill>
              </a:rPr>
              <a:t> را در زندگی مشترک خود زنده </a:t>
            </a:r>
            <a:r>
              <a:rPr lang="fa-IR" b="1" dirty="0" smtClean="0">
                <a:solidFill>
                  <a:schemeClr val="tx1"/>
                </a:solidFill>
              </a:rPr>
              <a:t>نگهدارید.</a:t>
            </a:r>
          </a:p>
          <a:p>
            <a:pPr marL="342900" indent="-342900" algn="justLow" rtl="1">
              <a:lnSpc>
                <a:spcPct val="150000"/>
              </a:lnSpc>
              <a:buFont typeface="Arial" panose="020B0604020202020204" pitchFamily="34" charset="0"/>
              <a:buChar char="•"/>
            </a:pPr>
            <a:r>
              <a:rPr lang="fa-IR" b="1" dirty="0" smtClean="0">
                <a:solidFill>
                  <a:schemeClr val="tx1"/>
                </a:solidFill>
              </a:rPr>
              <a:t>از </a:t>
            </a:r>
            <a:r>
              <a:rPr lang="fa-IR" b="1" dirty="0">
                <a:solidFill>
                  <a:schemeClr val="tx1"/>
                </a:solidFill>
              </a:rPr>
              <a:t>گفتن جمله «دوستت دارم» به همسرتان دریغ نکنید</a:t>
            </a:r>
            <a:r>
              <a:rPr lang="fa-IR" b="1" dirty="0" smtClean="0">
                <a:solidFill>
                  <a:schemeClr val="tx1"/>
                </a:solidFill>
              </a:rPr>
              <a:t>.</a:t>
            </a:r>
            <a:endParaRPr lang="fa-IR" b="1" dirty="0">
              <a:solidFill>
                <a:schemeClr val="tx1"/>
              </a:solidFill>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6974" r="10583"/>
          <a:stretch/>
        </p:blipFill>
        <p:spPr>
          <a:xfrm>
            <a:off x="7608686" y="2589486"/>
            <a:ext cx="3707202" cy="2844800"/>
          </a:xfrm>
          <a:prstGeom prst="round2DiagRect">
            <a:avLst>
              <a:gd name="adj1" fmla="val 16667"/>
              <a:gd name="adj2" fmla="val 0"/>
            </a:avLst>
          </a:prstGeom>
          <a:ln w="88900" cap="sq">
            <a:solidFill>
              <a:schemeClr val="accent2"/>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887207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33-C2E3-CD19-9BC2-1B7B7C32A3B0}"/>
              </a:ext>
            </a:extLst>
          </p:cNvPr>
          <p:cNvSpPr>
            <a:spLocks noGrp="1"/>
          </p:cNvSpPr>
          <p:nvPr>
            <p:ph type="title"/>
          </p:nvPr>
        </p:nvSpPr>
        <p:spPr>
          <a:xfrm>
            <a:off x="261916" y="463592"/>
            <a:ext cx="10515600" cy="1143581"/>
          </a:xfrm>
        </p:spPr>
        <p:txBody>
          <a:bodyPr/>
          <a:lstStyle/>
          <a:p>
            <a:pPr rtl="1">
              <a:lnSpc>
                <a:spcPct val="100000"/>
              </a:lnSpc>
              <a:buClr>
                <a:schemeClr val="tx2">
                  <a:lumMod val="50000"/>
                </a:schemeClr>
              </a:buClr>
            </a:pPr>
            <a:r>
              <a:rPr lang="fa-IR" sz="4000" dirty="0" smtClean="0">
                <a:solidFill>
                  <a:schemeClr val="tx2">
                    <a:lumMod val="50000"/>
                  </a:schemeClr>
                </a:solidFill>
              </a:rPr>
              <a:t>توصیه‌های سلامت روانی</a:t>
            </a:r>
            <a:endParaRPr lang="fa-IR" sz="4000" dirty="0">
              <a:solidFill>
                <a:schemeClr val="tx2">
                  <a:lumMod val="50000"/>
                </a:schemeClr>
              </a:solidFill>
            </a:endParaRPr>
          </a:p>
        </p:txBody>
      </p:sp>
      <p:sp>
        <p:nvSpPr>
          <p:cNvPr id="4" name="Slide Number Placeholder 3">
            <a:extLst>
              <a:ext uri="{FF2B5EF4-FFF2-40B4-BE49-F238E27FC236}">
                <a16:creationId xmlns:a16="http://schemas.microsoft.com/office/drawing/2014/main" id="{78EC6042-07FF-5143-F113-0A97284671E9}"/>
              </a:ext>
            </a:extLst>
          </p:cNvPr>
          <p:cNvSpPr>
            <a:spLocks noGrp="1"/>
          </p:cNvSpPr>
          <p:nvPr>
            <p:ph type="sldNum" sz="quarter" idx="12"/>
          </p:nvPr>
        </p:nvSpPr>
        <p:spPr/>
        <p:txBody>
          <a:bodyPr/>
          <a:lstStyle/>
          <a:p>
            <a:fld id="{294A09A9-5501-47C1-A89A-A340965A2BE2}" type="slidenum">
              <a:rPr lang="en-US" smtClean="0">
                <a:solidFill>
                  <a:srgbClr val="F2F2F2">
                    <a:lumMod val="50000"/>
                  </a:srgbClr>
                </a:solidFill>
              </a:rPr>
              <a:pPr/>
              <a:t>97</a:t>
            </a:fld>
            <a:endParaRPr lang="en-US" dirty="0">
              <a:solidFill>
                <a:srgbClr val="F2F2F2">
                  <a:lumMod val="50000"/>
                </a:srgbClr>
              </a:solidFill>
            </a:endParaRPr>
          </a:p>
        </p:txBody>
      </p:sp>
      <p:pic>
        <p:nvPicPr>
          <p:cNvPr id="5" name="Picture 4">
            <a:extLst>
              <a:ext uri="{FF2B5EF4-FFF2-40B4-BE49-F238E27FC236}">
                <a16:creationId xmlns:a16="http://schemas.microsoft.com/office/drawing/2014/main" id="{BF795964-4361-2665-6112-E94762F0E7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10507" y="584461"/>
            <a:ext cx="999683" cy="1028967"/>
          </a:xfrm>
          <a:prstGeom prst="ellipse">
            <a:avLst/>
          </a:prstGeom>
          <a:ln w="38100" cap="rnd">
            <a:solidFill>
              <a:srgbClr val="C1EFFF"/>
            </a:solidFill>
          </a:ln>
          <a:effectLst>
            <a:outerShdw blurRad="381000" dist="292100" dir="5400000" sx="-80000" sy="-18000" rotWithShape="0">
              <a:srgbClr val="000000">
                <a:alpha val="22000"/>
              </a:srgbClr>
            </a:outerShdw>
          </a:effectLst>
        </p:spPr>
      </p:pic>
      <p:sp>
        <p:nvSpPr>
          <p:cNvPr id="8" name="Text Placeholder 7"/>
          <p:cNvSpPr>
            <a:spLocks noGrp="1"/>
          </p:cNvSpPr>
          <p:nvPr>
            <p:ph type="body" idx="1"/>
          </p:nvPr>
        </p:nvSpPr>
        <p:spPr>
          <a:xfrm>
            <a:off x="5532583" y="2419918"/>
            <a:ext cx="6072608" cy="4045528"/>
          </a:xfrm>
        </p:spPr>
        <p:txBody>
          <a:bodyPr>
            <a:noAutofit/>
          </a:bodyPr>
          <a:lstStyle/>
          <a:p>
            <a:pPr marL="342900" indent="-342900" algn="justLow" rtl="1">
              <a:lnSpc>
                <a:spcPct val="150000"/>
              </a:lnSpc>
              <a:buFont typeface="Arial" panose="020B0604020202020204" pitchFamily="34" charset="0"/>
              <a:buChar char="•"/>
            </a:pPr>
            <a:r>
              <a:rPr lang="fa-IR" sz="2200" b="1" dirty="0" smtClean="0">
                <a:solidFill>
                  <a:schemeClr val="tx1"/>
                </a:solidFill>
              </a:rPr>
              <a:t>فهرستی </a:t>
            </a:r>
            <a:r>
              <a:rPr lang="fa-IR" sz="2200" b="1" dirty="0">
                <a:solidFill>
                  <a:schemeClr val="tx1"/>
                </a:solidFill>
              </a:rPr>
              <a:t>از مواهبی که خداوند در اختیارتان قرار داده، تهیه کنید و هر روز پروردگار را به خاطر داشتن آن‌ها </a:t>
            </a:r>
            <a:r>
              <a:rPr lang="fa-IR" sz="2200" b="1" dirty="0">
                <a:solidFill>
                  <a:schemeClr val="accent4"/>
                </a:solidFill>
              </a:rPr>
              <a:t>شکر</a:t>
            </a:r>
            <a:r>
              <a:rPr lang="fa-IR" sz="2200" b="1" dirty="0">
                <a:solidFill>
                  <a:schemeClr val="tx1"/>
                </a:solidFill>
              </a:rPr>
              <a:t> کنید.</a:t>
            </a:r>
          </a:p>
          <a:p>
            <a:pPr marL="342900" indent="-342900" algn="justLow" rtl="1">
              <a:lnSpc>
                <a:spcPct val="150000"/>
              </a:lnSpc>
              <a:buFont typeface="Arial" panose="020B0604020202020204" pitchFamily="34" charset="0"/>
              <a:buChar char="•"/>
            </a:pPr>
            <a:r>
              <a:rPr lang="fa-IR" sz="2200" b="1" dirty="0">
                <a:solidFill>
                  <a:schemeClr val="tx1"/>
                </a:solidFill>
              </a:rPr>
              <a:t>از حسادت، خیانت، دروغگویی و </a:t>
            </a:r>
            <a:r>
              <a:rPr lang="fa-IR" sz="2200" b="1" dirty="0" smtClean="0">
                <a:solidFill>
                  <a:schemeClr val="tx1"/>
                </a:solidFill>
              </a:rPr>
              <a:t>صفات </a:t>
            </a:r>
            <a:r>
              <a:rPr lang="fa-IR" sz="2200" b="1" dirty="0">
                <a:solidFill>
                  <a:schemeClr val="tx1"/>
                </a:solidFill>
              </a:rPr>
              <a:t>ناپسند انسانی دوری </a:t>
            </a:r>
            <a:r>
              <a:rPr lang="fa-IR" sz="2200" b="1" dirty="0" smtClean="0">
                <a:solidFill>
                  <a:schemeClr val="tx1"/>
                </a:solidFill>
              </a:rPr>
              <a:t>کنید.</a:t>
            </a:r>
          </a:p>
          <a:p>
            <a:pPr marL="342900" indent="-342900" algn="justLow" rtl="1">
              <a:lnSpc>
                <a:spcPct val="150000"/>
              </a:lnSpc>
              <a:buFont typeface="Arial" panose="020B0604020202020204" pitchFamily="34" charset="0"/>
              <a:buChar char="•"/>
            </a:pPr>
            <a:r>
              <a:rPr lang="fa-IR" sz="2200" b="1" dirty="0" smtClean="0">
                <a:solidFill>
                  <a:schemeClr val="tx1"/>
                </a:solidFill>
              </a:rPr>
              <a:t>این </a:t>
            </a:r>
            <a:r>
              <a:rPr lang="fa-IR" sz="2200" b="1" dirty="0">
                <a:solidFill>
                  <a:schemeClr val="tx1"/>
                </a:solidFill>
              </a:rPr>
              <a:t>صفات ناخودآگاه روح شما را تیره کرده و شما را به سوی غم و افسردگی سوق می‌دهد.</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6978"/>
          <a:stretch/>
        </p:blipFill>
        <p:spPr>
          <a:xfrm>
            <a:off x="488461" y="2998237"/>
            <a:ext cx="4791109" cy="3245545"/>
          </a:xfrm>
          <a:prstGeom prst="round2DiagRect">
            <a:avLst>
              <a:gd name="adj1" fmla="val 16667"/>
              <a:gd name="adj2" fmla="val 0"/>
            </a:avLst>
          </a:prstGeom>
          <a:ln w="88900" cap="sq">
            <a:solidFill>
              <a:schemeClr val="accent2">
                <a:lumMod val="60000"/>
                <a:lumOff val="40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4645407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A3E7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01889-3FFF-78B7-B7FF-80AB5B58ACCD}"/>
              </a:ext>
            </a:extLst>
          </p:cNvPr>
          <p:cNvSpPr>
            <a:spLocks noGrp="1"/>
          </p:cNvSpPr>
          <p:nvPr>
            <p:ph type="title"/>
          </p:nvPr>
        </p:nvSpPr>
        <p:spPr/>
        <p:txBody>
          <a:bodyPr/>
          <a:lstStyle/>
          <a:p>
            <a:r>
              <a:rPr lang="fa-IR" b="1" dirty="0">
                <a:cs typeface="B Nazanin" panose="00000400000000000000" pitchFamily="2" charset="-78"/>
              </a:rPr>
              <a:t>فصل </a:t>
            </a:r>
            <a:r>
              <a:rPr lang="fa-IR" b="1" dirty="0" smtClean="0">
                <a:cs typeface="B Nazanin" panose="00000400000000000000" pitchFamily="2" charset="-78"/>
              </a:rPr>
              <a:t>سوم</a:t>
            </a:r>
            <a:endParaRPr lang="en-US" b="1" dirty="0">
              <a:cs typeface="B Nazanin" panose="00000400000000000000" pitchFamily="2" charset="-78"/>
            </a:endParaRPr>
          </a:p>
        </p:txBody>
      </p:sp>
    </p:spTree>
    <p:extLst>
      <p:ext uri="{BB962C8B-B14F-4D97-AF65-F5344CB8AC3E}">
        <p14:creationId xmlns:p14="http://schemas.microsoft.com/office/powerpoint/2010/main" val="15247706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8028" y="1163978"/>
            <a:ext cx="8695944" cy="1325880"/>
          </a:xfrm>
        </p:spPr>
        <p:txBody>
          <a:bodyPr/>
          <a:lstStyle/>
          <a:p>
            <a:r>
              <a:rPr lang="fa-IR" b="1" dirty="0" smtClean="0">
                <a:cs typeface="B Nazanin" panose="00000400000000000000" pitchFamily="2" charset="-78"/>
              </a:rPr>
              <a:t>فهرست مطالب</a:t>
            </a:r>
            <a:endParaRPr lang="en-US" b="1" dirty="0">
              <a:cs typeface="B Nazanin" panose="00000400000000000000" pitchFamily="2" charset="-78"/>
            </a:endParaRPr>
          </a:p>
        </p:txBody>
      </p:sp>
      <p:sp>
        <p:nvSpPr>
          <p:cNvPr id="3" name="Content Placeholder 2"/>
          <p:cNvSpPr>
            <a:spLocks noGrp="1"/>
          </p:cNvSpPr>
          <p:nvPr>
            <p:ph idx="1"/>
          </p:nvPr>
        </p:nvSpPr>
        <p:spPr>
          <a:xfrm>
            <a:off x="2266547" y="2420471"/>
            <a:ext cx="7744968" cy="2821193"/>
          </a:xfrm>
        </p:spPr>
        <p:txBody>
          <a:bodyPr>
            <a:normAutofit/>
          </a:bodyPr>
          <a:lstStyle/>
          <a:p>
            <a:pPr rtl="1"/>
            <a:r>
              <a:rPr lang="fa-IR" sz="2400" dirty="0" smtClean="0">
                <a:solidFill>
                  <a:schemeClr val="tx1"/>
                </a:solidFill>
                <a:cs typeface="B Nazanin" panose="00000400000000000000" pitchFamily="2" charset="-78"/>
              </a:rPr>
              <a:t>نحوه ارائه آموزش</a:t>
            </a:r>
          </a:p>
          <a:p>
            <a:pPr rtl="1"/>
            <a:r>
              <a:rPr lang="fa-IR" sz="2400" dirty="0" smtClean="0">
                <a:solidFill>
                  <a:schemeClr val="tx1"/>
                </a:solidFill>
                <a:cs typeface="B Nazanin" panose="00000400000000000000" pitchFamily="2" charset="-78"/>
              </a:rPr>
              <a:t>اهمیت یکسان سازی آموزش</a:t>
            </a:r>
          </a:p>
          <a:p>
            <a:pPr rtl="1"/>
            <a:r>
              <a:rPr lang="fa-IR" sz="2400" dirty="0" smtClean="0">
                <a:solidFill>
                  <a:schemeClr val="tx1"/>
                </a:solidFill>
                <a:cs typeface="B Nazanin" panose="00000400000000000000" pitchFamily="2" charset="-78"/>
              </a:rPr>
              <a:t>وظایف مربی بهورز و کارشناس سلامت خانواده</a:t>
            </a:r>
          </a:p>
          <a:p>
            <a:pPr rtl="1"/>
            <a:r>
              <a:rPr lang="fa-IR" sz="2400" dirty="0" smtClean="0">
                <a:solidFill>
                  <a:schemeClr val="tx1"/>
                </a:solidFill>
                <a:cs typeface="B Nazanin" panose="00000400000000000000" pitchFamily="2" charset="-78"/>
              </a:rPr>
              <a:t>نحوه پاسخ به سوالات</a:t>
            </a:r>
          </a:p>
          <a:p>
            <a:pPr rtl="1"/>
            <a:endParaRPr lang="fa-IR" sz="2400" dirty="0" smtClean="0">
              <a:solidFill>
                <a:schemeClr val="tx1"/>
              </a:solidFill>
              <a:cs typeface="B Nazanin" panose="00000400000000000000" pitchFamily="2" charset="-78"/>
            </a:endParaRPr>
          </a:p>
          <a:p>
            <a:pPr rtl="1"/>
            <a:endParaRPr lang="fa-IR" sz="2400" dirty="0" smtClean="0">
              <a:solidFill>
                <a:schemeClr val="tx1"/>
              </a:solidFill>
              <a:cs typeface="B Nazanin" panose="00000400000000000000" pitchFamily="2" charset="-78"/>
            </a:endParaRPr>
          </a:p>
          <a:p>
            <a:pPr rtl="1"/>
            <a:endParaRPr lang="fa-IR" sz="2400" dirty="0" smtClean="0">
              <a:solidFill>
                <a:schemeClr val="tx1"/>
              </a:solidFill>
              <a:cs typeface="B Nazanin" panose="00000400000000000000" pitchFamily="2" charset="-78"/>
            </a:endParaRPr>
          </a:p>
          <a:p>
            <a:pPr rtl="1"/>
            <a:endParaRPr lang="en-US" sz="2400" dirty="0">
              <a:solidFill>
                <a:schemeClr val="tx1"/>
              </a:solidFill>
              <a:cs typeface="B Nazanin" panose="00000400000000000000" pitchFamily="2" charset="-78"/>
            </a:endParaRPr>
          </a:p>
        </p:txBody>
      </p:sp>
      <p:sp>
        <p:nvSpPr>
          <p:cNvPr id="5" name="Slide Number Placeholder 4"/>
          <p:cNvSpPr>
            <a:spLocks noGrp="1"/>
          </p:cNvSpPr>
          <p:nvPr>
            <p:ph type="sldNum" sz="quarter" idx="11"/>
          </p:nvPr>
        </p:nvSpPr>
        <p:spPr/>
        <p:txBody>
          <a:bodyPr/>
          <a:lstStyle/>
          <a:p>
            <a:fld id="{294A09A9-5501-47C1-A89A-A340965A2BE2}" type="slidenum">
              <a:rPr lang="en-US" smtClean="0">
                <a:solidFill>
                  <a:srgbClr val="2C2C2C"/>
                </a:solidFill>
              </a:rPr>
              <a:pPr/>
              <a:t>99</a:t>
            </a:fld>
            <a:endParaRPr lang="en-US" dirty="0">
              <a:solidFill>
                <a:srgbClr val="2C2C2C"/>
              </a:solidFill>
            </a:endParaRPr>
          </a:p>
        </p:txBody>
      </p:sp>
    </p:spTree>
    <p:extLst>
      <p:ext uri="{BB962C8B-B14F-4D97-AF65-F5344CB8AC3E}">
        <p14:creationId xmlns:p14="http://schemas.microsoft.com/office/powerpoint/2010/main" val="404814676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Custom 2">
      <a:dk1>
        <a:srgbClr val="2C2C2C"/>
      </a:dk1>
      <a:lt1>
        <a:srgbClr val="FFFFFF"/>
      </a:lt1>
      <a:dk2>
        <a:srgbClr val="5DC8F8"/>
      </a:dk2>
      <a:lt2>
        <a:srgbClr val="F2F2F2"/>
      </a:lt2>
      <a:accent1>
        <a:srgbClr val="FEE599"/>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Custom 1">
      <a:majorFont>
        <a:latin typeface="Times New Roman "/>
        <a:ea typeface=""/>
        <a:cs typeface="B Titr"/>
      </a:majorFont>
      <a:minorFont>
        <a:latin typeface="Times New Roman"/>
        <a:ea typeface=""/>
        <a:cs typeface="B Nazani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Custom 3">
      <a:dk1>
        <a:srgbClr val="2C2C2C"/>
      </a:dk1>
      <a:lt1>
        <a:srgbClr val="FFFFFF"/>
      </a:lt1>
      <a:dk2>
        <a:srgbClr val="9DDDFA"/>
      </a:dk2>
      <a:lt2>
        <a:srgbClr val="F2F2F2"/>
      </a:lt2>
      <a:accent1>
        <a:srgbClr val="FEE599"/>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Custom 23">
      <a:majorFont>
        <a:latin typeface="Baskerville Old Face"/>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oral-Flourish_Win32_CP_v8" id="{BCFB3359-BC8B-4F4E-99DD-822A55018E7C}" vid="{7DF7CEC2-9D9A-40F6-95E4-E2F6E93D64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5BAB77-79E1-4739-AA51-10C9079186D6}">
  <ds:schemaRefs>
    <ds:schemaRef ds:uri="http://www.w3.org/XML/1998/namespace"/>
    <ds:schemaRef ds:uri="http://schemas.openxmlformats.org/package/2006/metadata/core-properties"/>
    <ds:schemaRef ds:uri="http://schemas.microsoft.com/sharepoint/v3"/>
    <ds:schemaRef ds:uri="http://purl.org/dc/dcmitype/"/>
    <ds:schemaRef ds:uri="http://purl.org/dc/terms/"/>
    <ds:schemaRef ds:uri="http://schemas.microsoft.com/office/infopath/2007/PartnerControls"/>
    <ds:schemaRef ds:uri="16c05727-aa75-4e4a-9b5f-8a80a1165891"/>
    <ds:schemaRef ds:uri="http://schemas.microsoft.com/office/2006/documentManagement/types"/>
    <ds:schemaRef ds:uri="http://purl.org/dc/elements/1.1/"/>
    <ds:schemaRef ds:uri="230e9df3-be65-4c73-a93b-d1236ebd677e"/>
    <ds:schemaRef ds:uri="71af3243-3dd4-4a8d-8c0d-dd76da1f02a5"/>
    <ds:schemaRef ds:uri="http://schemas.microsoft.com/office/2006/metadata/properties"/>
  </ds:schemaRefs>
</ds:datastoreItem>
</file>

<file path=customXml/itemProps2.xml><?xml version="1.0" encoding="utf-8"?>
<ds:datastoreItem xmlns:ds="http://schemas.openxmlformats.org/officeDocument/2006/customXml" ds:itemID="{85334180-0405-413B-834A-44FA9E05ADB7}">
  <ds:schemaRefs>
    <ds:schemaRef ds:uri="http://schemas.microsoft.com/sharepoint/v3/contenttype/forms"/>
  </ds:schemaRefs>
</ds:datastoreItem>
</file>

<file path=customXml/itemProps3.xml><?xml version="1.0" encoding="utf-8"?>
<ds:datastoreItem xmlns:ds="http://schemas.openxmlformats.org/officeDocument/2006/customXml" ds:itemID="{4A615295-94F6-4CE2-A1B1-6B7E1DAA5A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TM03090430[[fn=Banded]]</Template>
  <TotalTime>14063</TotalTime>
  <Words>7353</Words>
  <Application>Microsoft Office PowerPoint</Application>
  <PresentationFormat>Widescreen</PresentationFormat>
  <Paragraphs>830</Paragraphs>
  <Slides>110</Slides>
  <Notes>25</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110</vt:i4>
      </vt:variant>
    </vt:vector>
  </HeadingPairs>
  <TitlesOfParts>
    <vt:vector size="128" baseType="lpstr">
      <vt:lpstr>SimSun</vt:lpstr>
      <vt:lpstr>Arial</vt:lpstr>
      <vt:lpstr>B Nazanin</vt:lpstr>
      <vt:lpstr>B Titr</vt:lpstr>
      <vt:lpstr>Baskerville</vt:lpstr>
      <vt:lpstr>Baskerville Old Face</vt:lpstr>
      <vt:lpstr>BMitra</vt:lpstr>
      <vt:lpstr>Calibri</vt:lpstr>
      <vt:lpstr>Courier New</vt:lpstr>
      <vt:lpstr>Gill Sans Light</vt:lpstr>
      <vt:lpstr>Gill Sans Nova</vt:lpstr>
      <vt:lpstr>Gill Sans Nova Light</vt:lpstr>
      <vt:lpstr>Times New Roman</vt:lpstr>
      <vt:lpstr>Times New Roman </vt:lpstr>
      <vt:lpstr>Wingdings</vt:lpstr>
      <vt:lpstr>Wingdings 2</vt:lpstr>
      <vt:lpstr>Banded</vt:lpstr>
      <vt:lpstr>Office Theme</vt:lpstr>
      <vt:lpstr>. </vt:lpstr>
      <vt:lpstr>. </vt:lpstr>
      <vt:lpstr>فصل اول</vt:lpstr>
      <vt:lpstr>فهرست مطالب</vt:lpstr>
      <vt:lpstr>تعریف طب سنتی  از دیدگاه سازمان جهانی بهداشت</vt:lpstr>
      <vt:lpstr>استراتژی  سازمان جهانی بهداشت</vt:lpstr>
      <vt:lpstr>اسناد بالادستی</vt:lpstr>
      <vt:lpstr>پایلوت برنامه ادغام</vt:lpstr>
      <vt:lpstr>هفت گام اصلی برنامه ادغام</vt:lpstr>
      <vt:lpstr>فصل دوم</vt:lpstr>
      <vt:lpstr>فهرست مطالب</vt:lpstr>
      <vt:lpstr>PowerPoint Presentation</vt:lpstr>
      <vt:lpstr>اهمیت سبک زندگی در طب ایرانی</vt:lpstr>
      <vt:lpstr>شش‌گانه ضروری تندرستی   </vt:lpstr>
      <vt:lpstr>اهداف </vt:lpstr>
      <vt:lpstr>عوامل سبک زندگی در طب ایرانی </vt:lpstr>
      <vt:lpstr>مراقبت از نظر هوا و محیط زیست</vt:lpstr>
      <vt:lpstr>اهداف </vt:lpstr>
      <vt:lpstr>هوا</vt:lpstr>
      <vt:lpstr>نقش هوای سالم </vt:lpstr>
      <vt:lpstr>هوای معتدل </vt:lpstr>
      <vt:lpstr>هوای گرم </vt:lpstr>
      <vt:lpstr>پیشگیری از عوارض هوای گرم و گرمازدگی   </vt:lpstr>
      <vt:lpstr>پیشگیری از عوارض هوای گرم و گرمازدگی   </vt:lpstr>
      <vt:lpstr>هوای سرد </vt:lpstr>
      <vt:lpstr>پیشگیری از عوارض هوای سرد و سرمازدگی   </vt:lpstr>
      <vt:lpstr>آلودگی هوا   </vt:lpstr>
      <vt:lpstr>تدابیر زندگی در مناطق دارای هوای آلوده</vt:lpstr>
      <vt:lpstr>پاک نگه داشتن هوای منزل</vt:lpstr>
      <vt:lpstr>پاک نگه داشتن هوای منزل</vt:lpstr>
      <vt:lpstr>پاک نگه داشتن هوای منزل</vt:lpstr>
      <vt:lpstr>تدابیر غذایی در زمان آلودگی هوا</vt:lpstr>
      <vt:lpstr>تدابیر غذایی در زمان آلودگی هوا</vt:lpstr>
      <vt:lpstr>تدابیر ورزش در زمان آلودگی هوا</vt:lpstr>
      <vt:lpstr>تدابیر کلی در زمان آلودگی هوا </vt:lpstr>
      <vt:lpstr>تدابیر کلی در زمان آلودگی هوا</vt:lpstr>
      <vt:lpstr>مراقبت از نظر خواب و بیداری</vt:lpstr>
      <vt:lpstr>اهداف </vt:lpstr>
      <vt:lpstr>خواب و بیداری</vt:lpstr>
      <vt:lpstr>خواب خوب</vt:lpstr>
      <vt:lpstr>چقدر بخوابیم؟</vt:lpstr>
      <vt:lpstr>کی بخوابیم؟</vt:lpstr>
      <vt:lpstr>خواب و غذا</vt:lpstr>
      <vt:lpstr>قبل از خواب چه کنیم؟</vt:lpstr>
      <vt:lpstr>قبل از خواب چه کنیم؟</vt:lpstr>
      <vt:lpstr>کجا بخوابیم؟</vt:lpstr>
      <vt:lpstr>پوشش در زمان خواب </vt:lpstr>
      <vt:lpstr>مراقبت از نظر خوردن و آشامیدن</vt:lpstr>
      <vt:lpstr>اهداف </vt:lpstr>
      <vt:lpstr>اهمیت خوردن و آشامیدن</vt:lpstr>
      <vt:lpstr>توصیه‌ها بر اساس نوع هضم </vt:lpstr>
      <vt:lpstr>توصیه‌ها براساس مغذی بودن</vt:lpstr>
      <vt:lpstr>توصیه‌ها بر اساس تداخلات غذایی</vt:lpstr>
      <vt:lpstr>توصیه‌های غذایی در دوران‌ مختلف زندگی</vt:lpstr>
      <vt:lpstr>دوران بارداری</vt:lpstr>
      <vt:lpstr>دوران بعد از زایمان (تا سه هفته اول)</vt:lpstr>
      <vt:lpstr>دوران شیردهی مادر</vt:lpstr>
      <vt:lpstr>دوران نوزادی تا 6 ماهگی</vt:lpstr>
      <vt:lpstr>6 ماهگی تا 1 سالگی</vt:lpstr>
      <vt:lpstr>1 تا 2 سالگی</vt:lpstr>
      <vt:lpstr>2 تا 8 سالگی</vt:lpstr>
      <vt:lpstr>دوران نوجوانی  8 تا 18 سالگی</vt:lpstr>
      <vt:lpstr>دوران جوانی  18 تا 30 سالگی</vt:lpstr>
      <vt:lpstr>دوران میانسالی  30 تا 59 سالگی</vt:lpstr>
      <vt:lpstr>دوران سالمندی بالای 60 سالگی</vt:lpstr>
      <vt:lpstr>آداب صحیح غذا خوردن</vt:lpstr>
      <vt:lpstr>آداب صحیح غذا خوردن</vt:lpstr>
      <vt:lpstr>آداب صحیح غذا خوردن</vt:lpstr>
      <vt:lpstr>خوب جویدن</vt:lpstr>
      <vt:lpstr>آداب صحیح آشامیدن</vt:lpstr>
      <vt:lpstr>آداب صحیح آشامیدن</vt:lpstr>
      <vt:lpstr>مراقبت از نظر حرکت و سکون</vt:lpstr>
      <vt:lpstr>اهداف </vt:lpstr>
      <vt:lpstr>اهمیت ورزش</vt:lpstr>
      <vt:lpstr>بهترین زمان ورزش </vt:lpstr>
      <vt:lpstr>توصیه‌های قبل ورزش </vt:lpstr>
      <vt:lpstr>توصیه‌های حین ورزش </vt:lpstr>
      <vt:lpstr>توصیه‌های حین ورزش </vt:lpstr>
      <vt:lpstr>توصیه‌های بعد ورزش </vt:lpstr>
      <vt:lpstr>مراقبت از نظر دفع مواد غیر ضروری</vt:lpstr>
      <vt:lpstr>اهداف </vt:lpstr>
      <vt:lpstr>اهمیت پاکسازی</vt:lpstr>
      <vt:lpstr>انواع پاکسازی</vt:lpstr>
      <vt:lpstr>پاکسازی طبیعی</vt:lpstr>
      <vt:lpstr>پاکسازی طبیعی</vt:lpstr>
      <vt:lpstr>پاکسازی طبیعی</vt:lpstr>
      <vt:lpstr>پاکسازی طبیعی</vt:lpstr>
      <vt:lpstr>استحمام</vt:lpstr>
      <vt:lpstr>عادت ماهانه </vt:lpstr>
      <vt:lpstr>مراقبت از نظر روحی روانی</vt:lpstr>
      <vt:lpstr>اهداف </vt:lpstr>
      <vt:lpstr>حالات روحی روانی</vt:lpstr>
      <vt:lpstr>توصیه‌های سلامت روانی</vt:lpstr>
      <vt:lpstr>توصیه‌های سلامت روانی</vt:lpstr>
      <vt:lpstr>توصیه‌های سلامت روانی</vt:lpstr>
      <vt:lpstr>توصیه‌های سلامت روانی</vt:lpstr>
      <vt:lpstr>توصیه‌های سلامت روانی</vt:lpstr>
      <vt:lpstr>فصل سوم</vt:lpstr>
      <vt:lpstr>فهرست مطالب</vt:lpstr>
      <vt:lpstr>نحوه ارائه آموزش </vt:lpstr>
      <vt:lpstr>اهمیت یکسان سازی آموزش  </vt:lpstr>
      <vt:lpstr>PowerPoint Presentation</vt:lpstr>
      <vt:lpstr>PowerPoint Presentation</vt:lpstr>
      <vt:lpstr>شرح وظایف مربیان آموزش بهورزی و کارشناسان سلامت خانواده  </vt:lpstr>
      <vt:lpstr>نحوه پاسخ به سوالات  </vt:lpstr>
      <vt:lpstr>شرح وظایف بهورزان و مراقبین سلامت  </vt:lpstr>
      <vt:lpstr>PowerPoint Presentation</vt:lpstr>
      <vt:lpstr>PowerPoint Presentation</vt:lpstr>
      <vt:lpstr>با تشکر از توجه شما</vt:lpstr>
      <vt:lpstr>تهیه شده در دفتر طب ایرانی و مکمل  وزارت بهداشت درمان و آموزش پزشکی</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azadeh zarei</dc:creator>
  <cp:lastModifiedBy>TTR</cp:lastModifiedBy>
  <cp:revision>398</cp:revision>
  <dcterms:created xsi:type="dcterms:W3CDTF">2022-11-08T08:40:28Z</dcterms:created>
  <dcterms:modified xsi:type="dcterms:W3CDTF">2023-05-04T05:13:26Z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