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333" r:id="rId2"/>
    <p:sldId id="339" r:id="rId3"/>
    <p:sldId id="256" r:id="rId4"/>
    <p:sldId id="278" r:id="rId5"/>
    <p:sldId id="282" r:id="rId6"/>
    <p:sldId id="313" r:id="rId7"/>
    <p:sldId id="281" r:id="rId8"/>
    <p:sldId id="279" r:id="rId9"/>
    <p:sldId id="310" r:id="rId10"/>
    <p:sldId id="280" r:id="rId11"/>
    <p:sldId id="283" r:id="rId12"/>
    <p:sldId id="284" r:id="rId13"/>
    <p:sldId id="291" r:id="rId14"/>
    <p:sldId id="331" r:id="rId15"/>
    <p:sldId id="311" r:id="rId16"/>
    <p:sldId id="307" r:id="rId17"/>
    <p:sldId id="355" r:id="rId18"/>
    <p:sldId id="356" r:id="rId19"/>
    <p:sldId id="357" r:id="rId20"/>
    <p:sldId id="292" r:id="rId21"/>
    <p:sldId id="297" r:id="rId22"/>
    <p:sldId id="295" r:id="rId23"/>
    <p:sldId id="303" r:id="rId24"/>
    <p:sldId id="304" r:id="rId25"/>
    <p:sldId id="305" r:id="rId26"/>
    <p:sldId id="296" r:id="rId27"/>
    <p:sldId id="317" r:id="rId28"/>
    <p:sldId id="341" r:id="rId29"/>
    <p:sldId id="342" r:id="rId30"/>
    <p:sldId id="299" r:id="rId31"/>
    <p:sldId id="337" r:id="rId32"/>
    <p:sldId id="293" r:id="rId33"/>
    <p:sldId id="338" r:id="rId34"/>
    <p:sldId id="294" r:id="rId35"/>
    <p:sldId id="300" r:id="rId36"/>
    <p:sldId id="361" r:id="rId37"/>
    <p:sldId id="362" r:id="rId38"/>
    <p:sldId id="363" r:id="rId39"/>
    <p:sldId id="316" r:id="rId40"/>
    <p:sldId id="351" r:id="rId41"/>
    <p:sldId id="352" r:id="rId42"/>
    <p:sldId id="301" r:id="rId43"/>
    <p:sldId id="332" r:id="rId44"/>
    <p:sldId id="263" r:id="rId45"/>
    <p:sldId id="33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FF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237751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12823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793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146849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121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104753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409568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124157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55722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497BE-D6F9-41BE-865A-F0210FE5C408}" type="datetimeFigureOut">
              <a:rPr lang="en-US" smtClean="0"/>
              <a:pPr/>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313181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A497BE-D6F9-41BE-865A-F0210FE5C408}" type="datetimeFigureOut">
              <a:rPr lang="en-US" smtClean="0"/>
              <a:pPr/>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112383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A497BE-D6F9-41BE-865A-F0210FE5C408}" type="datetimeFigureOut">
              <a:rPr lang="en-US" smtClean="0"/>
              <a:pPr/>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285283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A497BE-D6F9-41BE-865A-F0210FE5C408}" type="datetimeFigureOut">
              <a:rPr lang="en-US" smtClean="0"/>
              <a:pPr/>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325189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497BE-D6F9-41BE-865A-F0210FE5C408}" type="datetimeFigureOut">
              <a:rPr lang="en-US" smtClean="0"/>
              <a:pPr/>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284038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497BE-D6F9-41BE-865A-F0210FE5C408}" type="datetimeFigureOut">
              <a:rPr lang="en-US" smtClean="0"/>
              <a:pPr/>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414128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A497BE-D6F9-41BE-865A-F0210FE5C408}" type="datetimeFigureOut">
              <a:rPr lang="en-US" smtClean="0"/>
              <a:pPr/>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75CB6-B8D4-41BB-B25E-9918A94F7577}" type="slidenum">
              <a:rPr lang="en-US" smtClean="0"/>
              <a:pPr/>
              <a:t>‹#›</a:t>
            </a:fld>
            <a:endParaRPr lang="en-US"/>
          </a:p>
        </p:txBody>
      </p:sp>
    </p:spTree>
    <p:extLst>
      <p:ext uri="{BB962C8B-B14F-4D97-AF65-F5344CB8AC3E}">
        <p14:creationId xmlns:p14="http://schemas.microsoft.com/office/powerpoint/2010/main" val="89263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A497BE-D6F9-41BE-865A-F0210FE5C408}" type="datetimeFigureOut">
              <a:rPr lang="en-US" smtClean="0"/>
              <a:pPr/>
              <a:t>8/31/2025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C75CB6-B8D4-41BB-B25E-9918A94F7577}" type="slidenum">
              <a:rPr lang="en-US" smtClean="0"/>
              <a:pPr/>
              <a:t>‹#›</a:t>
            </a:fld>
            <a:endParaRPr lang="en-US"/>
          </a:p>
        </p:txBody>
      </p:sp>
    </p:spTree>
    <p:extLst>
      <p:ext uri="{BB962C8B-B14F-4D97-AF65-F5344CB8AC3E}">
        <p14:creationId xmlns:p14="http://schemas.microsoft.com/office/powerpoint/2010/main" val="212954712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blog.faradars.org/%D8%A7%D9%81%D8%B2%D8%A7%DB%8C%D8%B4-%D8%A8%D9%87%D8%B1%D9%87-%D9%88%D8%B1%DB%8C-%D8%AF%D8%B1-%D9%85%D8%AD%DB%8C%D8%B7-%DA%A9%D8%A7%D8%B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322" y="1803405"/>
            <a:ext cx="10383078" cy="1825096"/>
          </a:xfrm>
        </p:spPr>
        <p:txBody>
          <a:bodyPr>
            <a:normAutofit/>
          </a:bodyPr>
          <a:lstStyle/>
          <a:p>
            <a:pPr algn="ctr"/>
            <a:r>
              <a:rPr lang="fa-IR" b="1" dirty="0" smtClean="0">
                <a:solidFill>
                  <a:srgbClr val="FF0000"/>
                </a:solidFill>
                <a:cs typeface="B Titr" pitchFamily="2" charset="-78"/>
              </a:rPr>
              <a:t>تنظیم هیجان</a:t>
            </a:r>
            <a:r>
              <a:rPr lang="fa-IR" b="1" dirty="0" smtClean="0">
                <a:cs typeface="B Titr" pitchFamily="2" charset="-78"/>
              </a:rPr>
              <a:t/>
            </a:r>
            <a:br>
              <a:rPr lang="fa-IR" b="1" dirty="0" smtClean="0">
                <a:cs typeface="B Titr" pitchFamily="2" charset="-78"/>
              </a:rPr>
            </a:br>
            <a:r>
              <a:rPr lang="fa-IR" b="1" dirty="0" smtClean="0">
                <a:cs typeface="B Titr" pitchFamily="2" charset="-78"/>
              </a:rPr>
              <a:t> در بهبود مهارت های ارتباطی کارکنان</a:t>
            </a:r>
            <a:endParaRPr lang="en-US" b="1" dirty="0">
              <a:cs typeface="B Titr" pitchFamily="2" charset="-78"/>
            </a:endParaRPr>
          </a:p>
        </p:txBody>
      </p:sp>
      <p:sp>
        <p:nvSpPr>
          <p:cNvPr id="3" name="Subtitle 2"/>
          <p:cNvSpPr>
            <a:spLocks noGrp="1"/>
          </p:cNvSpPr>
          <p:nvPr>
            <p:ph type="subTitle" idx="1"/>
          </p:nvPr>
        </p:nvSpPr>
        <p:spPr>
          <a:xfrm>
            <a:off x="1371600" y="4180113"/>
            <a:ext cx="9448800" cy="1690600"/>
          </a:xfrm>
        </p:spPr>
        <p:txBody>
          <a:bodyPr>
            <a:normAutofit fontScale="85000" lnSpcReduction="20000"/>
          </a:bodyPr>
          <a:lstStyle/>
          <a:p>
            <a:pPr algn="ctr"/>
            <a:r>
              <a:rPr lang="fa-IR" sz="4000" dirty="0" smtClean="0">
                <a:cs typeface="B Titr" pitchFamily="2" charset="-78"/>
              </a:rPr>
              <a:t> </a:t>
            </a:r>
            <a:endParaRPr lang="fa-IR" sz="4000" dirty="0">
              <a:cs typeface="B Titr" pitchFamily="2" charset="-78"/>
            </a:endParaRPr>
          </a:p>
          <a:p>
            <a:pPr algn="ctr"/>
            <a:r>
              <a:rPr lang="fa-IR" sz="4000" dirty="0" smtClean="0">
                <a:cs typeface="B Titr" pitchFamily="2" charset="-78"/>
              </a:rPr>
              <a:t>ارائه دهنده: سرکار خانم حامدی</a:t>
            </a:r>
          </a:p>
          <a:p>
            <a:pPr algn="ctr"/>
            <a:r>
              <a:rPr lang="fa-IR" sz="4000" dirty="0" smtClean="0">
                <a:cs typeface="B Titr" pitchFamily="2" charset="-78"/>
              </a:rPr>
              <a:t>شهریور 1404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423" y="764373"/>
            <a:ext cx="9755777" cy="1293028"/>
          </a:xfrm>
        </p:spPr>
        <p:txBody>
          <a:bodyPr>
            <a:normAutofit/>
          </a:bodyPr>
          <a:lstStyle/>
          <a:p>
            <a:pPr algn="ctr" rtl="1"/>
            <a:r>
              <a:rPr lang="fa-IR" dirty="0" smtClean="0">
                <a:solidFill>
                  <a:srgbClr val="00CC99"/>
                </a:solidFill>
                <a:cs typeface="B Titr" pitchFamily="2" charset="-78"/>
              </a:rPr>
              <a:t>به احساسات و هیجاناتی  که تجربه میکنید اسم بدهید </a:t>
            </a:r>
            <a:endParaRPr lang="en-US" dirty="0">
              <a:solidFill>
                <a:srgbClr val="00CC99"/>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0631193"/>
              </p:ext>
            </p:extLst>
          </p:nvPr>
        </p:nvGraphicFramePr>
        <p:xfrm>
          <a:off x="677863" y="2160588"/>
          <a:ext cx="8596312" cy="3881437"/>
        </p:xfrm>
        <a:graphic>
          <a:graphicData uri="http://schemas.openxmlformats.org/drawingml/2006/table">
            <a:tbl>
              <a:tblPr firstRow="1" bandRow="1">
                <a:tableStyleId>{5C22544A-7EE6-4342-B048-85BDC9FD1C3A}</a:tableStyleId>
              </a:tblPr>
              <a:tblGrid>
                <a:gridCol w="1432719">
                  <a:extLst>
                    <a:ext uri="{9D8B030D-6E8A-4147-A177-3AD203B41FA5}">
                      <a16:colId xmlns:a16="http://schemas.microsoft.com/office/drawing/2014/main" val="4240075754"/>
                    </a:ext>
                  </a:extLst>
                </a:gridCol>
                <a:gridCol w="1432719">
                  <a:extLst>
                    <a:ext uri="{9D8B030D-6E8A-4147-A177-3AD203B41FA5}">
                      <a16:colId xmlns:a16="http://schemas.microsoft.com/office/drawing/2014/main" val="3111357039"/>
                    </a:ext>
                  </a:extLst>
                </a:gridCol>
                <a:gridCol w="1432719">
                  <a:extLst>
                    <a:ext uri="{9D8B030D-6E8A-4147-A177-3AD203B41FA5}">
                      <a16:colId xmlns:a16="http://schemas.microsoft.com/office/drawing/2014/main" val="881422669"/>
                    </a:ext>
                  </a:extLst>
                </a:gridCol>
                <a:gridCol w="1432719">
                  <a:extLst>
                    <a:ext uri="{9D8B030D-6E8A-4147-A177-3AD203B41FA5}">
                      <a16:colId xmlns:a16="http://schemas.microsoft.com/office/drawing/2014/main" val="1466076050"/>
                    </a:ext>
                  </a:extLst>
                </a:gridCol>
                <a:gridCol w="1432719">
                  <a:extLst>
                    <a:ext uri="{9D8B030D-6E8A-4147-A177-3AD203B41FA5}">
                      <a16:colId xmlns:a16="http://schemas.microsoft.com/office/drawing/2014/main" val="961967388"/>
                    </a:ext>
                  </a:extLst>
                </a:gridCol>
                <a:gridCol w="1432719">
                  <a:extLst>
                    <a:ext uri="{9D8B030D-6E8A-4147-A177-3AD203B41FA5}">
                      <a16:colId xmlns:a16="http://schemas.microsoft.com/office/drawing/2014/main" val="2736283731"/>
                    </a:ext>
                  </a:extLst>
                </a:gridCol>
              </a:tblGrid>
              <a:tr h="370840">
                <a:tc>
                  <a:txBody>
                    <a:bodyPr/>
                    <a:lstStyle/>
                    <a:p>
                      <a:pPr algn="ctr"/>
                      <a:r>
                        <a:rPr lang="fa-IR" sz="1800" b="1" kern="1200" dirty="0" smtClean="0">
                          <a:solidFill>
                            <a:schemeClr val="dk1"/>
                          </a:solidFill>
                          <a:latin typeface="+mn-lt"/>
                          <a:ea typeface="+mn-ea"/>
                          <a:cs typeface="+mn-cs"/>
                        </a:rPr>
                        <a:t>خوش بینی </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دلشکستگی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ترحم</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سردرگمی </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لذت</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استرس</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extLst>
                  <a:ext uri="{0D108BD9-81ED-4DB2-BD59-A6C34878D82A}">
                    <a16:rowId xmlns:a16="http://schemas.microsoft.com/office/drawing/2014/main" val="3570418759"/>
                  </a:ext>
                </a:extLst>
              </a:tr>
              <a:tr h="370840">
                <a:tc>
                  <a:txBody>
                    <a:bodyPr/>
                    <a:lstStyle/>
                    <a:p>
                      <a:pPr algn="ctr"/>
                      <a:r>
                        <a:rPr lang="fa-IR" sz="1800" b="1" kern="1200" dirty="0" smtClean="0">
                          <a:solidFill>
                            <a:schemeClr val="dk1"/>
                          </a:solidFill>
                          <a:latin typeface="+mn-lt"/>
                          <a:ea typeface="+mn-ea"/>
                          <a:cs typeface="+mn-cs"/>
                        </a:rPr>
                        <a:t>غرور</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لذت</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همدلی </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کنجکاوی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ملال</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اضطراب </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extLst>
                  <a:ext uri="{0D108BD9-81ED-4DB2-BD59-A6C34878D82A}">
                    <a16:rowId xmlns:a16="http://schemas.microsoft.com/office/drawing/2014/main" val="3472577347"/>
                  </a:ext>
                </a:extLst>
              </a:tr>
              <a:tr h="370840">
                <a:tc>
                  <a:txBody>
                    <a:bodyPr/>
                    <a:lstStyle/>
                    <a:p>
                      <a:pPr algn="ctr"/>
                      <a:r>
                        <a:rPr lang="fa-IR" sz="1800" b="1" kern="1200" dirty="0" smtClean="0">
                          <a:solidFill>
                            <a:schemeClr val="dk1"/>
                          </a:solidFill>
                          <a:latin typeface="+mn-lt"/>
                          <a:ea typeface="+mn-ea"/>
                          <a:cs typeface="+mn-cs"/>
                        </a:rPr>
                        <a:t>تکبر</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شادی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احساس گناه </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اشتیاق</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ناکامی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نگرانی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extLst>
                  <a:ext uri="{0D108BD9-81ED-4DB2-BD59-A6C34878D82A}">
                    <a16:rowId xmlns:a16="http://schemas.microsoft.com/office/drawing/2014/main" val="1656623676"/>
                  </a:ext>
                </a:extLst>
              </a:tr>
              <a:tr h="370840">
                <a:tc>
                  <a:txBody>
                    <a:bodyPr/>
                    <a:lstStyle/>
                    <a:p>
                      <a:pPr algn="ctr"/>
                      <a:r>
                        <a:rPr lang="fa-IR" sz="1800" b="1" kern="1200" dirty="0" smtClean="0">
                          <a:solidFill>
                            <a:schemeClr val="dk1"/>
                          </a:solidFill>
                          <a:latin typeface="+mn-lt"/>
                          <a:ea typeface="+mn-ea"/>
                          <a:cs typeface="+mn-cs"/>
                        </a:rPr>
                        <a:t>تواضع</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آرامش</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تحقیر </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تنفر</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پشیمانی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دلهره</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extLst>
                  <a:ext uri="{0D108BD9-81ED-4DB2-BD59-A6C34878D82A}">
                    <a16:rowId xmlns:a16="http://schemas.microsoft.com/office/drawing/2014/main" val="2697528743"/>
                  </a:ext>
                </a:extLst>
              </a:tr>
              <a:tr h="370840">
                <a:tc>
                  <a:txBody>
                    <a:bodyPr/>
                    <a:lstStyle/>
                    <a:p>
                      <a:pPr algn="ctr"/>
                      <a:r>
                        <a:rPr lang="fa-IR" sz="1800" b="1" kern="1200" dirty="0" smtClean="0">
                          <a:solidFill>
                            <a:schemeClr val="dk1"/>
                          </a:solidFill>
                          <a:latin typeface="+mn-lt"/>
                          <a:ea typeface="+mn-ea"/>
                          <a:cs typeface="+mn-cs"/>
                        </a:rPr>
                        <a:t>سپاسگزاری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خشنودی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شرمندگی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زجر</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دلسردی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ترس</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extLst>
                  <a:ext uri="{0D108BD9-81ED-4DB2-BD59-A6C34878D82A}">
                    <a16:rowId xmlns:a16="http://schemas.microsoft.com/office/drawing/2014/main" val="3160086132"/>
                  </a:ext>
                </a:extLst>
              </a:tr>
              <a:tr h="370840">
                <a:tc>
                  <a:txBody>
                    <a:bodyPr/>
                    <a:lstStyle/>
                    <a:p>
                      <a:pPr algn="ctr"/>
                      <a:r>
                        <a:rPr lang="fa-IR" sz="1800" b="1" kern="1200" dirty="0" smtClean="0">
                          <a:solidFill>
                            <a:schemeClr val="dk1"/>
                          </a:solidFill>
                          <a:latin typeface="+mn-lt"/>
                          <a:ea typeface="+mn-ea"/>
                          <a:cs typeface="+mn-cs"/>
                        </a:rPr>
                        <a:t>سوگ</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تسکین </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خجالت</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ناامیدی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تسلیم</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رشک</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extLst>
                  <a:ext uri="{0D108BD9-81ED-4DB2-BD59-A6C34878D82A}">
                    <a16:rowId xmlns:a16="http://schemas.microsoft.com/office/drawing/2014/main" val="2300949825"/>
                  </a:ext>
                </a:extLst>
              </a:tr>
              <a:tr h="370840">
                <a:tc>
                  <a:txBody>
                    <a:bodyPr/>
                    <a:lstStyle/>
                    <a:p>
                      <a:pPr algn="ctr"/>
                      <a:r>
                        <a:rPr lang="fa-IR" sz="1800" b="1" kern="1200" dirty="0" smtClean="0">
                          <a:solidFill>
                            <a:schemeClr val="dk1"/>
                          </a:solidFill>
                          <a:latin typeface="+mn-lt"/>
                          <a:ea typeface="+mn-ea"/>
                          <a:cs typeface="+mn-cs"/>
                        </a:rPr>
                        <a:t>حیرت</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انزجار</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تنهایی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یاس</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استیصال</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حسد</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extLst>
                  <a:ext uri="{0D108BD9-81ED-4DB2-BD59-A6C34878D82A}">
                    <a16:rowId xmlns:a16="http://schemas.microsoft.com/office/drawing/2014/main" val="1054647582"/>
                  </a:ext>
                </a:extLst>
              </a:tr>
              <a:tr h="370840">
                <a:tc>
                  <a:txBody>
                    <a:bodyPr/>
                    <a:lstStyle/>
                    <a:p>
                      <a:pPr algn="ctr"/>
                      <a:r>
                        <a:rPr lang="fa-IR" sz="1800" b="1" kern="1200" dirty="0" smtClean="0">
                          <a:solidFill>
                            <a:schemeClr val="dk1"/>
                          </a:solidFill>
                          <a:latin typeface="+mn-lt"/>
                          <a:ea typeface="+mn-ea"/>
                          <a:cs typeface="+mn-cs"/>
                        </a:rPr>
                        <a:t>همدلی</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چندش</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عشق</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غم </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حیرت</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tc>
                  <a:txBody>
                    <a:bodyPr/>
                    <a:lstStyle/>
                    <a:p>
                      <a:pPr algn="ctr"/>
                      <a:r>
                        <a:rPr lang="fa-IR" sz="1800" b="1" kern="1200" dirty="0" smtClean="0">
                          <a:solidFill>
                            <a:schemeClr val="dk1"/>
                          </a:solidFill>
                          <a:latin typeface="+mn-lt"/>
                          <a:ea typeface="+mn-ea"/>
                          <a:cs typeface="+mn-cs"/>
                        </a:rPr>
                        <a:t>رنجش</a:t>
                      </a:r>
                      <a:endParaRPr lang="en-US" sz="1800" b="1" kern="1200" dirty="0">
                        <a:solidFill>
                          <a:schemeClr val="dk1"/>
                        </a:solidFill>
                        <a:latin typeface="+mn-lt"/>
                        <a:ea typeface="+mn-ea"/>
                        <a:cs typeface="+mn-cs"/>
                      </a:endParaRPr>
                    </a:p>
                  </a:txBody>
                  <a:tcPr marL="72645" marR="72645">
                    <a:solidFill>
                      <a:schemeClr val="accent2">
                        <a:lumMod val="20000"/>
                        <a:lumOff val="80000"/>
                      </a:schemeClr>
                    </a:solidFill>
                  </a:tcPr>
                </a:tc>
                <a:extLst>
                  <a:ext uri="{0D108BD9-81ED-4DB2-BD59-A6C34878D82A}">
                    <a16:rowId xmlns:a16="http://schemas.microsoft.com/office/drawing/2014/main" val="3365551625"/>
                  </a:ext>
                </a:extLst>
              </a:tr>
            </a:tbl>
          </a:graphicData>
        </a:graphic>
      </p:graphicFrame>
    </p:spTree>
    <p:extLst>
      <p:ext uri="{BB962C8B-B14F-4D97-AF65-F5344CB8AC3E}">
        <p14:creationId xmlns:p14="http://schemas.microsoft.com/office/powerpoint/2010/main" val="254165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999881"/>
          </a:xfrm>
        </p:spPr>
        <p:txBody>
          <a:bodyPr/>
          <a:lstStyle/>
          <a:p>
            <a:pPr algn="ctr"/>
            <a:r>
              <a:rPr lang="fa-IR" dirty="0" smtClean="0">
                <a:cs typeface="B Titr" pitchFamily="2" charset="-78"/>
              </a:rPr>
              <a:t>هیجانهای پایه از منظر آکمن </a:t>
            </a:r>
            <a:endParaRPr lang="en-US" dirty="0">
              <a:cs typeface="B Titr" pitchFamily="2" charset="-78"/>
            </a:endParaRPr>
          </a:p>
        </p:txBody>
      </p:sp>
      <p:sp>
        <p:nvSpPr>
          <p:cNvPr id="3" name="Content Placeholder 2"/>
          <p:cNvSpPr>
            <a:spLocks noGrp="1"/>
          </p:cNvSpPr>
          <p:nvPr>
            <p:ph idx="1"/>
          </p:nvPr>
        </p:nvSpPr>
        <p:spPr>
          <a:xfrm>
            <a:off x="685800" y="1925618"/>
            <a:ext cx="10491395" cy="4540496"/>
          </a:xfrm>
          <a:prstGeom prst="rect">
            <a:avLst/>
          </a:prstGeom>
        </p:spPr>
        <p:txBody>
          <a:bodyPr>
            <a:noAutofit/>
          </a:bodyPr>
          <a:lstStyle/>
          <a:p>
            <a:pPr algn="r" rtl="1"/>
            <a:r>
              <a:rPr lang="fa-IR" sz="2800" b="1" dirty="0" smtClean="0">
                <a:cs typeface="B Mitra" pitchFamily="2" charset="-78"/>
              </a:rPr>
              <a:t>خشم :هر وقت رفتار معطوف به هدف به بن بست بخورد و ناکام شویم خشم ایجاد میشود</a:t>
            </a:r>
          </a:p>
          <a:p>
            <a:pPr algn="r" rtl="1"/>
            <a:r>
              <a:rPr lang="fa-IR" sz="2800" b="1" dirty="0" smtClean="0">
                <a:cs typeface="B Mitra" pitchFamily="2" charset="-78"/>
              </a:rPr>
              <a:t>ترس : وقتی امنیت در تهدید قرار میگیرد. چیزی امنیت روانی،خانوادگی و مرزهای من را به خطر می اندازد</a:t>
            </a:r>
          </a:p>
          <a:p>
            <a:pPr algn="r" rtl="1"/>
            <a:r>
              <a:rPr lang="fa-IR" sz="2800" b="1" dirty="0" smtClean="0">
                <a:cs typeface="B Mitra" pitchFamily="2" charset="-78"/>
              </a:rPr>
              <a:t>غم:وقتی فقدان چیزی را تجربه میکنیم. گم کردن یک مداد.از دست دادن یک موقعیت . زیر غم یک شکست است چون شکست هم یک نوع از فقدان است </a:t>
            </a:r>
            <a:endParaRPr lang="en-US" sz="2800" b="1" dirty="0" smtClean="0">
              <a:cs typeface="B Mitra" pitchFamily="2" charset="-78"/>
            </a:endParaRPr>
          </a:p>
          <a:p>
            <a:pPr algn="r" rtl="1"/>
            <a:r>
              <a:rPr lang="fa-IR" sz="2800" b="1" dirty="0" smtClean="0">
                <a:cs typeface="B Mitra" pitchFamily="2" charset="-78"/>
              </a:rPr>
              <a:t>شادی:وقتی زندگی بر وفق مراد است</a:t>
            </a:r>
          </a:p>
          <a:p>
            <a:pPr algn="r" rtl="1"/>
            <a:r>
              <a:rPr lang="fa-IR" sz="2800" b="1" dirty="0" smtClean="0">
                <a:cs typeface="B Mitra" pitchFamily="2" charset="-78"/>
              </a:rPr>
              <a:t>نفرت</a:t>
            </a:r>
            <a:r>
              <a:rPr lang="fa-IR" sz="2800" b="1" dirty="0" smtClean="0">
                <a:solidFill>
                  <a:schemeClr val="accent1">
                    <a:lumMod val="75000"/>
                  </a:schemeClr>
                </a:solidFill>
                <a:cs typeface="B Mitra" pitchFamily="2" charset="-78"/>
              </a:rPr>
              <a:t> </a:t>
            </a:r>
            <a:r>
              <a:rPr lang="fa-IR" sz="2800" b="1" dirty="0" smtClean="0">
                <a:cs typeface="B Mitra" pitchFamily="2" charset="-78"/>
              </a:rPr>
              <a:t>/</a:t>
            </a:r>
            <a:r>
              <a:rPr lang="fa-IR" sz="2800" b="1" dirty="0" smtClean="0">
                <a:solidFill>
                  <a:schemeClr val="accent1">
                    <a:lumMod val="75000"/>
                  </a:schemeClr>
                </a:solidFill>
                <a:cs typeface="B Mitra" pitchFamily="2" charset="-78"/>
              </a:rPr>
              <a:t> </a:t>
            </a:r>
            <a:r>
              <a:rPr lang="fa-IR" sz="2800" b="1" dirty="0" smtClean="0">
                <a:cs typeface="B Mitra" pitchFamily="2" charset="-78"/>
              </a:rPr>
              <a:t>انزجار:چندش ، بیزاری از چیزی</a:t>
            </a:r>
          </a:p>
          <a:p>
            <a:pPr algn="r" rtl="1"/>
            <a:r>
              <a:rPr lang="fa-IR" sz="2800" b="1" dirty="0" smtClean="0">
                <a:cs typeface="B Mitra" pitchFamily="2" charset="-78"/>
              </a:rPr>
              <a:t>تعجب: غافلگیر </a:t>
            </a:r>
          </a:p>
        </p:txBody>
      </p:sp>
    </p:spTree>
    <p:extLst>
      <p:ext uri="{BB962C8B-B14F-4D97-AF65-F5344CB8AC3E}">
        <p14:creationId xmlns:p14="http://schemas.microsoft.com/office/powerpoint/2010/main" val="2419112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cs typeface="B Titr" pitchFamily="2" charset="-78"/>
              </a:rPr>
              <a:t>هیجانهای ترکیبی</a:t>
            </a:r>
            <a:r>
              <a:rPr lang="fa-IR" dirty="0"/>
              <a:t> </a:t>
            </a:r>
            <a:r>
              <a:rPr lang="en-US" dirty="0"/>
              <a:t/>
            </a:r>
            <a:br>
              <a:rPr lang="en-US" dirty="0"/>
            </a:br>
            <a:endParaRPr lang="en-US" dirty="0"/>
          </a:p>
        </p:txBody>
      </p:sp>
      <p:sp>
        <p:nvSpPr>
          <p:cNvPr id="3" name="Content Placeholder 2"/>
          <p:cNvSpPr>
            <a:spLocks noGrp="1"/>
          </p:cNvSpPr>
          <p:nvPr>
            <p:ph idx="1"/>
          </p:nvPr>
        </p:nvSpPr>
        <p:spPr>
          <a:xfrm>
            <a:off x="685800" y="2057402"/>
            <a:ext cx="10820400" cy="4161284"/>
          </a:xfrm>
        </p:spPr>
        <p:txBody>
          <a:bodyPr>
            <a:normAutofit/>
          </a:bodyPr>
          <a:lstStyle/>
          <a:p>
            <a:pPr algn="r" rtl="1"/>
            <a:r>
              <a:rPr lang="fa-IR" sz="2800" b="1" dirty="0" smtClean="0">
                <a:cs typeface="B Mitra" pitchFamily="2" charset="-78"/>
              </a:rPr>
              <a:t>ناامیدی : ترس و غم				عشق : تحسین و وجد</a:t>
            </a:r>
          </a:p>
          <a:p>
            <a:pPr algn="r" rtl="1"/>
            <a:r>
              <a:rPr lang="fa-IR" sz="2800" b="1" dirty="0" smtClean="0">
                <a:cs typeface="B Mitra" pitchFamily="2" charset="-78"/>
              </a:rPr>
              <a:t>شرم : ترس  و تنفر				تسلیم : تحسین و وحشت		</a:t>
            </a:r>
          </a:p>
          <a:p>
            <a:pPr algn="r" rtl="1"/>
            <a:r>
              <a:rPr lang="fa-IR" sz="2800" b="1" dirty="0" smtClean="0">
                <a:cs typeface="B Mitra" pitchFamily="2" charset="-78"/>
              </a:rPr>
              <a:t>تحقیر: نفرت و خشم				حیرت: وحشت و تعجب</a:t>
            </a:r>
          </a:p>
          <a:p>
            <a:pPr algn="r" rtl="1"/>
            <a:r>
              <a:rPr lang="fa-IR" sz="2800" b="1" dirty="0" smtClean="0">
                <a:cs typeface="B Mitra" pitchFamily="2" charset="-78"/>
              </a:rPr>
              <a:t>نفرت : خشم و ترس 			مذمت : تعجب و اندوه</a:t>
            </a:r>
          </a:p>
          <a:p>
            <a:pPr algn="r" rtl="1"/>
            <a:r>
              <a:rPr lang="fa-IR" sz="2800" b="1" dirty="0" smtClean="0">
                <a:cs typeface="B Mitra" pitchFamily="2" charset="-78"/>
              </a:rPr>
              <a:t>احساس گناه : شادی و ترس			پشیمانی : اندوه و نفرت</a:t>
            </a:r>
          </a:p>
          <a:p>
            <a:pPr algn="r" rtl="1"/>
            <a:r>
              <a:rPr lang="fa-IR" sz="2800" b="1" dirty="0" smtClean="0">
                <a:cs typeface="B Mitra" pitchFamily="2" charset="-78"/>
              </a:rPr>
              <a:t>حسادت: غم و خشم 				خوش بینی:گوش </a:t>
            </a:r>
            <a:r>
              <a:rPr lang="fa-IR" sz="2800" b="1" dirty="0">
                <a:cs typeface="B Mitra" pitchFamily="2" charset="-78"/>
              </a:rPr>
              <a:t>به </a:t>
            </a:r>
            <a:r>
              <a:rPr lang="fa-IR" sz="2800" b="1" dirty="0" smtClean="0">
                <a:cs typeface="B Mitra" pitchFamily="2" charset="-78"/>
              </a:rPr>
              <a:t>زنگی و  وجد </a:t>
            </a:r>
          </a:p>
          <a:p>
            <a:pPr algn="r" rtl="1"/>
            <a:r>
              <a:rPr lang="fa-IR" sz="2800" b="1" dirty="0" smtClean="0">
                <a:solidFill>
                  <a:srgbClr val="FF0000"/>
                </a:solidFill>
                <a:cs typeface="B Mitra" pitchFamily="2" charset="-78"/>
              </a:rPr>
              <a:t>هیجانها ماندگار نیستند مانند فواره هستند .</a:t>
            </a:r>
          </a:p>
          <a:p>
            <a:pPr algn="r" rtl="1"/>
            <a:endParaRPr lang="en-US" dirty="0"/>
          </a:p>
        </p:txBody>
      </p:sp>
    </p:spTree>
    <p:extLst>
      <p:ext uri="{BB962C8B-B14F-4D97-AF65-F5344CB8AC3E}">
        <p14:creationId xmlns:p14="http://schemas.microsoft.com/office/powerpoint/2010/main" val="14080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8184"/>
            <a:ext cx="10396882" cy="1011219"/>
          </a:xfrm>
        </p:spPr>
        <p:txBody>
          <a:bodyPr>
            <a:normAutofit/>
          </a:bodyPr>
          <a:lstStyle/>
          <a:p>
            <a:pPr algn="ctr"/>
            <a:r>
              <a:rPr lang="fa-IR" dirty="0" smtClean="0">
                <a:cs typeface="B Titr" pitchFamily="2" charset="-78"/>
              </a:rPr>
              <a:t>چرخ احساسات پلاچیک</a:t>
            </a:r>
            <a:r>
              <a:rPr lang="fa-IR" dirty="0" smtClean="0"/>
              <a:t> </a:t>
            </a:r>
            <a:endParaRPr lang="fa-IR"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673" y="1420010"/>
            <a:ext cx="9445214" cy="4485938"/>
          </a:xfrm>
          <a:prstGeom prst="rect">
            <a:avLst/>
          </a:prstGeom>
        </p:spPr>
      </p:pic>
    </p:spTree>
    <p:extLst>
      <p:ext uri="{BB962C8B-B14F-4D97-AF65-F5344CB8AC3E}">
        <p14:creationId xmlns:p14="http://schemas.microsoft.com/office/powerpoint/2010/main" val="20754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بشناسیم پشت یک هیجان چیست؟!</a:t>
            </a:r>
            <a:endParaRPr lang="en-US" dirty="0">
              <a:cs typeface="B Titr" pitchFamily="2" charset="-78"/>
            </a:endParaRPr>
          </a:p>
        </p:txBody>
      </p:sp>
      <p:pic>
        <p:nvPicPr>
          <p:cNvPr id="5122" name="Picture 2" descr="C:\Users\User\Desktop\20250824_102505.jpg"/>
          <p:cNvPicPr>
            <a:picLocks noGrp="1" noChangeAspect="1" noChangeArrowheads="1"/>
          </p:cNvPicPr>
          <p:nvPr>
            <p:ph idx="1"/>
          </p:nvPr>
        </p:nvPicPr>
        <p:blipFill>
          <a:blip r:embed="rId2" cstate="print"/>
          <a:stretch>
            <a:fillRect/>
          </a:stretch>
        </p:blipFill>
        <p:spPr bwMode="auto">
          <a:xfrm>
            <a:off x="2607469" y="2160588"/>
            <a:ext cx="4737100" cy="38814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فعالیت شماره 3</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r" rtl="1"/>
            <a:r>
              <a:rPr lang="fa-IR" sz="3200" b="1" dirty="0" smtClean="0">
                <a:cs typeface="B Mitra" pitchFamily="2" charset="-78"/>
              </a:rPr>
              <a:t>هیجانهای پایه و ترکیبی </a:t>
            </a:r>
            <a:endParaRPr lang="en-US" sz="3200" b="1" dirty="0">
              <a:cs typeface="B Mitra" pitchFamily="2" charset="-78"/>
            </a:endParaRPr>
          </a:p>
        </p:txBody>
      </p:sp>
    </p:spTree>
    <p:extLst>
      <p:ext uri="{BB962C8B-B14F-4D97-AF65-F5344CB8AC3E}">
        <p14:creationId xmlns:p14="http://schemas.microsoft.com/office/powerpoint/2010/main" val="3361336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r" rtl="1"/>
            <a:r>
              <a:rPr lang="fa-IR" sz="2800" b="1" dirty="0" smtClean="0">
                <a:cs typeface="B Mitra" pitchFamily="2" charset="-78"/>
              </a:rPr>
              <a:t>تظاهرات فیزیولوژیک همه هیجانها در تمام دنیا به یک شکل هستند</a:t>
            </a:r>
          </a:p>
          <a:p>
            <a:pPr algn="r" rtl="1"/>
            <a:endParaRPr lang="fa-IR" dirty="0"/>
          </a:p>
        </p:txBody>
      </p:sp>
    </p:spTree>
    <p:extLst>
      <p:ext uri="{BB962C8B-B14F-4D97-AF65-F5344CB8AC3E}">
        <p14:creationId xmlns:p14="http://schemas.microsoft.com/office/powerpoint/2010/main" val="4079965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fa-IR" dirty="0" smtClean="0"/>
              <a:t>چرا عده ای نمی توانند تنطیم هیجان داشته باشند؟</a:t>
            </a:r>
            <a:endParaRPr lang="en-US" dirty="0"/>
          </a:p>
        </p:txBody>
      </p:sp>
      <p:sp>
        <p:nvSpPr>
          <p:cNvPr id="3" name="Subtitle 2"/>
          <p:cNvSpPr>
            <a:spLocks noGrp="1"/>
          </p:cNvSpPr>
          <p:nvPr>
            <p:ph type="subTitle" idx="1"/>
          </p:nvPr>
        </p:nvSpPr>
        <p:spPr>
          <a:xfrm>
            <a:off x="1371600" y="3632200"/>
            <a:ext cx="9448800" cy="2781851"/>
          </a:xfrm>
        </p:spPr>
        <p:txBody>
          <a:bodyPr>
            <a:normAutofit/>
          </a:bodyPr>
          <a:lstStyle/>
          <a:p>
            <a:pPr algn="r"/>
            <a:r>
              <a:rPr lang="fa-IR" sz="2800" dirty="0" smtClean="0">
                <a:cs typeface="B Titr" panose="00000700000000000000" pitchFamily="2" charset="-78"/>
              </a:rPr>
              <a:t>فقدان مهارت</a:t>
            </a:r>
          </a:p>
          <a:p>
            <a:pPr algn="r"/>
            <a:r>
              <a:rPr lang="fa-IR" sz="2800" dirty="0" smtClean="0">
                <a:cs typeface="B Titr" panose="00000700000000000000" pitchFamily="2" charset="-78"/>
              </a:rPr>
              <a:t>مشکلات روانی و شخصیتی</a:t>
            </a:r>
          </a:p>
          <a:p>
            <a:pPr algn="r"/>
            <a:r>
              <a:rPr lang="fa-IR" sz="2800" dirty="0" smtClean="0">
                <a:cs typeface="B Titr" panose="00000700000000000000" pitchFamily="2" charset="-78"/>
              </a:rPr>
              <a:t>باورهای غلط</a:t>
            </a:r>
          </a:p>
          <a:p>
            <a:pPr algn="r"/>
            <a:r>
              <a:rPr lang="fa-IR" sz="2800" dirty="0" smtClean="0">
                <a:cs typeface="B Titr" panose="00000700000000000000" pitchFamily="2" charset="-78"/>
              </a:rPr>
              <a:t>باج خواهی و امتیازخواهی</a:t>
            </a:r>
            <a:endParaRPr lang="en-US" sz="2800" dirty="0">
              <a:cs typeface="B Titr" panose="00000700000000000000" pitchFamily="2" charset="-78"/>
            </a:endParaRPr>
          </a:p>
        </p:txBody>
      </p:sp>
    </p:spTree>
    <p:extLst>
      <p:ext uri="{BB962C8B-B14F-4D97-AF65-F5344CB8AC3E}">
        <p14:creationId xmlns:p14="http://schemas.microsoft.com/office/powerpoint/2010/main" val="843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solidFill>
                  <a:schemeClr val="bg2">
                    <a:lumMod val="20000"/>
                    <a:lumOff val="80000"/>
                  </a:schemeClr>
                </a:solidFill>
                <a:cs typeface="B Titr" panose="00000700000000000000" pitchFamily="2" charset="-78"/>
              </a:rPr>
              <a:t>انواع تنظیم هیجان ناسالم</a:t>
            </a:r>
            <a:endParaRPr lang="en-US" dirty="0">
              <a:solidFill>
                <a:schemeClr val="bg2">
                  <a:lumMod val="20000"/>
                  <a:lumOff val="80000"/>
                </a:schemeClr>
              </a:solidFill>
              <a:cs typeface="B Titr" panose="00000700000000000000" pitchFamily="2" charset="-78"/>
            </a:endParaRPr>
          </a:p>
        </p:txBody>
      </p:sp>
      <p:sp>
        <p:nvSpPr>
          <p:cNvPr id="3" name="Subtitle 2"/>
          <p:cNvSpPr>
            <a:spLocks noGrp="1"/>
          </p:cNvSpPr>
          <p:nvPr>
            <p:ph type="subTitle" idx="1"/>
          </p:nvPr>
        </p:nvSpPr>
        <p:spPr>
          <a:xfrm>
            <a:off x="1371600" y="3632201"/>
            <a:ext cx="9448800" cy="1642164"/>
          </a:xfrm>
        </p:spPr>
        <p:txBody>
          <a:bodyPr>
            <a:normAutofit/>
          </a:bodyPr>
          <a:lstStyle/>
          <a:p>
            <a:pPr algn="r"/>
            <a:r>
              <a:rPr lang="fa-IR" sz="2800" dirty="0" smtClean="0">
                <a:cs typeface="B Titr" panose="00000700000000000000" pitchFamily="2" charset="-78"/>
              </a:rPr>
              <a:t>سرکوبی</a:t>
            </a:r>
          </a:p>
          <a:p>
            <a:pPr algn="r"/>
            <a:r>
              <a:rPr lang="fa-IR" sz="2800" dirty="0" smtClean="0">
                <a:cs typeface="B Titr" panose="00000700000000000000" pitchFamily="2" charset="-78"/>
              </a:rPr>
              <a:t>برون ریزی</a:t>
            </a:r>
            <a:endParaRPr lang="en-US" sz="2800" dirty="0">
              <a:cs typeface="B Titr" panose="00000700000000000000" pitchFamily="2" charset="-78"/>
            </a:endParaRPr>
          </a:p>
        </p:txBody>
      </p:sp>
    </p:spTree>
    <p:extLst>
      <p:ext uri="{BB962C8B-B14F-4D97-AF65-F5344CB8AC3E}">
        <p14:creationId xmlns:p14="http://schemas.microsoft.com/office/powerpoint/2010/main" val="288225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عوارض سرکوبی و برون ریزی</a:t>
            </a:r>
            <a:endParaRPr lang="en-US" dirty="0"/>
          </a:p>
        </p:txBody>
      </p:sp>
      <p:sp>
        <p:nvSpPr>
          <p:cNvPr id="3" name="Subtitle 2"/>
          <p:cNvSpPr>
            <a:spLocks noGrp="1"/>
          </p:cNvSpPr>
          <p:nvPr>
            <p:ph type="subTitle" idx="1"/>
          </p:nvPr>
        </p:nvSpPr>
        <p:spPr>
          <a:xfrm>
            <a:off x="1371600" y="3632200"/>
            <a:ext cx="9448800" cy="2304773"/>
          </a:xfrm>
        </p:spPr>
        <p:txBody>
          <a:bodyPr>
            <a:normAutofit/>
          </a:bodyPr>
          <a:lstStyle/>
          <a:p>
            <a:pPr algn="r"/>
            <a:r>
              <a:rPr lang="fa-IR" sz="3200" dirty="0" smtClean="0">
                <a:solidFill>
                  <a:schemeClr val="accent2">
                    <a:lumMod val="20000"/>
                    <a:lumOff val="80000"/>
                  </a:schemeClr>
                </a:solidFill>
                <a:cs typeface="B Titr" panose="00000700000000000000" pitchFamily="2" charset="-78"/>
              </a:rPr>
              <a:t>مشکلات روانی</a:t>
            </a:r>
          </a:p>
          <a:p>
            <a:pPr algn="r"/>
            <a:r>
              <a:rPr lang="fa-IR" sz="3200" dirty="0" smtClean="0">
                <a:solidFill>
                  <a:schemeClr val="accent2">
                    <a:lumMod val="20000"/>
                    <a:lumOff val="80000"/>
                  </a:schemeClr>
                </a:solidFill>
                <a:cs typeface="B Titr" panose="00000700000000000000" pitchFamily="2" charset="-78"/>
              </a:rPr>
              <a:t>مشکلات ارتباطی</a:t>
            </a:r>
          </a:p>
          <a:p>
            <a:pPr algn="r"/>
            <a:r>
              <a:rPr lang="fa-IR" sz="3200" dirty="0" smtClean="0">
                <a:solidFill>
                  <a:schemeClr val="accent2">
                    <a:lumMod val="20000"/>
                    <a:lumOff val="80000"/>
                  </a:schemeClr>
                </a:solidFill>
                <a:cs typeface="B Titr" panose="00000700000000000000" pitchFamily="2" charset="-78"/>
              </a:rPr>
              <a:t>ایجاد کار ناتمام</a:t>
            </a:r>
            <a:endParaRPr lang="en-US" sz="3200" dirty="0">
              <a:solidFill>
                <a:schemeClr val="accent2">
                  <a:lumMod val="20000"/>
                  <a:lumOff val="80000"/>
                </a:schemeClr>
              </a:solidFill>
              <a:cs typeface="B Titr" panose="00000700000000000000" pitchFamily="2" charset="-78"/>
            </a:endParaRPr>
          </a:p>
        </p:txBody>
      </p:sp>
    </p:spTree>
    <p:extLst>
      <p:ext uri="{BB962C8B-B14F-4D97-AF65-F5344CB8AC3E}">
        <p14:creationId xmlns:p14="http://schemas.microsoft.com/office/powerpoint/2010/main" val="261752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CFF99"/>
                </a:solidFill>
                <a:cs typeface="B Titr" pitchFamily="2" charset="-78"/>
              </a:rPr>
              <a:t>آنچه در این کارگاه با هم و در کنار می آموزیم</a:t>
            </a:r>
            <a:endParaRPr lang="en-US" dirty="0">
              <a:solidFill>
                <a:srgbClr val="CCFF99"/>
              </a:solidFill>
              <a:cs typeface="B Titr" pitchFamily="2" charset="-78"/>
            </a:endParaRPr>
          </a:p>
        </p:txBody>
      </p:sp>
      <p:sp>
        <p:nvSpPr>
          <p:cNvPr id="3" name="Content Placeholder 2"/>
          <p:cNvSpPr>
            <a:spLocks noGrp="1"/>
          </p:cNvSpPr>
          <p:nvPr>
            <p:ph idx="1"/>
          </p:nvPr>
        </p:nvSpPr>
        <p:spPr>
          <a:xfrm>
            <a:off x="685800" y="2442754"/>
            <a:ext cx="10820400" cy="3775931"/>
          </a:xfrm>
        </p:spPr>
        <p:txBody>
          <a:bodyPr>
            <a:normAutofit lnSpcReduction="10000"/>
          </a:bodyPr>
          <a:lstStyle/>
          <a:p>
            <a:pPr algn="r" rtl="1"/>
            <a:r>
              <a:rPr lang="fa-IR" sz="2800" b="1" dirty="0" smtClean="0">
                <a:solidFill>
                  <a:srgbClr val="00CC99"/>
                </a:solidFill>
                <a:cs typeface="B Mitra" pitchFamily="2" charset="-78"/>
              </a:rPr>
              <a:t>چرایی تنظیم هیجان</a:t>
            </a:r>
          </a:p>
          <a:p>
            <a:pPr algn="r" rtl="1"/>
            <a:r>
              <a:rPr lang="fa-IR" sz="2800" b="1" dirty="0" smtClean="0">
                <a:solidFill>
                  <a:srgbClr val="00CC99"/>
                </a:solidFill>
                <a:cs typeface="B Mitra" pitchFamily="2" charset="-78"/>
              </a:rPr>
              <a:t>علت عدم تنظیم هیجان در برخی افراد</a:t>
            </a:r>
          </a:p>
          <a:p>
            <a:pPr algn="r" rtl="1"/>
            <a:r>
              <a:rPr lang="fa-IR" sz="2800" b="1" dirty="0" smtClean="0">
                <a:solidFill>
                  <a:srgbClr val="00CC99"/>
                </a:solidFill>
                <a:cs typeface="B Mitra" pitchFamily="2" charset="-78"/>
              </a:rPr>
              <a:t>انواع تنطیم هیجان ناسالم</a:t>
            </a:r>
          </a:p>
          <a:p>
            <a:pPr algn="r" rtl="1"/>
            <a:r>
              <a:rPr lang="fa-IR" sz="2800" b="1" dirty="0" smtClean="0">
                <a:solidFill>
                  <a:srgbClr val="00CC99"/>
                </a:solidFill>
                <a:cs typeface="B Mitra" pitchFamily="2" charset="-78"/>
              </a:rPr>
              <a:t>عوارض </a:t>
            </a:r>
          </a:p>
          <a:p>
            <a:pPr algn="r" rtl="1"/>
            <a:r>
              <a:rPr lang="fa-IR" sz="2800" b="1" dirty="0" smtClean="0">
                <a:solidFill>
                  <a:srgbClr val="00CC99"/>
                </a:solidFill>
                <a:cs typeface="B Mitra" pitchFamily="2" charset="-78"/>
              </a:rPr>
              <a:t>چگونگی تنظیم هیجان</a:t>
            </a:r>
          </a:p>
          <a:p>
            <a:pPr algn="r" rtl="1"/>
            <a:r>
              <a:rPr lang="fa-IR" sz="2800" b="1" dirty="0" smtClean="0">
                <a:solidFill>
                  <a:srgbClr val="00CC99"/>
                </a:solidFill>
                <a:cs typeface="B Mitra" pitchFamily="2" charset="-78"/>
              </a:rPr>
              <a:t>راهبردهای تنطیم هیجان</a:t>
            </a:r>
          </a:p>
          <a:p>
            <a:pPr algn="r" rtl="1"/>
            <a:r>
              <a:rPr lang="fa-IR" sz="2800" b="1" dirty="0" smtClean="0">
                <a:solidFill>
                  <a:srgbClr val="00CC99"/>
                </a:solidFill>
                <a:cs typeface="B Mitra" pitchFamily="2" charset="-78"/>
              </a:rPr>
              <a:t>راهبردهای قاطعانه در تنطیم هیجانی</a:t>
            </a:r>
          </a:p>
          <a:p>
            <a:pPr algn="r" rtl="1"/>
            <a:endParaRPr lang="en-US" sz="2800" b="1" dirty="0">
              <a:solidFill>
                <a:srgbClr val="00CC99"/>
              </a:solidFill>
              <a:cs typeface="B Mitr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8" y="764373"/>
            <a:ext cx="10681952" cy="1293028"/>
          </a:xfrm>
        </p:spPr>
        <p:txBody>
          <a:bodyPr/>
          <a:lstStyle/>
          <a:p>
            <a:pPr algn="ctr" rtl="1"/>
            <a:r>
              <a:rPr lang="fa-IR" dirty="0" smtClean="0">
                <a:solidFill>
                  <a:schemeClr val="accent6">
                    <a:lumMod val="60000"/>
                    <a:lumOff val="40000"/>
                  </a:schemeClr>
                </a:solidFill>
                <a:cs typeface="B Titr" pitchFamily="2" charset="-78"/>
              </a:rPr>
              <a:t>اولین قدم در تنظیم </a:t>
            </a:r>
            <a:r>
              <a:rPr lang="fa-IR" dirty="0">
                <a:solidFill>
                  <a:schemeClr val="accent6">
                    <a:lumMod val="60000"/>
                    <a:lumOff val="40000"/>
                  </a:schemeClr>
                </a:solidFill>
                <a:cs typeface="B Titr" pitchFamily="2" charset="-78"/>
              </a:rPr>
              <a:t>هیجان: </a:t>
            </a:r>
            <a:r>
              <a:rPr lang="fa-IR" dirty="0" smtClean="0">
                <a:solidFill>
                  <a:schemeClr val="accent6">
                    <a:lumMod val="60000"/>
                    <a:lumOff val="40000"/>
                  </a:schemeClr>
                </a:solidFill>
                <a:cs typeface="B Titr" pitchFamily="2" charset="-78"/>
              </a:rPr>
              <a:t>افزایش سواد </a:t>
            </a:r>
            <a:r>
              <a:rPr lang="fa-IR" dirty="0">
                <a:solidFill>
                  <a:schemeClr val="accent6">
                    <a:lumMod val="60000"/>
                    <a:lumOff val="40000"/>
                  </a:schemeClr>
                </a:solidFill>
                <a:cs typeface="B Titr" pitchFamily="2" charset="-78"/>
              </a:rPr>
              <a:t>هیجانی </a:t>
            </a:r>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Ø"/>
            </a:pPr>
            <a:r>
              <a:rPr lang="fa-IR" sz="2800" b="1" dirty="0" smtClean="0">
                <a:solidFill>
                  <a:srgbClr val="0070C0"/>
                </a:solidFill>
                <a:cs typeface="B Mitra" pitchFamily="2" charset="-78"/>
              </a:rPr>
              <a:t>تشخیص هیجان در خود</a:t>
            </a:r>
          </a:p>
          <a:p>
            <a:pPr algn="r" rtl="1">
              <a:buFont typeface="Wingdings" panose="05000000000000000000" pitchFamily="2" charset="2"/>
              <a:buChar char="Ø"/>
            </a:pPr>
            <a:r>
              <a:rPr lang="fa-IR" sz="2800" b="1" dirty="0" smtClean="0">
                <a:solidFill>
                  <a:srgbClr val="0070C0"/>
                </a:solidFill>
                <a:cs typeface="B Mitra" pitchFamily="2" charset="-78"/>
              </a:rPr>
              <a:t> نام گذاری دقیق هیجان:</a:t>
            </a:r>
          </a:p>
          <a:p>
            <a:pPr algn="r" rtl="1"/>
            <a:r>
              <a:rPr lang="fa-IR" sz="2800" b="1" dirty="0" smtClean="0">
                <a:solidFill>
                  <a:srgbClr val="0070C0"/>
                </a:solidFill>
                <a:cs typeface="B Mitra" pitchFamily="2" charset="-78"/>
              </a:rPr>
              <a:t> بدون کلمات دقیق نمیتوانیم کمک بگیریم</a:t>
            </a:r>
          </a:p>
          <a:p>
            <a:pPr algn="r" rtl="1"/>
            <a:r>
              <a:rPr lang="fa-IR" sz="2800" b="1" dirty="0" smtClean="0">
                <a:solidFill>
                  <a:srgbClr val="0070C0"/>
                </a:solidFill>
                <a:cs typeface="B Mitra" pitchFamily="2" charset="-78"/>
              </a:rPr>
              <a:t>می </a:t>
            </a:r>
            <a:r>
              <a:rPr lang="fa-IR" sz="2800" b="1" dirty="0">
                <a:solidFill>
                  <a:srgbClr val="0070C0"/>
                </a:solidFill>
                <a:cs typeface="B Mitra" pitchFamily="2" charset="-78"/>
              </a:rPr>
              <a:t>پذیرم چیزی در من اتفاق </a:t>
            </a:r>
            <a:r>
              <a:rPr lang="fa-IR" sz="2800" b="1" dirty="0" smtClean="0">
                <a:solidFill>
                  <a:srgbClr val="0070C0"/>
                </a:solidFill>
                <a:cs typeface="B Mitra" pitchFamily="2" charset="-78"/>
              </a:rPr>
              <a:t>افتاده، میپذیرم </a:t>
            </a:r>
            <a:r>
              <a:rPr lang="fa-IR" sz="2800" b="1" dirty="0">
                <a:solidFill>
                  <a:srgbClr val="0070C0"/>
                </a:solidFill>
                <a:cs typeface="B Mitra" pitchFamily="2" charset="-78"/>
              </a:rPr>
              <a:t>که درد دارم </a:t>
            </a:r>
            <a:r>
              <a:rPr lang="fa-IR" sz="2800" b="1" dirty="0" smtClean="0">
                <a:solidFill>
                  <a:srgbClr val="0070C0"/>
                </a:solidFill>
                <a:cs typeface="B Mitra" pitchFamily="2" charset="-78"/>
              </a:rPr>
              <a:t>و </a:t>
            </a:r>
            <a:r>
              <a:rPr lang="fa-IR" sz="2800" b="1" dirty="0">
                <a:solidFill>
                  <a:srgbClr val="0070C0"/>
                </a:solidFill>
                <a:cs typeface="B Mitra" pitchFamily="2" charset="-78"/>
              </a:rPr>
              <a:t>برایش اسم میگذارم.  من دلم شکسته. من ناراحتم. من حسادت کردم. من ترسیدم. من احساس نفرت کردم . من غم دارم و...</a:t>
            </a:r>
          </a:p>
          <a:p>
            <a:pPr algn="r" rtl="1"/>
            <a:r>
              <a:rPr lang="fa-IR" sz="2800" b="1" dirty="0" smtClean="0">
                <a:solidFill>
                  <a:srgbClr val="0070C0"/>
                </a:solidFill>
                <a:cs typeface="B Mitra" pitchFamily="2" charset="-78"/>
              </a:rPr>
              <a:t>لغات واضح برای هیجان:  اعصابم خورده. اوقاتم تلخ. حالم خوب نیست </a:t>
            </a:r>
          </a:p>
          <a:p>
            <a:pPr marL="0" indent="0" algn="r" rtl="1">
              <a:buNone/>
            </a:pPr>
            <a:endParaRPr lang="fa-IR" dirty="0" smtClean="0">
              <a:cs typeface="+mj-cs"/>
            </a:endParaRPr>
          </a:p>
          <a:p>
            <a:pPr marL="0" indent="0" algn="r" rtl="1">
              <a:buNone/>
            </a:pPr>
            <a:endParaRPr lang="fa-IR" dirty="0"/>
          </a:p>
        </p:txBody>
      </p:sp>
    </p:spTree>
    <p:extLst>
      <p:ext uri="{BB962C8B-B14F-4D97-AF65-F5344CB8AC3E}">
        <p14:creationId xmlns:p14="http://schemas.microsoft.com/office/powerpoint/2010/main" val="1293657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r" rtl="1"/>
            <a:r>
              <a:rPr lang="fa-IR" sz="2800" b="1" dirty="0" smtClean="0">
                <a:solidFill>
                  <a:schemeClr val="accent6">
                    <a:lumMod val="75000"/>
                  </a:schemeClr>
                </a:solidFill>
                <a:cs typeface="B Titr" pitchFamily="2" charset="-78"/>
              </a:rPr>
              <a:t>استفاده از ضمیر من: پذیرش مالکیت هیجان</a:t>
            </a:r>
            <a:endParaRPr lang="fa-IR" sz="2800" b="1" dirty="0">
              <a:solidFill>
                <a:schemeClr val="accent6">
                  <a:lumMod val="75000"/>
                </a:schemeClr>
              </a:solidFill>
              <a:cs typeface="B Titr" pitchFamily="2" charset="-78"/>
            </a:endParaRPr>
          </a:p>
        </p:txBody>
      </p:sp>
    </p:spTree>
    <p:extLst>
      <p:ext uri="{BB962C8B-B14F-4D97-AF65-F5344CB8AC3E}">
        <p14:creationId xmlns:p14="http://schemas.microsoft.com/office/powerpoint/2010/main" val="46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chemeClr val="accent6">
                    <a:lumMod val="60000"/>
                    <a:lumOff val="40000"/>
                  </a:schemeClr>
                </a:solidFill>
                <a:cs typeface="B Titr" pitchFamily="2" charset="-78"/>
              </a:rPr>
              <a:t>اولین قدم در تنظیم هیجان: سواد هیجانی </a:t>
            </a:r>
          </a:p>
        </p:txBody>
      </p:sp>
      <p:sp>
        <p:nvSpPr>
          <p:cNvPr id="3" name="Content Placeholder 2"/>
          <p:cNvSpPr>
            <a:spLocks noGrp="1"/>
          </p:cNvSpPr>
          <p:nvPr>
            <p:ph idx="1"/>
          </p:nvPr>
        </p:nvSpPr>
        <p:spPr/>
        <p:txBody>
          <a:bodyPr/>
          <a:lstStyle/>
          <a:p>
            <a:pPr algn="r" rtl="1">
              <a:buFont typeface="Wingdings" panose="05000000000000000000" pitchFamily="2" charset="2"/>
              <a:buChar char="Ø"/>
            </a:pPr>
            <a:r>
              <a:rPr lang="fa-IR" sz="2800" b="1" dirty="0" smtClean="0">
                <a:solidFill>
                  <a:schemeClr val="accent6">
                    <a:lumMod val="75000"/>
                  </a:schemeClr>
                </a:solidFill>
                <a:cs typeface="B Mitra" pitchFamily="2" charset="-78"/>
              </a:rPr>
              <a:t>این هیجان در کجا بدنم تجربه میشود :در سرم . در معده . درقفسه سینه</a:t>
            </a:r>
          </a:p>
          <a:p>
            <a:pPr algn="r" rtl="1"/>
            <a:r>
              <a:rPr lang="fa-IR" sz="2800" b="1" dirty="0" smtClean="0">
                <a:solidFill>
                  <a:schemeClr val="accent6">
                    <a:lumMod val="75000"/>
                  </a:schemeClr>
                </a:solidFill>
                <a:cs typeface="B Mitra" pitchFamily="2" charset="-78"/>
              </a:rPr>
              <a:t>چه جنسی دارد. چه وزنی دارد. چه رنگی دارد. </a:t>
            </a:r>
          </a:p>
          <a:p>
            <a:pPr algn="r" rtl="1">
              <a:buFont typeface="Wingdings" panose="05000000000000000000" pitchFamily="2" charset="2"/>
              <a:buChar char="Ø"/>
            </a:pPr>
            <a:r>
              <a:rPr lang="fa-IR" sz="2800" b="1" dirty="0" smtClean="0">
                <a:solidFill>
                  <a:schemeClr val="accent6">
                    <a:lumMod val="75000"/>
                  </a:schemeClr>
                </a:solidFill>
                <a:cs typeface="B Mitra" pitchFamily="2" charset="-78"/>
              </a:rPr>
              <a:t>چه پیامی دارد؟ چه نیازی از من را نشان می دهد؟ علت این هیجان چیست؟</a:t>
            </a:r>
          </a:p>
          <a:p>
            <a:pPr marL="0" indent="0" algn="r" rtl="1">
              <a:buNone/>
            </a:pPr>
            <a:endParaRPr lang="fa-IR" dirty="0"/>
          </a:p>
        </p:txBody>
      </p:sp>
    </p:spTree>
    <p:extLst>
      <p:ext uri="{BB962C8B-B14F-4D97-AF65-F5344CB8AC3E}">
        <p14:creationId xmlns:p14="http://schemas.microsoft.com/office/powerpoint/2010/main" val="3340674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solidFill>
                  <a:schemeClr val="accent6">
                    <a:lumMod val="60000"/>
                    <a:lumOff val="40000"/>
                  </a:schemeClr>
                </a:solidFill>
                <a:cs typeface="B Titr" pitchFamily="2" charset="-78"/>
              </a:rPr>
              <a:t>شناختن هیجانات و عواطف در خود</a:t>
            </a:r>
            <a:r>
              <a:rPr lang="fa-IR" b="1" dirty="0" smtClean="0"/>
              <a:t/>
            </a:r>
            <a:br>
              <a:rPr lang="fa-IR" b="1" dirty="0" smtClean="0"/>
            </a:b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sz="2800" b="1" dirty="0" smtClean="0">
                <a:solidFill>
                  <a:schemeClr val="accent6">
                    <a:lumMod val="75000"/>
                  </a:schemeClr>
                </a:solidFill>
                <a:cs typeface="B Mitra" pitchFamily="2" charset="-78"/>
              </a:rPr>
              <a:t>برای آنچه احساس می‌کنید نام بگذارید و آن را توصیف کنید: </a:t>
            </a:r>
          </a:p>
          <a:p>
            <a:pPr algn="r" rtl="1">
              <a:buNone/>
            </a:pPr>
            <a:r>
              <a:rPr lang="fa-IR" sz="2800" b="1" dirty="0" smtClean="0">
                <a:solidFill>
                  <a:schemeClr val="accent6">
                    <a:lumMod val="75000"/>
                  </a:schemeClr>
                </a:solidFill>
                <a:cs typeface="B Mitra" pitchFamily="2" charset="-78"/>
              </a:rPr>
              <a:t>از </a:t>
            </a:r>
            <a:r>
              <a:rPr lang="fa-IR" sz="2800" b="1" dirty="0">
                <a:solidFill>
                  <a:schemeClr val="accent6">
                    <a:lumMod val="75000"/>
                  </a:schemeClr>
                </a:solidFill>
                <a:cs typeface="B Mitra" pitchFamily="2" charset="-78"/>
              </a:rPr>
              <a:t>خودتان بپرسید: به احساساتی که دارید چه می‌گویید؟ آیا خشم است، اندوه است، ناامیدی است یا رنجش؟ دیگر چه احساساتی را دارم تجربه می‌کنم ؟ یکی از احساسات قدرتمندی که اغلب در زیر احساس‌های دیگر پنهان می‌شود “ترس” است.</a:t>
            </a:r>
          </a:p>
          <a:p>
            <a:pPr algn="r" rtl="1"/>
            <a:r>
              <a:rPr lang="fa-IR" sz="2800" b="1" dirty="0">
                <a:solidFill>
                  <a:schemeClr val="accent6">
                    <a:lumMod val="75000"/>
                  </a:schemeClr>
                </a:solidFill>
                <a:cs typeface="B Mitra" pitchFamily="2" charset="-78"/>
              </a:rPr>
              <a:t>بسیاری اوقات به طور همزمان بیش از یک احساس را تجربه می‌کنیم. بنابراین، در شناسایی احساسات متعددی که ممکن است داشته باشید تردید نکنید. بعد از آن، احساسات‌تان را کمی عمیق‌تر بررسی کنید. اگر احساس ترس دارید، از چه چیزی می‌ترسید؟ اگر خشمگین هستید، نسبت به چه کسی یا چه چیزی عصبانی هستید؟ این که بتوانید احساسات خود را شناسایی کنید، برای‌شان نام بگذارید، و توصیف‌شان کنید به شما کمک می‌کند تا یک قدم به آن نزدیک‌تر بشوید که بتوانید درباره‌ی احساس‌تان با دیگران حرف بزنید</a:t>
            </a:r>
            <a:r>
              <a:rPr lang="fa-IR" sz="2800" b="1" dirty="0" smtClean="0">
                <a:solidFill>
                  <a:schemeClr val="accent6">
                    <a:lumMod val="75000"/>
                  </a:schemeClr>
                </a:solidFill>
                <a:cs typeface="B Mitra" pitchFamily="2" charset="-78"/>
              </a:rPr>
              <a:t>.</a:t>
            </a:r>
            <a:endParaRPr lang="fa-IR" sz="2800" b="1" dirty="0">
              <a:solidFill>
                <a:schemeClr val="accent6">
                  <a:lumMod val="75000"/>
                </a:schemeClr>
              </a:solidFill>
              <a:cs typeface="B Mitra" pitchFamily="2" charset="-78"/>
            </a:endParaRPr>
          </a:p>
          <a:p>
            <a:pPr algn="r" rtl="1"/>
            <a:endParaRPr lang="en-US" dirty="0"/>
          </a:p>
        </p:txBody>
      </p:sp>
    </p:spTree>
    <p:extLst>
      <p:ext uri="{BB962C8B-B14F-4D97-AF65-F5344CB8AC3E}">
        <p14:creationId xmlns:p14="http://schemas.microsoft.com/office/powerpoint/2010/main" val="1647345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309" y="764373"/>
            <a:ext cx="9363891" cy="1293028"/>
          </a:xfrm>
        </p:spPr>
        <p:txBody>
          <a:bodyPr>
            <a:normAutofit/>
          </a:bodyPr>
          <a:lstStyle/>
          <a:p>
            <a:pPr algn="ctr"/>
            <a:r>
              <a:rPr lang="fa-IR" b="1" dirty="0">
                <a:cs typeface="B Titr" pitchFamily="2" charset="-78"/>
              </a:rPr>
              <a:t>به علایم جسمی یا واکنش‌های بدنی خود توجه کنید</a:t>
            </a:r>
            <a:endParaRPr lang="en-US" b="1" dirty="0">
              <a:cs typeface="B Titr" pitchFamily="2" charset="-78"/>
            </a:endParaRPr>
          </a:p>
        </p:txBody>
      </p:sp>
      <p:sp>
        <p:nvSpPr>
          <p:cNvPr id="3" name="Content Placeholder 2"/>
          <p:cNvSpPr>
            <a:spLocks noGrp="1"/>
          </p:cNvSpPr>
          <p:nvPr>
            <p:ph idx="1"/>
          </p:nvPr>
        </p:nvSpPr>
        <p:spPr/>
        <p:txBody>
          <a:bodyPr/>
          <a:lstStyle/>
          <a:p>
            <a:pPr algn="r" rtl="1"/>
            <a:r>
              <a:rPr lang="fa-IR" sz="2800" b="1" dirty="0" smtClean="0">
                <a:cs typeface="B Mitra" pitchFamily="2" charset="-78"/>
              </a:rPr>
              <a:t>. </a:t>
            </a:r>
            <a:r>
              <a:rPr lang="fa-IR" sz="2800" b="1" dirty="0">
                <a:cs typeface="B Mitra" pitchFamily="2" charset="-78"/>
              </a:rPr>
              <a:t>سعی کنید به </a:t>
            </a:r>
            <a:r>
              <a:rPr lang="fa-IR" sz="2800" b="1" dirty="0" smtClean="0">
                <a:cs typeface="B Mitra" pitchFamily="2" charset="-78"/>
              </a:rPr>
              <a:t>خودتان </a:t>
            </a:r>
            <a:r>
              <a:rPr lang="fa-IR" sz="2800" b="1" dirty="0">
                <a:cs typeface="B Mitra" pitchFamily="2" charset="-78"/>
              </a:rPr>
              <a:t>تمرکز کنید و این موارد را در نظر بگیرید: در چه قسمت‌هایی از بدن‌تان احساساتی را تجربه می‌کنید؟ </a:t>
            </a:r>
            <a:r>
              <a:rPr lang="fa-IR" sz="2800" b="1" dirty="0" smtClean="0">
                <a:cs typeface="B Mitra" pitchFamily="2" charset="-78"/>
              </a:rPr>
              <a:t>معده درد داشتید؟ </a:t>
            </a:r>
            <a:r>
              <a:rPr lang="fa-IR" sz="2800" b="1" dirty="0">
                <a:cs typeface="B Mitra" pitchFamily="2" charset="-78"/>
              </a:rPr>
              <a:t>تپش قلب دارید؟ آیا در گردن یا سرتان تنش احساس می‌کنید؟</a:t>
            </a:r>
          </a:p>
          <a:p>
            <a:pPr algn="r" rtl="1"/>
            <a:r>
              <a:rPr lang="fa-IR" sz="2800" b="1" dirty="0">
                <a:cs typeface="B Mitra" pitchFamily="2" charset="-78"/>
              </a:rPr>
              <a:t>علائم جسمانی می‌تواند سرنخ‌هایی باشند که شما را متوجه احساسی کند که تجربه می کنید. توجه به آنچه که از نظر فیزیکی تجربه می‌کنید می‌تواند توجه‌تان را از موضوع استرس‌زا منحرف کند و باعث‌ شود شدت احساسات‌تان قدری کم‌تر شود.</a:t>
            </a:r>
          </a:p>
          <a:p>
            <a:pPr algn="r" rtl="1"/>
            <a:endParaRPr lang="en-US" dirty="0"/>
          </a:p>
        </p:txBody>
      </p:sp>
    </p:spTree>
    <p:extLst>
      <p:ext uri="{BB962C8B-B14F-4D97-AF65-F5344CB8AC3E}">
        <p14:creationId xmlns:p14="http://schemas.microsoft.com/office/powerpoint/2010/main" val="3645341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احساس </a:t>
            </a:r>
            <a:r>
              <a:rPr lang="fa-IR" dirty="0">
                <a:cs typeface="B Titr" pitchFamily="2" charset="-78"/>
              </a:rPr>
              <a:t>خود را بپذیرید</a:t>
            </a:r>
            <a:r>
              <a:rPr lang="fa-IR" dirty="0"/>
              <a:t>.</a:t>
            </a:r>
            <a:endParaRPr lang="en-US" dirty="0"/>
          </a:p>
        </p:txBody>
      </p:sp>
      <p:sp>
        <p:nvSpPr>
          <p:cNvPr id="3" name="Content Placeholder 2"/>
          <p:cNvSpPr>
            <a:spLocks noGrp="1"/>
          </p:cNvSpPr>
          <p:nvPr>
            <p:ph idx="1"/>
          </p:nvPr>
        </p:nvSpPr>
        <p:spPr/>
        <p:txBody>
          <a:bodyPr>
            <a:normAutofit/>
          </a:bodyPr>
          <a:lstStyle/>
          <a:p>
            <a:pPr algn="r" rtl="1"/>
            <a:r>
              <a:rPr lang="fa-IR" sz="2800" b="1" dirty="0" smtClean="0">
                <a:cs typeface="B Mitra" pitchFamily="2" charset="-78"/>
              </a:rPr>
              <a:t>احساسات </a:t>
            </a:r>
            <a:r>
              <a:rPr lang="fa-IR" sz="2800" b="1" dirty="0">
                <a:cs typeface="B Mitra" pitchFamily="2" charset="-78"/>
              </a:rPr>
              <a:t>بخشی طبیعی از واکنش ما به موقعیت‌های مختلف‌اند. به جای این که خود را به خاطر داشتن احساس عصبانیت یا ترس سرزنش و تنبیه کنید، توجه داشته باشید که واکنش‌های احساسی شما معتبرند. </a:t>
            </a:r>
            <a:endParaRPr lang="en-US" sz="2800" b="1" dirty="0">
              <a:cs typeface="B Mitra" pitchFamily="2" charset="-78"/>
            </a:endParaRPr>
          </a:p>
        </p:txBody>
      </p:sp>
    </p:spTree>
    <p:extLst>
      <p:ext uri="{BB962C8B-B14F-4D97-AF65-F5344CB8AC3E}">
        <p14:creationId xmlns:p14="http://schemas.microsoft.com/office/powerpoint/2010/main" val="2375401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lgn="r" rtl="1"/>
            <a:r>
              <a:rPr lang="fa-IR" sz="2800" b="1" dirty="0" smtClean="0">
                <a:cs typeface="B Mitra" pitchFamily="2" charset="-78"/>
              </a:rPr>
              <a:t>من درد دررگانم. </a:t>
            </a:r>
            <a:endParaRPr lang="fa-IR" sz="2800" b="1" dirty="0">
              <a:cs typeface="B Mitra" pitchFamily="2" charset="-78"/>
            </a:endParaRPr>
          </a:p>
          <a:p>
            <a:pPr algn="r" rtl="1"/>
            <a:r>
              <a:rPr lang="fa-IR" sz="2800" b="1" dirty="0" smtClean="0">
                <a:cs typeface="B Mitra" pitchFamily="2" charset="-78"/>
              </a:rPr>
              <a:t>حسرت در استخوانم</a:t>
            </a:r>
          </a:p>
          <a:p>
            <a:pPr algn="r" rtl="1"/>
            <a:r>
              <a:rPr lang="fa-IR" sz="2800" b="1" dirty="0" smtClean="0">
                <a:cs typeface="B Mitra" pitchFamily="2" charset="-78"/>
              </a:rPr>
              <a:t>چیزی شبیه ااتش در جانم پیچید</a:t>
            </a:r>
          </a:p>
          <a:p>
            <a:pPr algn="r" rtl="1"/>
            <a:r>
              <a:rPr lang="fa-IR" sz="2800" b="1" dirty="0" smtClean="0">
                <a:cs typeface="B Mitra" pitchFamily="2" charset="-78"/>
              </a:rPr>
              <a:t>سرتاسر وجود مرا گویی چیزی بهم فشرد</a:t>
            </a:r>
          </a:p>
          <a:p>
            <a:pPr algn="r" rtl="1"/>
            <a:r>
              <a:rPr lang="fa-IR" sz="2800" b="1" dirty="0" smtClean="0">
                <a:cs typeface="B Mitra" pitchFamily="2" charset="-78"/>
              </a:rPr>
              <a:t>تا قطره ای به تفتگی خورشید جوشید از دو چشمم </a:t>
            </a:r>
            <a:endParaRPr lang="fa-IR" sz="2800" b="1" dirty="0">
              <a:cs typeface="B Mitra" pitchFamily="2" charset="-78"/>
            </a:endParaRPr>
          </a:p>
        </p:txBody>
      </p:sp>
    </p:spTree>
    <p:extLst>
      <p:ext uri="{BB962C8B-B14F-4D97-AF65-F5344CB8AC3E}">
        <p14:creationId xmlns:p14="http://schemas.microsoft.com/office/powerpoint/2010/main" val="3105766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96389"/>
            <a:ext cx="8610600" cy="1345474"/>
          </a:xfrm>
        </p:spPr>
        <p:txBody>
          <a:bodyPr/>
          <a:lstStyle/>
          <a:p>
            <a:pPr algn="ctr" rtl="1"/>
            <a:r>
              <a:rPr lang="fa-IR" dirty="0">
                <a:cs typeface="B Titr" pitchFamily="2" charset="-78"/>
              </a:rPr>
              <a:t>اولین قدم در تنظیم هیجان: سواد </a:t>
            </a:r>
            <a:r>
              <a:rPr lang="fa-IR" dirty="0" smtClean="0">
                <a:cs typeface="B Titr" pitchFamily="2" charset="-78"/>
              </a:rPr>
              <a:t>هیجانی</a:t>
            </a:r>
            <a:br>
              <a:rPr lang="fa-IR" dirty="0" smtClean="0">
                <a:cs typeface="B Titr" pitchFamily="2" charset="-78"/>
              </a:rPr>
            </a:br>
            <a:r>
              <a:rPr lang="fa-IR" dirty="0" smtClean="0">
                <a:cs typeface="B Titr" pitchFamily="2" charset="-78"/>
              </a:rPr>
              <a:t> توجه به افکار </a:t>
            </a:r>
            <a:endParaRPr lang="fa-IR" dirty="0">
              <a:cs typeface="B Titr" pitchFamily="2" charset="-78"/>
            </a:endParaRPr>
          </a:p>
        </p:txBody>
      </p:sp>
      <p:sp>
        <p:nvSpPr>
          <p:cNvPr id="3" name="Content Placeholder 2"/>
          <p:cNvSpPr>
            <a:spLocks noGrp="1"/>
          </p:cNvSpPr>
          <p:nvPr>
            <p:ph idx="1"/>
          </p:nvPr>
        </p:nvSpPr>
        <p:spPr>
          <a:xfrm>
            <a:off x="685800" y="2194560"/>
            <a:ext cx="10820400" cy="4349931"/>
          </a:xfrm>
        </p:spPr>
        <p:txBody>
          <a:bodyPr>
            <a:normAutofit/>
          </a:bodyPr>
          <a:lstStyle/>
          <a:p>
            <a:pPr algn="r" rtl="1"/>
            <a:r>
              <a:rPr lang="fa-IR" sz="2600" b="1" dirty="0" smtClean="0">
                <a:cs typeface="B Titr" pitchFamily="2" charset="-78"/>
              </a:rPr>
              <a:t>هیچ چیز نمی تواند در من احساس ایجاد کند مگر اینکه یک فکر و تحلیل پشتش باشد</a:t>
            </a:r>
          </a:p>
          <a:p>
            <a:pPr algn="r" rtl="1"/>
            <a:r>
              <a:rPr lang="fa-IR" sz="2600" b="1" dirty="0">
                <a:cs typeface="B Titr" pitchFamily="2" charset="-78"/>
              </a:rPr>
              <a:t>رفتار از چهار عنصر تشکیل شده </a:t>
            </a:r>
            <a:r>
              <a:rPr lang="fa-IR" sz="2600" b="1" dirty="0" smtClean="0">
                <a:cs typeface="B Titr" pitchFamily="2" charset="-78"/>
              </a:rPr>
              <a:t>:افکار.عمل. فیزیولوزیک. هیجان</a:t>
            </a:r>
            <a:endParaRPr lang="fa-IR" sz="2600" b="1" dirty="0">
              <a:cs typeface="B Titr" pitchFamily="2" charset="-78"/>
            </a:endParaRPr>
          </a:p>
          <a:p>
            <a:pPr algn="r" rtl="1"/>
            <a:r>
              <a:rPr lang="fa-IR" sz="2600" b="1" dirty="0" smtClean="0">
                <a:cs typeface="B Titr" pitchFamily="2" charset="-78"/>
              </a:rPr>
              <a:t>ماشین رفتار : چرخهای جلو: چرخ فکر. چرخ عمل  </a:t>
            </a:r>
          </a:p>
          <a:p>
            <a:pPr algn="r" rtl="1"/>
            <a:r>
              <a:rPr lang="fa-IR" sz="2600" b="1" dirty="0" smtClean="0">
                <a:cs typeface="B Titr" pitchFamily="2" charset="-78"/>
              </a:rPr>
              <a:t>چرخهای عقب: هیجان. فیزیولوزیک </a:t>
            </a:r>
          </a:p>
          <a:p>
            <a:pPr algn="r" rtl="1"/>
            <a:endParaRPr lang="fa-IR" dirty="0" smtClean="0"/>
          </a:p>
          <a:p>
            <a:pPr algn="r" rtl="1"/>
            <a:endParaRPr lang="fa-I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01626"/>
            <a:ext cx="3965314" cy="2439490"/>
          </a:xfrm>
          <a:prstGeom prst="rect">
            <a:avLst/>
          </a:prstGeom>
        </p:spPr>
      </p:pic>
    </p:spTree>
    <p:extLst>
      <p:ext uri="{BB962C8B-B14F-4D97-AF65-F5344CB8AC3E}">
        <p14:creationId xmlns:p14="http://schemas.microsoft.com/office/powerpoint/2010/main" val="1920003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2400" b="1" dirty="0">
                <a:cs typeface="B Titr" pitchFamily="2" charset="-78"/>
              </a:rPr>
              <a:t>هدف :هدف تغییر افکار نیست اگاهی نسبت به افکار است </a:t>
            </a:r>
          </a:p>
          <a:p>
            <a:pPr algn="r" rtl="1"/>
            <a:r>
              <a:rPr lang="fa-IR" sz="2400" b="1" dirty="0">
                <a:cs typeface="B Titr" pitchFamily="2" charset="-78"/>
              </a:rPr>
              <a:t>ذهن کارش ساختن فکر است. مثل تاکسی که در حال بوغ زدن است. نمی توانیم جلوی بوغ زدن انها را بگیریم می تونیم سوار تاکشی نشویم</a:t>
            </a:r>
          </a:p>
          <a:p>
            <a:pPr algn="r" rtl="1"/>
            <a:r>
              <a:rPr lang="fa-IR" sz="2400" b="1" dirty="0">
                <a:cs typeface="B Titr" pitchFamily="2" charset="-78"/>
              </a:rPr>
              <a:t>مثال هتل </a:t>
            </a:r>
          </a:p>
          <a:p>
            <a:pPr algn="r" rtl="1"/>
            <a:r>
              <a:rPr lang="fa-IR" sz="2400" b="1" dirty="0">
                <a:cs typeface="B Titr" pitchFamily="2" charset="-78"/>
              </a:rPr>
              <a:t>فرمان زندگی را به دست افکار ندهیم. وقتی در دام افکار می افتیم رفتارمون تغییر میکند یعنی کارهایی انجام می دهیم که شرایط و زندگی کنونی را نه تنها بهتر نمیکند بلکه بدتر میکند </a:t>
            </a:r>
          </a:p>
        </p:txBody>
      </p:sp>
    </p:spTree>
    <p:extLst>
      <p:ext uri="{BB962C8B-B14F-4D97-AF65-F5344CB8AC3E}">
        <p14:creationId xmlns:p14="http://schemas.microsoft.com/office/powerpoint/2010/main" val="3778639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2000" b="1" dirty="0">
                <a:cs typeface="B Titr" pitchFamily="2" charset="-78"/>
              </a:rPr>
              <a:t>فکر هایی که با هیجان گره میخورد معمولا سوالی نیست حکم است تو داری منو مسخره میکنی. وقتی احساس کنیم کسی ما را مسخره میکند همان تحقیر است </a:t>
            </a:r>
          </a:p>
          <a:p>
            <a:pPr algn="r" rtl="1"/>
            <a:endParaRPr lang="en-US" dirty="0"/>
          </a:p>
          <a:p>
            <a:endParaRPr lang="en-US" dirty="0"/>
          </a:p>
        </p:txBody>
      </p:sp>
    </p:spTree>
    <p:extLst>
      <p:ext uri="{BB962C8B-B14F-4D97-AF65-F5344CB8AC3E}">
        <p14:creationId xmlns:p14="http://schemas.microsoft.com/office/powerpoint/2010/main" val="198013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2598778"/>
          </a:xfrm>
        </p:spPr>
        <p:txBody>
          <a:bodyPr>
            <a:normAutofit/>
          </a:bodyPr>
          <a:lstStyle/>
          <a:p>
            <a:pPr algn="ctr"/>
            <a:r>
              <a:rPr lang="fa-IR" b="1" dirty="0" smtClean="0"/>
              <a:t>مهارت تنظیم </a:t>
            </a:r>
            <a:r>
              <a:rPr lang="fa-IR" b="1" dirty="0"/>
              <a:t>هیجان</a:t>
            </a:r>
            <a:br>
              <a:rPr lang="fa-IR" b="1" dirty="0"/>
            </a:br>
            <a:r>
              <a:rPr lang="fa-IR" b="1" dirty="0" smtClean="0"/>
              <a:t>مهارت یعنی :درونی سازی دانش</a:t>
            </a:r>
            <a:endParaRPr lang="en-US" dirty="0"/>
          </a:p>
        </p:txBody>
      </p:sp>
    </p:spTree>
    <p:extLst>
      <p:ext uri="{BB962C8B-B14F-4D97-AF65-F5344CB8AC3E}">
        <p14:creationId xmlns:p14="http://schemas.microsoft.com/office/powerpoint/2010/main" val="1619962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Titr" pitchFamily="2" charset="-78"/>
              </a:rPr>
              <a:t>فعالیت شماره4</a:t>
            </a:r>
            <a:r>
              <a:rPr lang="fa-IR" dirty="0" smtClean="0"/>
              <a:t> </a:t>
            </a:r>
            <a:endParaRPr lang="fa-IR" dirty="0"/>
          </a:p>
        </p:txBody>
      </p:sp>
      <p:sp>
        <p:nvSpPr>
          <p:cNvPr id="3" name="Content Placeholder 2"/>
          <p:cNvSpPr>
            <a:spLocks noGrp="1"/>
          </p:cNvSpPr>
          <p:nvPr>
            <p:ph idx="1"/>
          </p:nvPr>
        </p:nvSpPr>
        <p:spPr/>
        <p:txBody>
          <a:bodyPr/>
          <a:lstStyle/>
          <a:p>
            <a:pPr algn="r" rtl="1"/>
            <a:r>
              <a:rPr lang="fa-IR" sz="2800" b="1" dirty="0" smtClean="0">
                <a:cs typeface="B Mitra" pitchFamily="2" charset="-78"/>
              </a:rPr>
              <a:t>به تجربه که داشتید برگردید که افکاری از ذهنتون گذشت ؟</a:t>
            </a:r>
          </a:p>
          <a:p>
            <a:pPr algn="r" rtl="1"/>
            <a:endParaRPr lang="fa-IR" dirty="0"/>
          </a:p>
          <a:p>
            <a:pPr algn="r" rtl="1"/>
            <a:endParaRPr lang="fa-IR" dirty="0" smtClean="0"/>
          </a:p>
          <a:p>
            <a:pPr algn="r" rtl="1"/>
            <a:endParaRPr lang="fa-IR" dirty="0"/>
          </a:p>
        </p:txBody>
      </p:sp>
    </p:spTree>
    <p:extLst>
      <p:ext uri="{BB962C8B-B14F-4D97-AF65-F5344CB8AC3E}">
        <p14:creationId xmlns:p14="http://schemas.microsoft.com/office/powerpoint/2010/main" val="3335885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306286"/>
            <a:ext cx="8610600" cy="1463039"/>
          </a:xfrm>
        </p:spPr>
        <p:txBody>
          <a:bodyPr/>
          <a:lstStyle/>
          <a:p>
            <a:pPr algn="ctr"/>
            <a:r>
              <a:rPr lang="fa-IR" sz="4800" dirty="0" smtClean="0">
                <a:solidFill>
                  <a:srgbClr val="CCFF99"/>
                </a:solidFill>
                <a:cs typeface="B Titr" pitchFamily="2" charset="-78"/>
              </a:rPr>
              <a:t>تنظیم هیجانات</a:t>
            </a:r>
            <a:endParaRPr lang="en-US" sz="4800" dirty="0">
              <a:solidFill>
                <a:srgbClr val="CCFF99"/>
              </a:solidFill>
              <a:cs typeface="B Titr" pitchFamily="2" charset="-78"/>
            </a:endParaRPr>
          </a:p>
        </p:txBody>
      </p:sp>
      <p:sp>
        <p:nvSpPr>
          <p:cNvPr id="3" name="Content Placeholder 2"/>
          <p:cNvSpPr>
            <a:spLocks noGrp="1"/>
          </p:cNvSpPr>
          <p:nvPr>
            <p:ph idx="1"/>
          </p:nvPr>
        </p:nvSpPr>
        <p:spPr>
          <a:xfrm>
            <a:off x="685800" y="3187337"/>
            <a:ext cx="10820400" cy="3031348"/>
          </a:xfrm>
        </p:spPr>
        <p:txBody>
          <a:bodyPr/>
          <a:lstStyle/>
          <a:p>
            <a:pPr algn="r" rtl="1"/>
            <a:r>
              <a:rPr lang="fa-IR" sz="2800" b="1" dirty="0" smtClean="0">
                <a:solidFill>
                  <a:srgbClr val="00CC99"/>
                </a:solidFill>
                <a:cs typeface="B Mitra" pitchFamily="2" charset="-78"/>
              </a:rPr>
              <a:t>توانایی شناخت،درک و مدیریت احساسات خود ،به گونه ای که با موقعیت های مختلف زندگی سازگار شویم</a:t>
            </a:r>
          </a:p>
          <a:p>
            <a:pPr algn="r" rtl="1"/>
            <a:endParaRPr lang="fa-IR" dirty="0" smtClean="0"/>
          </a:p>
          <a:p>
            <a:pPr algn="r" rtl="1"/>
            <a:r>
              <a:rPr lang="fa-IR" sz="2800" b="1" dirty="0" smtClean="0">
                <a:solidFill>
                  <a:srgbClr val="00CC99"/>
                </a:solidFill>
                <a:cs typeface="B Mitra" pitchFamily="2" charset="-78"/>
              </a:rPr>
              <a:t>در واقع می خواهیم یاد بگیریم هیجاناتمان را هدایت کنیم ،نه </a:t>
            </a:r>
            <a:r>
              <a:rPr lang="fa-IR" sz="2800" b="1" smtClean="0">
                <a:solidFill>
                  <a:srgbClr val="00CC99"/>
                </a:solidFill>
                <a:cs typeface="B Mitra" pitchFamily="2" charset="-78"/>
              </a:rPr>
              <a:t>اینکه  اسیر آنها </a:t>
            </a:r>
            <a:r>
              <a:rPr lang="fa-IR" sz="2800" b="1" dirty="0" smtClean="0">
                <a:solidFill>
                  <a:srgbClr val="00CC99"/>
                </a:solidFill>
                <a:cs typeface="B Mitra" pitchFamily="2" charset="-78"/>
              </a:rPr>
              <a:t>شویم!</a:t>
            </a:r>
            <a:endParaRPr lang="en-US" sz="2800" b="1" dirty="0">
              <a:solidFill>
                <a:srgbClr val="00CC99"/>
              </a:solidFill>
              <a:cs typeface="B Mitra"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856" y="764373"/>
            <a:ext cx="10321344" cy="1293028"/>
          </a:xfrm>
        </p:spPr>
        <p:txBody>
          <a:bodyPr>
            <a:normAutofit fontScale="90000"/>
          </a:bodyPr>
          <a:lstStyle/>
          <a:p>
            <a:pPr algn="ctr" rtl="1"/>
            <a:r>
              <a:rPr lang="fa-IR" dirty="0" smtClean="0">
                <a:solidFill>
                  <a:srgbClr val="CCFF99"/>
                </a:solidFill>
                <a:cs typeface="B Titr" pitchFamily="2" charset="-78"/>
              </a:rPr>
              <a:t>راهبرد های ناسالم تنظیم هیجان</a:t>
            </a:r>
            <a:br>
              <a:rPr lang="fa-IR" dirty="0" smtClean="0">
                <a:solidFill>
                  <a:srgbClr val="CCFF99"/>
                </a:solidFill>
                <a:cs typeface="B Titr" pitchFamily="2" charset="-78"/>
              </a:rPr>
            </a:br>
            <a:r>
              <a:rPr lang="fa-IR" dirty="0" smtClean="0">
                <a:solidFill>
                  <a:srgbClr val="CCFF99"/>
                </a:solidFill>
                <a:cs typeface="B Titr" pitchFamily="2" charset="-78"/>
              </a:rPr>
              <a:t>باورهای نادرست در خصوص هیجان</a:t>
            </a:r>
            <a:r>
              <a:rPr lang="fa-IR" dirty="0" smtClean="0"/>
              <a:t/>
            </a:r>
            <a:br>
              <a:rPr lang="fa-IR" dirty="0" smtClean="0"/>
            </a:br>
            <a:endParaRPr lang="fa-IR" dirty="0"/>
          </a:p>
        </p:txBody>
      </p:sp>
      <p:sp>
        <p:nvSpPr>
          <p:cNvPr id="3" name="Content Placeholder 2"/>
          <p:cNvSpPr>
            <a:spLocks noGrp="1"/>
          </p:cNvSpPr>
          <p:nvPr>
            <p:ph idx="1"/>
          </p:nvPr>
        </p:nvSpPr>
        <p:spPr/>
        <p:txBody>
          <a:bodyPr>
            <a:noAutofit/>
          </a:bodyPr>
          <a:lstStyle/>
          <a:p>
            <a:pPr algn="r" rtl="1"/>
            <a:r>
              <a:rPr lang="fa-IR" sz="2800" b="1" dirty="0" smtClean="0">
                <a:solidFill>
                  <a:srgbClr val="00CC99"/>
                </a:solidFill>
                <a:cs typeface="B Mitra" pitchFamily="2" charset="-78"/>
              </a:rPr>
              <a:t>هیجان را باید کنترل کرد </a:t>
            </a:r>
          </a:p>
          <a:p>
            <a:pPr algn="r" rtl="1"/>
            <a:r>
              <a:rPr lang="fa-IR" sz="2800" b="1" dirty="0" smtClean="0">
                <a:solidFill>
                  <a:srgbClr val="00CC99"/>
                </a:solidFill>
                <a:cs typeface="B Mitra" pitchFamily="2" charset="-78"/>
              </a:rPr>
              <a:t>هیجانی رفتار نکن</a:t>
            </a:r>
          </a:p>
          <a:p>
            <a:pPr algn="r" rtl="1"/>
            <a:r>
              <a:rPr lang="fa-IR" sz="2800" b="1" dirty="0" smtClean="0">
                <a:solidFill>
                  <a:srgbClr val="00CC99"/>
                </a:solidFill>
                <a:cs typeface="B Mitra" pitchFamily="2" charset="-78"/>
              </a:rPr>
              <a:t>اگر هیجانی شدی از خودت خجالت بکش</a:t>
            </a:r>
          </a:p>
          <a:p>
            <a:pPr algn="r" rtl="1"/>
            <a:r>
              <a:rPr lang="fa-IR" sz="2800" b="1" dirty="0" smtClean="0">
                <a:solidFill>
                  <a:srgbClr val="00CC99"/>
                </a:solidFill>
                <a:cs typeface="B Mitra" pitchFamily="2" charset="-78"/>
              </a:rPr>
              <a:t>مرد که گریه نمیکنه</a:t>
            </a:r>
          </a:p>
          <a:p>
            <a:pPr algn="r" rtl="1"/>
            <a:r>
              <a:rPr lang="fa-IR" sz="2800" b="1" dirty="0" smtClean="0">
                <a:solidFill>
                  <a:srgbClr val="00CC99"/>
                </a:solidFill>
                <a:cs typeface="B Mitra" pitchFamily="2" charset="-78"/>
              </a:rPr>
              <a:t>هیجان باعث میشه ازت سواستفاده کنند </a:t>
            </a:r>
          </a:p>
          <a:p>
            <a:pPr algn="r" rtl="1"/>
            <a:r>
              <a:rPr lang="fa-IR" sz="2800" b="1" dirty="0" smtClean="0">
                <a:solidFill>
                  <a:srgbClr val="00CC99"/>
                </a:solidFill>
                <a:cs typeface="B Mitra" pitchFamily="2" charset="-78"/>
              </a:rPr>
              <a:t>ادم باید احساساتش را کنترل کند </a:t>
            </a:r>
          </a:p>
          <a:p>
            <a:pPr algn="r" rtl="1"/>
            <a:r>
              <a:rPr lang="fa-IR" sz="2800" b="1" dirty="0" smtClean="0">
                <a:solidFill>
                  <a:srgbClr val="00CC99"/>
                </a:solidFill>
                <a:cs typeface="B Mitra" pitchFamily="2" charset="-78"/>
              </a:rPr>
              <a:t>هر کاری بکن که هیجانات منفی نداشته باشی </a:t>
            </a:r>
          </a:p>
          <a:p>
            <a:pPr algn="r" rtl="1"/>
            <a:r>
              <a:rPr lang="fa-IR" sz="2800" b="1" dirty="0" smtClean="0">
                <a:solidFill>
                  <a:srgbClr val="00CC99"/>
                </a:solidFill>
                <a:cs typeface="B Mitra" pitchFamily="2" charset="-78"/>
              </a:rPr>
              <a:t>چون ناخوشایند هستند باید تموم بشوند </a:t>
            </a:r>
            <a:endParaRPr lang="fa-IR" sz="2800" b="1" dirty="0">
              <a:solidFill>
                <a:srgbClr val="00CC99"/>
              </a:solidFill>
              <a:cs typeface="B Mitra" pitchFamily="2" charset="-78"/>
            </a:endParaRPr>
          </a:p>
        </p:txBody>
      </p:sp>
    </p:spTree>
    <p:extLst>
      <p:ext uri="{BB962C8B-B14F-4D97-AF65-F5344CB8AC3E}">
        <p14:creationId xmlns:p14="http://schemas.microsoft.com/office/powerpoint/2010/main" val="3600671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solidFill>
                  <a:srgbClr val="CCFF99"/>
                </a:solidFill>
                <a:cs typeface="B Titr" pitchFamily="2" charset="-78"/>
              </a:rPr>
              <a:t>فعالیت شماره 5</a:t>
            </a:r>
            <a:endParaRPr lang="en-US" sz="4400" dirty="0">
              <a:solidFill>
                <a:srgbClr val="CCFF99"/>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sz="2800" b="1" dirty="0" smtClean="0">
                <a:solidFill>
                  <a:srgbClr val="00CC99"/>
                </a:solidFill>
                <a:cs typeface="B Mitra" pitchFamily="2" charset="-78"/>
              </a:rPr>
              <a:t>شما در تجربه هیجاناتی مثل خشم،ترس یا... چه راهبردهایی استنفاده می کنید؟</a:t>
            </a:r>
            <a:endParaRPr lang="en-US" sz="2800" b="1" dirty="0">
              <a:solidFill>
                <a:srgbClr val="00CC99"/>
              </a:solidFill>
              <a:cs typeface="B Mitra"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CFF99"/>
                </a:solidFill>
                <a:cs typeface="B Titr" pitchFamily="2" charset="-78"/>
              </a:rPr>
              <a:t>راهبردهای ناسالم تنظیم هیجان:</a:t>
            </a:r>
            <a:endParaRPr lang="fa-IR" dirty="0">
              <a:solidFill>
                <a:srgbClr val="CCFF99"/>
              </a:solidFill>
              <a:cs typeface="B Titr" pitchFamily="2" charset="-78"/>
            </a:endParaRPr>
          </a:p>
        </p:txBody>
      </p:sp>
      <p:sp>
        <p:nvSpPr>
          <p:cNvPr id="3" name="Content Placeholder 2"/>
          <p:cNvSpPr>
            <a:spLocks noGrp="1"/>
          </p:cNvSpPr>
          <p:nvPr>
            <p:ph idx="1"/>
          </p:nvPr>
        </p:nvSpPr>
        <p:spPr>
          <a:xfrm>
            <a:off x="685800" y="1751528"/>
            <a:ext cx="10820400" cy="4868214"/>
          </a:xfrm>
        </p:spPr>
        <p:txBody>
          <a:bodyPr>
            <a:normAutofit fontScale="92500" lnSpcReduction="10000"/>
          </a:bodyPr>
          <a:lstStyle/>
          <a:p>
            <a:pPr algn="r" rtl="1"/>
            <a:r>
              <a:rPr lang="fa-IR" sz="2800" b="1" dirty="0" smtClean="0">
                <a:solidFill>
                  <a:srgbClr val="00CC99"/>
                </a:solidFill>
                <a:cs typeface="B Mitra" pitchFamily="2" charset="-78"/>
              </a:rPr>
              <a:t>سرکوبی</a:t>
            </a:r>
          </a:p>
          <a:p>
            <a:pPr algn="r" rtl="1"/>
            <a:r>
              <a:rPr lang="fa-IR" sz="2800" b="1" dirty="0" smtClean="0">
                <a:solidFill>
                  <a:srgbClr val="00CC99"/>
                </a:solidFill>
                <a:cs typeface="B Mitra" pitchFamily="2" charset="-78"/>
              </a:rPr>
              <a:t>گردن دیگری انداختن</a:t>
            </a:r>
          </a:p>
          <a:p>
            <a:pPr algn="r" rtl="1"/>
            <a:r>
              <a:rPr lang="fa-IR" sz="2800" b="1" dirty="0" smtClean="0">
                <a:solidFill>
                  <a:srgbClr val="00CC99"/>
                </a:solidFill>
                <a:cs typeface="B Mitra" pitchFamily="2" charset="-78"/>
              </a:rPr>
              <a:t>اجتناب: خواب </a:t>
            </a:r>
            <a:r>
              <a:rPr lang="fa-IR" sz="2800" b="1" dirty="0">
                <a:solidFill>
                  <a:srgbClr val="00CC99"/>
                </a:solidFill>
                <a:cs typeface="B Mitra" pitchFamily="2" charset="-78"/>
              </a:rPr>
              <a:t>زیاد. نوشیدن الکل. مصرف مواد </a:t>
            </a:r>
            <a:endParaRPr lang="fa-IR" sz="2800" b="1" dirty="0" smtClean="0">
              <a:solidFill>
                <a:srgbClr val="00CC99"/>
              </a:solidFill>
              <a:cs typeface="B Mitra" pitchFamily="2" charset="-78"/>
            </a:endParaRPr>
          </a:p>
          <a:p>
            <a:pPr algn="r" rtl="1"/>
            <a:r>
              <a:rPr lang="fa-IR" sz="2800" b="1" dirty="0" smtClean="0">
                <a:solidFill>
                  <a:srgbClr val="00CC99"/>
                </a:solidFill>
                <a:cs typeface="B Mitra" pitchFamily="2" charset="-78"/>
              </a:rPr>
              <a:t>پرخوری یا نخوردن </a:t>
            </a:r>
          </a:p>
          <a:p>
            <a:pPr algn="r" rtl="1"/>
            <a:r>
              <a:rPr lang="fa-IR" sz="2800" b="1" dirty="0" smtClean="0">
                <a:solidFill>
                  <a:srgbClr val="00CC99"/>
                </a:solidFill>
                <a:cs typeface="B Mitra" pitchFamily="2" charset="-78"/>
              </a:rPr>
              <a:t>اهمال کاری</a:t>
            </a:r>
          </a:p>
          <a:p>
            <a:pPr algn="r" rtl="1"/>
            <a:r>
              <a:rPr lang="fa-IR" sz="2800" b="1" dirty="0" smtClean="0">
                <a:solidFill>
                  <a:srgbClr val="00CC99"/>
                </a:solidFill>
                <a:cs typeface="B Mitra" pitchFamily="2" charset="-78"/>
              </a:rPr>
              <a:t>خودزنی</a:t>
            </a:r>
          </a:p>
          <a:p>
            <a:pPr algn="r" rtl="1"/>
            <a:r>
              <a:rPr lang="fa-IR" sz="2800" b="1" dirty="0" smtClean="0">
                <a:solidFill>
                  <a:srgbClr val="00CC99"/>
                </a:solidFill>
                <a:cs typeface="B Mitra" pitchFamily="2" charset="-78"/>
              </a:rPr>
              <a:t>پرخاشگری و واکنش های تکانشی</a:t>
            </a:r>
          </a:p>
          <a:p>
            <a:pPr algn="r" rtl="1"/>
            <a:r>
              <a:rPr lang="fa-IR" sz="2800" b="1" dirty="0" smtClean="0">
                <a:solidFill>
                  <a:srgbClr val="00CC99"/>
                </a:solidFill>
                <a:cs typeface="B Mitra" pitchFamily="2" charset="-78"/>
              </a:rPr>
              <a:t>استفاده مفرط از فضای مجازی</a:t>
            </a:r>
          </a:p>
          <a:p>
            <a:pPr algn="r" rtl="1"/>
            <a:r>
              <a:rPr lang="fa-IR" sz="2800" b="1" dirty="0" smtClean="0">
                <a:solidFill>
                  <a:srgbClr val="00CC99"/>
                </a:solidFill>
                <a:cs typeface="B Mitra" pitchFamily="2" charset="-78"/>
              </a:rPr>
              <a:t>فرار از مسئولیت </a:t>
            </a:r>
            <a:endParaRPr lang="fa-IR" sz="2800" b="1" dirty="0">
              <a:solidFill>
                <a:srgbClr val="00CC99"/>
              </a:solidFill>
              <a:cs typeface="B Mitra" pitchFamily="2" charset="-78"/>
            </a:endParaRPr>
          </a:p>
          <a:p>
            <a:pPr algn="r" rtl="1"/>
            <a:r>
              <a:rPr lang="fa-IR" sz="2800" b="1" dirty="0" smtClean="0">
                <a:solidFill>
                  <a:srgbClr val="00CC99"/>
                </a:solidFill>
                <a:cs typeface="B Mitra" pitchFamily="2" charset="-78"/>
              </a:rPr>
              <a:t>نشخوار فکری</a:t>
            </a:r>
          </a:p>
          <a:p>
            <a:pPr algn="r" rtl="1"/>
            <a:endParaRPr lang="fa-IR" dirty="0" smtClean="0"/>
          </a:p>
          <a:p>
            <a:pPr algn="ctr" rtl="1"/>
            <a:endParaRPr lang="fa-IR" dirty="0"/>
          </a:p>
          <a:p>
            <a:endParaRPr lang="fa-IR" dirty="0"/>
          </a:p>
        </p:txBody>
      </p:sp>
    </p:spTree>
    <p:extLst>
      <p:ext uri="{BB962C8B-B14F-4D97-AF65-F5344CB8AC3E}">
        <p14:creationId xmlns:p14="http://schemas.microsoft.com/office/powerpoint/2010/main" val="2148757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CFF99"/>
                </a:solidFill>
                <a:cs typeface="B Titr" pitchFamily="2" charset="-78"/>
              </a:rPr>
              <a:t>راهبردهای تنظیم هیجان سالم </a:t>
            </a:r>
            <a:endParaRPr lang="fa-IR" dirty="0">
              <a:solidFill>
                <a:srgbClr val="CCFF99"/>
              </a:solidFill>
              <a:cs typeface="B Titr" pitchFamily="2" charset="-78"/>
            </a:endParaRPr>
          </a:p>
        </p:txBody>
      </p:sp>
      <p:sp>
        <p:nvSpPr>
          <p:cNvPr id="3" name="Content Placeholder 2"/>
          <p:cNvSpPr>
            <a:spLocks noGrp="1"/>
          </p:cNvSpPr>
          <p:nvPr>
            <p:ph idx="1"/>
          </p:nvPr>
        </p:nvSpPr>
        <p:spPr/>
        <p:txBody>
          <a:bodyPr>
            <a:normAutofit fontScale="85000" lnSpcReduction="20000"/>
          </a:bodyPr>
          <a:lstStyle/>
          <a:p>
            <a:pPr algn="r" rtl="1"/>
            <a:r>
              <a:rPr lang="fa-IR" sz="2800" b="1" dirty="0" smtClean="0">
                <a:solidFill>
                  <a:srgbClr val="00CC99"/>
                </a:solidFill>
                <a:cs typeface="B Mitra" pitchFamily="2" charset="-78"/>
              </a:rPr>
              <a:t>نوشتن: وقتی میخواهیم چیزی را با خودمون حل و فصل کنیم</a:t>
            </a:r>
          </a:p>
          <a:p>
            <a:pPr algn="r" rtl="1"/>
            <a:r>
              <a:rPr lang="fa-IR" sz="2800" b="1" dirty="0" smtClean="0">
                <a:solidFill>
                  <a:srgbClr val="00CC99"/>
                </a:solidFill>
                <a:cs typeface="B Mitra" pitchFamily="2" charset="-78"/>
              </a:rPr>
              <a:t>نقاشی کردن</a:t>
            </a:r>
          </a:p>
          <a:p>
            <a:pPr algn="r" rtl="1"/>
            <a:r>
              <a:rPr lang="fa-IR" sz="2800" b="1" dirty="0" smtClean="0">
                <a:solidFill>
                  <a:srgbClr val="00CC99"/>
                </a:solidFill>
                <a:cs typeface="B Mitra" pitchFamily="2" charset="-78"/>
              </a:rPr>
              <a:t>غذای خوب</a:t>
            </a:r>
          </a:p>
          <a:p>
            <a:pPr algn="r" rtl="1"/>
            <a:r>
              <a:rPr lang="fa-IR" sz="2800" b="1" dirty="0" smtClean="0">
                <a:solidFill>
                  <a:srgbClr val="00CC99"/>
                </a:solidFill>
                <a:cs typeface="B Mitra" pitchFamily="2" charset="-78"/>
              </a:rPr>
              <a:t>خواب کافی </a:t>
            </a:r>
          </a:p>
          <a:p>
            <a:pPr algn="r" rtl="1"/>
            <a:r>
              <a:rPr lang="fa-IR" sz="2800" b="1" dirty="0" smtClean="0">
                <a:solidFill>
                  <a:srgbClr val="00CC99"/>
                </a:solidFill>
                <a:cs typeface="B Mitra" pitchFamily="2" charset="-78"/>
              </a:rPr>
              <a:t>صحبت با دوستان</a:t>
            </a:r>
          </a:p>
          <a:p>
            <a:pPr algn="r" rtl="1"/>
            <a:r>
              <a:rPr lang="fa-IR" sz="2800" b="1" dirty="0" smtClean="0">
                <a:solidFill>
                  <a:srgbClr val="00CC99"/>
                </a:solidFill>
                <a:cs typeface="B Mitra" pitchFamily="2" charset="-78"/>
              </a:rPr>
              <a:t>مدیتیشن</a:t>
            </a:r>
          </a:p>
          <a:p>
            <a:pPr algn="r" rtl="1"/>
            <a:r>
              <a:rPr lang="fa-IR" sz="2800" b="1" dirty="0" smtClean="0">
                <a:solidFill>
                  <a:srgbClr val="00CC99"/>
                </a:solidFill>
                <a:cs typeface="B Mitra" pitchFamily="2" charset="-78"/>
              </a:rPr>
              <a:t>توجه به افکار منفی </a:t>
            </a:r>
          </a:p>
          <a:p>
            <a:pPr algn="r" rtl="1"/>
            <a:r>
              <a:rPr lang="fa-IR" sz="2800" b="1" dirty="0" smtClean="0">
                <a:solidFill>
                  <a:srgbClr val="00CC99"/>
                </a:solidFill>
                <a:cs typeface="B Mitra" pitchFamily="2" charset="-78"/>
              </a:rPr>
              <a:t>استراحت و تفریح </a:t>
            </a:r>
          </a:p>
          <a:p>
            <a:pPr algn="r" rtl="1"/>
            <a:r>
              <a:rPr lang="fa-IR" sz="2800" b="1" dirty="0" smtClean="0">
                <a:solidFill>
                  <a:srgbClr val="00CC99"/>
                </a:solidFill>
                <a:cs typeface="B Mitra" pitchFamily="2" charset="-78"/>
              </a:rPr>
              <a:t>ورزش</a:t>
            </a:r>
          </a:p>
          <a:p>
            <a:pPr algn="r" rtl="1"/>
            <a:endParaRPr lang="fa-IR" dirty="0" smtClean="0"/>
          </a:p>
          <a:p>
            <a:pPr algn="r" rtl="1"/>
            <a:endParaRPr lang="fa-IR" dirty="0"/>
          </a:p>
        </p:txBody>
      </p:sp>
    </p:spTree>
    <p:extLst>
      <p:ext uri="{BB962C8B-B14F-4D97-AF65-F5344CB8AC3E}">
        <p14:creationId xmlns:p14="http://schemas.microsoft.com/office/powerpoint/2010/main" val="2094918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56591"/>
            <a:ext cx="9448800" cy="1404731"/>
          </a:xfrm>
        </p:spPr>
        <p:txBody>
          <a:bodyPr/>
          <a:lstStyle/>
          <a:p>
            <a:pPr algn="ctr"/>
            <a:r>
              <a:rPr lang="fa-IR" dirty="0" smtClean="0"/>
              <a:t>چگونگی تنظیم هیجان</a:t>
            </a:r>
            <a:endParaRPr lang="en-US" dirty="0"/>
          </a:p>
        </p:txBody>
      </p:sp>
      <p:sp>
        <p:nvSpPr>
          <p:cNvPr id="3" name="Subtitle 2"/>
          <p:cNvSpPr>
            <a:spLocks noGrp="1"/>
          </p:cNvSpPr>
          <p:nvPr>
            <p:ph type="subTitle" idx="1"/>
          </p:nvPr>
        </p:nvSpPr>
        <p:spPr>
          <a:xfrm>
            <a:off x="1371600" y="1961322"/>
            <a:ext cx="9448800" cy="4479235"/>
          </a:xfrm>
        </p:spPr>
        <p:txBody>
          <a:bodyPr>
            <a:normAutofit fontScale="55000" lnSpcReduction="20000"/>
          </a:bodyPr>
          <a:lstStyle/>
          <a:p>
            <a:pPr algn="r"/>
            <a:r>
              <a:rPr lang="fa-IR" sz="2800" dirty="0" smtClean="0">
                <a:cs typeface="B Titr" panose="00000700000000000000" pitchFamily="2" charset="-78"/>
              </a:rPr>
              <a:t>توصیف هیجان</a:t>
            </a:r>
          </a:p>
          <a:p>
            <a:pPr algn="r"/>
            <a:r>
              <a:rPr lang="fa-IR" sz="2800" dirty="0" smtClean="0">
                <a:cs typeface="B Titr" panose="00000700000000000000" pitchFamily="2" charset="-78"/>
              </a:rPr>
              <a:t>پذبرش هیجان های مثبت و منفی</a:t>
            </a:r>
          </a:p>
          <a:p>
            <a:pPr algn="r"/>
            <a:r>
              <a:rPr lang="fa-IR" sz="2800" dirty="0" smtClean="0">
                <a:cs typeface="B Titr" panose="00000700000000000000" pitchFamily="2" charset="-78"/>
              </a:rPr>
              <a:t>دوست داشتن هیجان ها</a:t>
            </a:r>
          </a:p>
          <a:p>
            <a:pPr algn="r"/>
            <a:r>
              <a:rPr lang="fa-IR" sz="2800" dirty="0" smtClean="0">
                <a:cs typeface="B Titr" panose="00000700000000000000" pitchFamily="2" charset="-78"/>
              </a:rPr>
              <a:t>بازسازی باورهای غلط</a:t>
            </a:r>
          </a:p>
          <a:p>
            <a:pPr algn="r"/>
            <a:r>
              <a:rPr lang="fa-IR" sz="2800" dirty="0" smtClean="0">
                <a:cs typeface="B Titr" panose="00000700000000000000" pitchFamily="2" charset="-78"/>
              </a:rPr>
              <a:t>یادگیری مهارت ها</a:t>
            </a:r>
          </a:p>
          <a:p>
            <a:pPr algn="r"/>
            <a:r>
              <a:rPr lang="fa-IR" sz="2800" dirty="0" smtClean="0">
                <a:cs typeface="B Titr" panose="00000700000000000000" pitchFamily="2" charset="-78"/>
              </a:rPr>
              <a:t>هیجان های متضاد</a:t>
            </a:r>
          </a:p>
          <a:p>
            <a:pPr algn="r"/>
            <a:r>
              <a:rPr lang="fa-IR" sz="2800" dirty="0" smtClean="0">
                <a:cs typeface="B Titr" panose="00000700000000000000" pitchFamily="2" charset="-78"/>
              </a:rPr>
              <a:t>ابراز هیجان</a:t>
            </a:r>
          </a:p>
          <a:p>
            <a:pPr algn="r"/>
            <a:r>
              <a:rPr lang="fa-IR" sz="2800" dirty="0" smtClean="0">
                <a:cs typeface="B Titr" panose="00000700000000000000" pitchFamily="2" charset="-78"/>
              </a:rPr>
              <a:t>نه گفتن</a:t>
            </a:r>
          </a:p>
          <a:p>
            <a:pPr algn="r"/>
            <a:r>
              <a:rPr lang="fa-IR" sz="2800" dirty="0" smtClean="0">
                <a:cs typeface="B Titr" panose="00000700000000000000" pitchFamily="2" charset="-78"/>
              </a:rPr>
              <a:t>ابراز انتطار</a:t>
            </a:r>
          </a:p>
          <a:p>
            <a:pPr algn="r"/>
            <a:r>
              <a:rPr lang="fa-IR" sz="2800" dirty="0" smtClean="0">
                <a:cs typeface="B Titr" panose="00000700000000000000" pitchFamily="2" charset="-78"/>
              </a:rPr>
              <a:t>مرزبندی (ارتباط سالم، قطع یا محدود کردن ارتباط با افراد پرخطر)</a:t>
            </a:r>
          </a:p>
          <a:p>
            <a:pPr algn="r"/>
            <a:r>
              <a:rPr lang="fa-IR" sz="2800" dirty="0" smtClean="0">
                <a:cs typeface="B Titr" panose="00000700000000000000" pitchFamily="2" charset="-78"/>
              </a:rPr>
              <a:t>تامل و درنگ</a:t>
            </a:r>
          </a:p>
          <a:p>
            <a:pPr algn="r"/>
            <a:r>
              <a:rPr lang="fa-IR" sz="2800" dirty="0" smtClean="0">
                <a:cs typeface="B Titr" panose="00000700000000000000" pitchFamily="2" charset="-78"/>
              </a:rPr>
              <a:t>بخشیدن و رها کردن</a:t>
            </a:r>
          </a:p>
          <a:p>
            <a:pPr algn="r"/>
            <a:r>
              <a:rPr lang="fa-IR" sz="2800" dirty="0" smtClean="0">
                <a:cs typeface="B Titr" panose="00000700000000000000" pitchFamily="2" charset="-78"/>
              </a:rPr>
              <a:t>فعال سازی</a:t>
            </a:r>
          </a:p>
          <a:p>
            <a:pPr algn="r"/>
            <a:r>
              <a:rPr lang="fa-IR" sz="2800" dirty="0" smtClean="0">
                <a:cs typeface="B Titr" panose="00000700000000000000" pitchFamily="2" charset="-78"/>
              </a:rPr>
              <a:t>مدیریت زمان</a:t>
            </a:r>
          </a:p>
          <a:p>
            <a:pPr algn="r"/>
            <a:endParaRPr lang="en-US" sz="2800" dirty="0">
              <a:cs typeface="B Titr" panose="00000700000000000000" pitchFamily="2" charset="-78"/>
            </a:endParaRPr>
          </a:p>
        </p:txBody>
      </p:sp>
    </p:spTree>
    <p:extLst>
      <p:ext uri="{BB962C8B-B14F-4D97-AF65-F5344CB8AC3E}">
        <p14:creationId xmlns:p14="http://schemas.microsoft.com/office/powerpoint/2010/main" val="3504182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2"/>
            <a:ext cx="8610600" cy="5689437"/>
          </a:xfrm>
        </p:spPr>
        <p:txBody>
          <a:bodyPr>
            <a:normAutofit fontScale="90000"/>
          </a:bodyPr>
          <a:lstStyle/>
          <a:p>
            <a:r>
              <a:rPr lang="fa-IR" dirty="0" smtClean="0"/>
              <a:t>پذیرش درد-پیشگیری از رنج</a:t>
            </a:r>
            <a:br>
              <a:rPr lang="fa-IR" dirty="0" smtClean="0"/>
            </a:br>
            <a:r>
              <a:rPr lang="fa-IR" dirty="0" smtClean="0"/>
              <a:t>پذیرش غیرقابل پیش بینی بودن زندگی</a:t>
            </a:r>
            <a:br>
              <a:rPr lang="fa-IR" dirty="0" smtClean="0"/>
            </a:br>
            <a:r>
              <a:rPr lang="fa-IR" dirty="0" smtClean="0"/>
              <a:t>پذیرش غیرقابل کنترل بودن زندگی</a:t>
            </a:r>
            <a:br>
              <a:rPr lang="fa-IR" dirty="0" smtClean="0"/>
            </a:br>
            <a:r>
              <a:rPr lang="fa-IR" dirty="0" smtClean="0"/>
              <a:t>پذیرش بی ثباتی و ناپایداری در زندگی</a:t>
            </a:r>
            <a:br>
              <a:rPr lang="fa-IR" dirty="0" smtClean="0"/>
            </a:br>
            <a:r>
              <a:rPr lang="fa-IR" dirty="0" smtClean="0"/>
              <a:t>ارزش مداری</a:t>
            </a:r>
            <a:br>
              <a:rPr lang="fa-IR" dirty="0" smtClean="0"/>
            </a:br>
            <a:r>
              <a:rPr lang="fa-IR" dirty="0" smtClean="0"/>
              <a:t>ابراز قاطعانه</a:t>
            </a:r>
            <a:br>
              <a:rPr lang="fa-IR" dirty="0" smtClean="0"/>
            </a:br>
            <a:r>
              <a:rPr lang="fa-IR" dirty="0" smtClean="0"/>
              <a:t>درخواست قاطعانه</a:t>
            </a:r>
            <a:br>
              <a:rPr lang="fa-IR" dirty="0" smtClean="0"/>
            </a:br>
            <a:r>
              <a:rPr lang="fa-IR" dirty="0" smtClean="0"/>
              <a:t>رد قاطعانه</a:t>
            </a:r>
            <a:br>
              <a:rPr lang="fa-IR" dirty="0" smtClean="0"/>
            </a:br>
            <a:r>
              <a:rPr lang="fa-IR" dirty="0" smtClean="0"/>
              <a:t>سبک زندگی سالم</a:t>
            </a:r>
            <a:br>
              <a:rPr lang="fa-IR" dirty="0" smtClean="0"/>
            </a:br>
            <a:r>
              <a:rPr lang="fa-IR" dirty="0" smtClean="0"/>
              <a:t>معنا دادن به زندگی</a:t>
            </a:r>
            <a:br>
              <a:rPr lang="fa-IR" dirty="0" smtClean="0"/>
            </a:br>
            <a:r>
              <a:rPr lang="fa-IR" dirty="0" smtClean="0"/>
              <a:t>پذیرش مشکلات حل نشدنی و کنار آمدن با آنها</a:t>
            </a:r>
            <a:br>
              <a:rPr lang="fa-IR" dirty="0" smtClean="0"/>
            </a:br>
            <a:endParaRPr lang="en-US" dirty="0"/>
          </a:p>
        </p:txBody>
      </p:sp>
    </p:spTree>
    <p:extLst>
      <p:ext uri="{BB962C8B-B14F-4D97-AF65-F5344CB8AC3E}">
        <p14:creationId xmlns:p14="http://schemas.microsoft.com/office/powerpoint/2010/main" val="2539968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5888218"/>
          </a:xfrm>
        </p:spPr>
        <p:txBody>
          <a:bodyPr/>
          <a:lstStyle/>
          <a:p>
            <a:r>
              <a:rPr lang="fa-IR" dirty="0" smtClean="0"/>
              <a:t>مشورت گرفتن</a:t>
            </a:r>
            <a:br>
              <a:rPr lang="fa-IR" dirty="0" smtClean="0"/>
            </a:br>
            <a:r>
              <a:rPr lang="fa-IR" dirty="0" smtClean="0"/>
              <a:t>مراقبت روزانه</a:t>
            </a:r>
            <a:br>
              <a:rPr lang="fa-IR" dirty="0" smtClean="0"/>
            </a:br>
            <a:r>
              <a:rPr lang="fa-IR" dirty="0" smtClean="0"/>
              <a:t>پیروی از عقل سلیم</a:t>
            </a:r>
            <a:br>
              <a:rPr lang="fa-IR" dirty="0" smtClean="0"/>
            </a:br>
            <a:r>
              <a:rPr lang="fa-IR" dirty="0" smtClean="0"/>
              <a:t>ارتباط اجتماعی</a:t>
            </a:r>
            <a:br>
              <a:rPr lang="fa-IR" dirty="0" smtClean="0"/>
            </a:br>
            <a:r>
              <a:rPr lang="fa-IR" dirty="0" smtClean="0"/>
              <a:t>مرزبندی در روابط</a:t>
            </a:r>
            <a:endParaRPr lang="en-US" dirty="0"/>
          </a:p>
        </p:txBody>
      </p:sp>
    </p:spTree>
    <p:extLst>
      <p:ext uri="{BB962C8B-B14F-4D97-AF65-F5344CB8AC3E}">
        <p14:creationId xmlns:p14="http://schemas.microsoft.com/office/powerpoint/2010/main" val="2749791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chemeClr val="accent6">
                    <a:lumMod val="40000"/>
                    <a:lumOff val="60000"/>
                  </a:schemeClr>
                </a:solidFill>
                <a:cs typeface="B Titr" pitchFamily="2" charset="-78"/>
              </a:rPr>
              <a:t>راهبردهای </a:t>
            </a:r>
            <a:r>
              <a:rPr lang="fa-IR" dirty="0" smtClean="0">
                <a:solidFill>
                  <a:schemeClr val="accent6">
                    <a:lumMod val="40000"/>
                    <a:lumOff val="60000"/>
                  </a:schemeClr>
                </a:solidFill>
                <a:cs typeface="B Titr" pitchFamily="2" charset="-78"/>
              </a:rPr>
              <a:t>سالم </a:t>
            </a:r>
            <a:r>
              <a:rPr lang="fa-IR" dirty="0">
                <a:solidFill>
                  <a:schemeClr val="accent6">
                    <a:lumMod val="40000"/>
                    <a:lumOff val="60000"/>
                  </a:schemeClr>
                </a:solidFill>
                <a:cs typeface="B Titr" pitchFamily="2" charset="-78"/>
              </a:rPr>
              <a:t>تنظیم </a:t>
            </a:r>
            <a:r>
              <a:rPr lang="fa-IR" dirty="0" smtClean="0">
                <a:solidFill>
                  <a:schemeClr val="accent6">
                    <a:lumMod val="40000"/>
                    <a:lumOff val="60000"/>
                  </a:schemeClr>
                </a:solidFill>
                <a:cs typeface="B Titr" pitchFamily="2" charset="-78"/>
              </a:rPr>
              <a:t>هیجان: فنون شناختی</a:t>
            </a:r>
            <a:endParaRPr lang="en-US" dirty="0">
              <a:solidFill>
                <a:schemeClr val="accent6">
                  <a:lumMod val="40000"/>
                  <a:lumOff val="60000"/>
                </a:schemeClr>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sz="2800" b="1" dirty="0" smtClean="0">
                <a:solidFill>
                  <a:schemeClr val="accent6">
                    <a:lumMod val="75000"/>
                  </a:schemeClr>
                </a:solidFill>
                <a:cs typeface="B Mitra" pitchFamily="2" charset="-78"/>
              </a:rPr>
              <a:t>توجه به افکار منفی همراه با هیجان منفی و شناسایی خطا های شناختی</a:t>
            </a:r>
            <a:endParaRPr lang="en-US" sz="2800" b="1" dirty="0">
              <a:solidFill>
                <a:schemeClr val="accent6">
                  <a:lumMod val="75000"/>
                </a:schemeClr>
              </a:solidFill>
              <a:cs typeface="B Mitra" pitchFamily="2" charset="-78"/>
            </a:endParaRPr>
          </a:p>
        </p:txBody>
      </p:sp>
    </p:spTree>
    <p:extLst>
      <p:ext uri="{BB962C8B-B14F-4D97-AF65-F5344CB8AC3E}">
        <p14:creationId xmlns:p14="http://schemas.microsoft.com/office/powerpoint/2010/main" val="1629147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Titr" pitchFamily="2" charset="-78"/>
              </a:rPr>
              <a:t>اهمیت تنظیم هیجان</a:t>
            </a:r>
            <a:endParaRPr lang="en-US" dirty="0">
              <a:cs typeface="B Titr" pitchFamily="2" charset="-78"/>
            </a:endParaRPr>
          </a:p>
        </p:txBody>
      </p:sp>
      <p:pic>
        <p:nvPicPr>
          <p:cNvPr id="4" name="Content Placeholder 3"/>
          <p:cNvPicPr>
            <a:picLocks noGrp="1" noChangeAspect="1"/>
          </p:cNvPicPr>
          <p:nvPr>
            <p:ph idx="1"/>
          </p:nvPr>
        </p:nvPicPr>
        <p:blipFill>
          <a:blip r:embed="rId2"/>
          <a:stretch>
            <a:fillRect/>
          </a:stretch>
        </p:blipFill>
        <p:spPr>
          <a:xfrm>
            <a:off x="3184264" y="2063750"/>
            <a:ext cx="4330207" cy="3311525"/>
          </a:xfrm>
          <a:prstGeom prst="rect">
            <a:avLst/>
          </a:prstGeom>
        </p:spPr>
      </p:pic>
    </p:spTree>
    <p:extLst>
      <p:ext uri="{BB962C8B-B14F-4D97-AF65-F5344CB8AC3E}">
        <p14:creationId xmlns:p14="http://schemas.microsoft.com/office/powerpoint/2010/main" val="799256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chemeClr val="accent6">
                    <a:lumMod val="40000"/>
                    <a:lumOff val="60000"/>
                  </a:schemeClr>
                </a:solidFill>
              </a:rPr>
              <a:t>راهبردهای سالم تنظیم </a:t>
            </a:r>
            <a:r>
              <a:rPr lang="fa-IR" dirty="0" smtClean="0">
                <a:solidFill>
                  <a:schemeClr val="accent6">
                    <a:lumMod val="40000"/>
                    <a:lumOff val="60000"/>
                  </a:schemeClr>
                </a:solidFill>
              </a:rPr>
              <a:t>هیجان: فنون شناختی</a:t>
            </a:r>
            <a:endParaRPr lang="en-US" dirty="0">
              <a:solidFill>
                <a:schemeClr val="accent6">
                  <a:lumMod val="40000"/>
                  <a:lumOff val="60000"/>
                </a:schemeClr>
              </a:solidFill>
            </a:endParaRPr>
          </a:p>
        </p:txBody>
      </p:sp>
      <p:sp>
        <p:nvSpPr>
          <p:cNvPr id="3" name="Content Placeholder 2"/>
          <p:cNvSpPr>
            <a:spLocks noGrp="1"/>
          </p:cNvSpPr>
          <p:nvPr>
            <p:ph idx="1"/>
          </p:nvPr>
        </p:nvSpPr>
        <p:spPr/>
        <p:txBody>
          <a:bodyPr/>
          <a:lstStyle/>
          <a:p>
            <a:pPr algn="r" rtl="1"/>
            <a:r>
              <a:rPr lang="fa-IR" b="1" dirty="0" smtClean="0">
                <a:solidFill>
                  <a:schemeClr val="accent6">
                    <a:lumMod val="40000"/>
                    <a:lumOff val="60000"/>
                  </a:schemeClr>
                </a:solidFill>
              </a:rPr>
              <a:t>بازسازی شناختی:</a:t>
            </a:r>
          </a:p>
          <a:p>
            <a:pPr marL="0" indent="0" algn="r" rtl="1">
              <a:buNone/>
            </a:pPr>
            <a:r>
              <a:rPr lang="fa-IR" b="1" dirty="0" smtClean="0">
                <a:solidFill>
                  <a:schemeClr val="accent6">
                    <a:lumMod val="40000"/>
                    <a:lumOff val="60000"/>
                  </a:schemeClr>
                </a:solidFill>
              </a:rPr>
              <a:t>1- موقعیت، چه اتفاقی افتاد؟: امروز با من سرد برخورد کرد</a:t>
            </a:r>
          </a:p>
          <a:p>
            <a:pPr marL="0" indent="0" algn="r" rtl="1">
              <a:buNone/>
            </a:pPr>
            <a:r>
              <a:rPr lang="fa-IR" b="1" dirty="0" smtClean="0">
                <a:solidFill>
                  <a:schemeClr val="accent6">
                    <a:lumMod val="40000"/>
                    <a:lumOff val="60000"/>
                  </a:schemeClr>
                </a:solidFill>
              </a:rPr>
              <a:t>2- احساس- چه حسی داشتم؟: غم</a:t>
            </a:r>
          </a:p>
          <a:p>
            <a:pPr marL="0" indent="0" algn="r" rtl="1">
              <a:buNone/>
            </a:pPr>
            <a:r>
              <a:rPr lang="fa-IR" b="1" dirty="0" smtClean="0">
                <a:solidFill>
                  <a:schemeClr val="accent6">
                    <a:lumMod val="40000"/>
                    <a:lumOff val="60000"/>
                  </a:schemeClr>
                </a:solidFill>
              </a:rPr>
              <a:t>3- فکر اولیه- با خودم چه فکری کردم؟: من دوست داشتنی نیستم</a:t>
            </a:r>
          </a:p>
          <a:p>
            <a:pPr marL="0" indent="0" algn="r" rtl="1">
              <a:buNone/>
            </a:pPr>
            <a:r>
              <a:rPr lang="fa-IR" b="1" dirty="0" smtClean="0">
                <a:solidFill>
                  <a:schemeClr val="accent6">
                    <a:lumMod val="40000"/>
                    <a:lumOff val="60000"/>
                  </a:schemeClr>
                </a:solidFill>
              </a:rPr>
              <a:t>4- تفکر جایگزین- چه تفسیر منطقی تر و مهربانه تر می توانم داشته باشم؟: شاید امروز حالش خوب نیست. شاید بی حوصله است.</a:t>
            </a:r>
          </a:p>
          <a:p>
            <a:pPr marL="0" indent="0" algn="r" rtl="1">
              <a:buNone/>
            </a:pPr>
            <a:r>
              <a:rPr lang="fa-IR" b="1" dirty="0" smtClean="0">
                <a:solidFill>
                  <a:schemeClr val="accent6">
                    <a:lumMod val="40000"/>
                    <a:lumOff val="60000"/>
                  </a:schemeClr>
                </a:solidFill>
              </a:rPr>
              <a:t>5- نتیجه-  احساس و واکنش ام چه تغییری کرد؟: احساس غم کمتر، آرامتر</a:t>
            </a:r>
          </a:p>
        </p:txBody>
      </p:sp>
    </p:spTree>
    <p:extLst>
      <p:ext uri="{BB962C8B-B14F-4D97-AF65-F5344CB8AC3E}">
        <p14:creationId xmlns:p14="http://schemas.microsoft.com/office/powerpoint/2010/main" val="1504660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2" y="321972"/>
            <a:ext cx="11184228" cy="1043189"/>
          </a:xfrm>
        </p:spPr>
        <p:txBody>
          <a:bodyPr/>
          <a:lstStyle/>
          <a:p>
            <a:pPr algn="ctr" rtl="1"/>
            <a:r>
              <a:rPr lang="fa-IR" b="1" dirty="0" smtClean="0">
                <a:solidFill>
                  <a:schemeClr val="accent6">
                    <a:lumMod val="40000"/>
                    <a:lumOff val="60000"/>
                  </a:schemeClr>
                </a:solidFill>
              </a:rPr>
              <a:t>نمونه بازسازی مفروضه های شناختی</a:t>
            </a:r>
            <a:endParaRPr lang="en-US" b="1" dirty="0">
              <a:solidFill>
                <a:schemeClr val="accent6">
                  <a:lumMod val="40000"/>
                  <a:lumOff val="60000"/>
                </a:schemeClr>
              </a:solidFill>
            </a:endParaRPr>
          </a:p>
        </p:txBody>
      </p:sp>
      <p:sp>
        <p:nvSpPr>
          <p:cNvPr id="3" name="Content Placeholder 2"/>
          <p:cNvSpPr>
            <a:spLocks noGrp="1"/>
          </p:cNvSpPr>
          <p:nvPr>
            <p:ph idx="1"/>
          </p:nvPr>
        </p:nvSpPr>
        <p:spPr>
          <a:xfrm>
            <a:off x="141667" y="1146220"/>
            <a:ext cx="11938715" cy="5035639"/>
          </a:xfrm>
        </p:spPr>
        <p:txBody>
          <a:bodyPr>
            <a:normAutofit/>
          </a:bodyPr>
          <a:lstStyle/>
          <a:p>
            <a:pPr marL="0" indent="0" algn="r" rtl="1">
              <a:lnSpc>
                <a:spcPct val="150000"/>
              </a:lnSpc>
              <a:buNone/>
            </a:pPr>
            <a:r>
              <a:rPr lang="en-US" b="1" dirty="0">
                <a:solidFill>
                  <a:srgbClr val="002060"/>
                </a:solidFill>
              </a:rPr>
              <a:t> </a:t>
            </a:r>
            <a:r>
              <a:rPr lang="en-US" b="1" dirty="0" smtClean="0">
                <a:solidFill>
                  <a:srgbClr val="002060"/>
                </a:solidFill>
              </a:rPr>
              <a:t>                            </a:t>
            </a:r>
            <a:r>
              <a:rPr lang="fa-IR" b="1" dirty="0" smtClean="0">
                <a:solidFill>
                  <a:srgbClr val="002060"/>
                </a:solidFill>
              </a:rPr>
              <a:t>                 </a:t>
            </a:r>
          </a:p>
          <a:p>
            <a:pPr marL="0" indent="0" algn="r" rtl="1">
              <a:lnSpc>
                <a:spcPct val="150000"/>
              </a:lnSpc>
              <a:buNone/>
            </a:pPr>
            <a:r>
              <a:rPr lang="fa-IR" b="1" dirty="0">
                <a:solidFill>
                  <a:srgbClr val="002060"/>
                </a:solidFill>
              </a:rPr>
              <a:t> </a:t>
            </a:r>
            <a:r>
              <a:rPr lang="fa-IR" b="1" dirty="0" smtClean="0">
                <a:solidFill>
                  <a:srgbClr val="002060"/>
                </a:solidFill>
              </a:rPr>
              <a:t>                                                  </a:t>
            </a:r>
          </a:p>
          <a:p>
            <a:pPr algn="r" rtl="1">
              <a:lnSpc>
                <a:spcPct val="150000"/>
              </a:lnSpc>
              <a:buFontTx/>
              <a:buChar char="-"/>
            </a:pPr>
            <a:endParaRPr lang="fa-IR" b="1" dirty="0" smtClean="0">
              <a:solidFill>
                <a:srgbClr val="002060"/>
              </a:solidFill>
            </a:endParaRPr>
          </a:p>
          <a:p>
            <a:pPr marL="0" indent="0" algn="r" rtl="1">
              <a:lnSpc>
                <a:spcPct val="150000"/>
              </a:lnSpc>
              <a:buNone/>
            </a:pPr>
            <a:r>
              <a:rPr lang="fa-IR" b="1" dirty="0">
                <a:solidFill>
                  <a:srgbClr val="002060"/>
                </a:solidFill>
              </a:rPr>
              <a:t> </a:t>
            </a:r>
            <a:r>
              <a:rPr lang="fa-IR" b="1" dirty="0" smtClean="0">
                <a:solidFill>
                  <a:srgbClr val="002060"/>
                </a:solidFill>
              </a:rPr>
              <a:t>                                                 </a:t>
            </a:r>
          </a:p>
          <a:p>
            <a:pPr marL="0" indent="0" algn="r" rtl="1">
              <a:lnSpc>
                <a:spcPct val="150000"/>
              </a:lnSpc>
              <a:buNone/>
            </a:pPr>
            <a:r>
              <a:rPr lang="fa-IR" b="1" dirty="0">
                <a:solidFill>
                  <a:srgbClr val="002060"/>
                </a:solidFill>
              </a:rPr>
              <a:t> </a:t>
            </a:r>
            <a:r>
              <a:rPr lang="fa-IR" b="1" dirty="0" smtClean="0">
                <a:solidFill>
                  <a:srgbClr val="002060"/>
                </a:solidFill>
              </a:rPr>
              <a:t>                                                        </a:t>
            </a:r>
          </a:p>
          <a:p>
            <a:pPr marL="0" indent="0" algn="r" rtl="1">
              <a:lnSpc>
                <a:spcPct val="150000"/>
              </a:lnSpc>
              <a:buNone/>
            </a:pPr>
            <a:r>
              <a:rPr lang="fa-IR" b="1" dirty="0">
                <a:solidFill>
                  <a:srgbClr val="002060"/>
                </a:solidFill>
              </a:rPr>
              <a:t> </a:t>
            </a:r>
            <a:r>
              <a:rPr lang="fa-IR" b="1" dirty="0" smtClean="0">
                <a:solidFill>
                  <a:srgbClr val="002060"/>
                </a:solidFill>
              </a:rPr>
              <a:t>                                                                                      </a:t>
            </a:r>
          </a:p>
          <a:p>
            <a:pPr marL="0" indent="0" algn="r" rtl="1">
              <a:lnSpc>
                <a:spcPct val="150000"/>
              </a:lnSpc>
              <a:buNone/>
            </a:pPr>
            <a:r>
              <a:rPr lang="fa-IR" b="1" dirty="0">
                <a:solidFill>
                  <a:srgbClr val="002060"/>
                </a:solidFill>
              </a:rPr>
              <a:t> </a:t>
            </a:r>
            <a:r>
              <a:rPr lang="fa-IR" b="1" dirty="0" smtClean="0">
                <a:solidFill>
                  <a:srgbClr val="002060"/>
                </a:solidFill>
              </a:rPr>
              <a:t>                                   </a:t>
            </a:r>
            <a:endParaRPr lang="en-US" b="1" dirty="0">
              <a:solidFill>
                <a:srgbClr val="002060"/>
              </a:solidFill>
            </a:endParaRPr>
          </a:p>
        </p:txBody>
      </p:sp>
      <p:sp>
        <p:nvSpPr>
          <p:cNvPr id="4" name="Left Arrow 3"/>
          <p:cNvSpPr/>
          <p:nvPr/>
        </p:nvSpPr>
        <p:spPr>
          <a:xfrm>
            <a:off x="8484489" y="1794458"/>
            <a:ext cx="892937"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8943301" y="1298065"/>
            <a:ext cx="868251"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8581080" y="2892937"/>
            <a:ext cx="699754"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8134612" y="3457978"/>
            <a:ext cx="699754"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664969" y="3978614"/>
            <a:ext cx="699754"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253928" y="4564517"/>
            <a:ext cx="699754"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9744116" y="5080697"/>
            <a:ext cx="699754"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03854" y="1285383"/>
            <a:ext cx="2176528" cy="400110"/>
          </a:xfrm>
          <a:prstGeom prst="rect">
            <a:avLst/>
          </a:prstGeom>
          <a:noFill/>
        </p:spPr>
        <p:txBody>
          <a:bodyPr wrap="square" rtlCol="0">
            <a:spAutoFit/>
          </a:bodyPr>
          <a:lstStyle/>
          <a:p>
            <a:r>
              <a:rPr lang="fa-IR" sz="2000" b="1" dirty="0" smtClean="0">
                <a:solidFill>
                  <a:srgbClr val="002060"/>
                </a:solidFill>
              </a:rPr>
              <a:t>ـ</a:t>
            </a:r>
            <a:r>
              <a:rPr lang="fa-IR" sz="2000" b="1" dirty="0" smtClean="0">
                <a:solidFill>
                  <a:schemeClr val="accent6">
                    <a:lumMod val="40000"/>
                    <a:lumOff val="60000"/>
                  </a:schemeClr>
                </a:solidFill>
              </a:rPr>
              <a:t> دنیا باید منصفانه باش</a:t>
            </a:r>
            <a:r>
              <a:rPr lang="fa-IR" sz="2000" b="1" dirty="0" smtClean="0">
                <a:solidFill>
                  <a:srgbClr val="002060"/>
                </a:solidFill>
              </a:rPr>
              <a:t>د</a:t>
            </a:r>
            <a:endParaRPr lang="en-US" dirty="0"/>
          </a:p>
        </p:txBody>
      </p:sp>
      <p:sp>
        <p:nvSpPr>
          <p:cNvPr id="13" name="Rectangle 12"/>
          <p:cNvSpPr/>
          <p:nvPr/>
        </p:nvSpPr>
        <p:spPr>
          <a:xfrm>
            <a:off x="502276" y="1146647"/>
            <a:ext cx="8332090" cy="537391"/>
          </a:xfrm>
          <a:prstGeom prst="rect">
            <a:avLst/>
          </a:prstGeom>
        </p:spPr>
        <p:txBody>
          <a:bodyPr wrap="square">
            <a:spAutoFit/>
          </a:bodyPr>
          <a:lstStyle/>
          <a:p>
            <a:pPr lvl="0" algn="r" rtl="1">
              <a:lnSpc>
                <a:spcPct val="150000"/>
              </a:lnSpc>
              <a:spcBef>
                <a:spcPts val="1000"/>
              </a:spcBef>
            </a:pPr>
            <a:r>
              <a:rPr lang="fa-IR" sz="2200" b="1" dirty="0" smtClean="0">
                <a:solidFill>
                  <a:schemeClr val="accent6">
                    <a:lumMod val="40000"/>
                    <a:lumOff val="60000"/>
                  </a:schemeClr>
                </a:solidFill>
              </a:rPr>
              <a:t> دنیا </a:t>
            </a:r>
            <a:r>
              <a:rPr lang="fa-IR" sz="2200" b="1" dirty="0">
                <a:solidFill>
                  <a:schemeClr val="accent6">
                    <a:lumMod val="40000"/>
                    <a:lumOff val="60000"/>
                  </a:schemeClr>
                </a:solidFill>
              </a:rPr>
              <a:t>همیشه منصفانه نیست و من در حوزه چیزهایی که کنترل دارم می تونم عمل کنم</a:t>
            </a:r>
          </a:p>
        </p:txBody>
      </p:sp>
      <p:sp>
        <p:nvSpPr>
          <p:cNvPr id="14" name="TextBox 13"/>
          <p:cNvSpPr txBox="1"/>
          <p:nvPr/>
        </p:nvSpPr>
        <p:spPr>
          <a:xfrm>
            <a:off x="9461675" y="1824656"/>
            <a:ext cx="2549476" cy="400110"/>
          </a:xfrm>
          <a:prstGeom prst="rect">
            <a:avLst/>
          </a:prstGeom>
          <a:noFill/>
        </p:spPr>
        <p:txBody>
          <a:bodyPr wrap="square" rtlCol="0">
            <a:spAutoFit/>
          </a:bodyPr>
          <a:lstStyle/>
          <a:p>
            <a:r>
              <a:rPr lang="fa-IR" sz="2000" b="1" dirty="0" smtClean="0">
                <a:solidFill>
                  <a:srgbClr val="002060"/>
                </a:solidFill>
              </a:rPr>
              <a:t>ـ </a:t>
            </a:r>
            <a:r>
              <a:rPr lang="fa-IR" sz="2000" b="1" dirty="0">
                <a:solidFill>
                  <a:schemeClr val="accent6">
                    <a:lumMod val="40000"/>
                    <a:lumOff val="60000"/>
                  </a:schemeClr>
                </a:solidFill>
              </a:rPr>
              <a:t>فکرهایم حقیقت مطلق است</a:t>
            </a:r>
            <a:endParaRPr lang="en-US" dirty="0">
              <a:solidFill>
                <a:schemeClr val="accent6">
                  <a:lumMod val="40000"/>
                  <a:lumOff val="60000"/>
                </a:schemeClr>
              </a:solidFill>
            </a:endParaRPr>
          </a:p>
        </p:txBody>
      </p:sp>
      <p:sp>
        <p:nvSpPr>
          <p:cNvPr id="15" name="TextBox 14"/>
          <p:cNvSpPr txBox="1"/>
          <p:nvPr/>
        </p:nvSpPr>
        <p:spPr>
          <a:xfrm>
            <a:off x="141667" y="1678069"/>
            <a:ext cx="8415262" cy="958660"/>
          </a:xfrm>
          <a:prstGeom prst="rect">
            <a:avLst/>
          </a:prstGeom>
          <a:noFill/>
        </p:spPr>
        <p:txBody>
          <a:bodyPr wrap="square" rtlCol="0">
            <a:spAutoFit/>
          </a:bodyPr>
          <a:lstStyle/>
          <a:p>
            <a:pPr lvl="0" algn="r" rtl="1">
              <a:lnSpc>
                <a:spcPct val="150000"/>
              </a:lnSpc>
              <a:spcBef>
                <a:spcPts val="1000"/>
              </a:spcBef>
            </a:pPr>
            <a:r>
              <a:rPr lang="fa-IR" sz="2000" b="1" dirty="0" smtClean="0">
                <a:solidFill>
                  <a:srgbClr val="002060"/>
                </a:solidFill>
              </a:rPr>
              <a:t> </a:t>
            </a:r>
            <a:r>
              <a:rPr lang="fa-IR" sz="2000" b="1" dirty="0">
                <a:solidFill>
                  <a:schemeClr val="accent6">
                    <a:lumMod val="40000"/>
                    <a:lumOff val="60000"/>
                  </a:schemeClr>
                </a:solidFill>
              </a:rPr>
              <a:t>گاهی احساسات من روی فکرهام اثر میذاره پس نمی تونه حقیقت مطلق باشه. ممکنه بقیه طور دیگه ای فکر کنند.</a:t>
            </a:r>
          </a:p>
        </p:txBody>
      </p:sp>
      <p:sp>
        <p:nvSpPr>
          <p:cNvPr id="16" name="TextBox 15"/>
          <p:cNvSpPr txBox="1"/>
          <p:nvPr/>
        </p:nvSpPr>
        <p:spPr>
          <a:xfrm>
            <a:off x="9324853" y="2877685"/>
            <a:ext cx="2802294" cy="400110"/>
          </a:xfrm>
          <a:prstGeom prst="rect">
            <a:avLst/>
          </a:prstGeom>
          <a:noFill/>
        </p:spPr>
        <p:txBody>
          <a:bodyPr wrap="square" rtlCol="0">
            <a:spAutoFit/>
          </a:bodyPr>
          <a:lstStyle/>
          <a:p>
            <a:r>
              <a:rPr lang="fa-IR" sz="2000" b="1" dirty="0" smtClean="0">
                <a:solidFill>
                  <a:schemeClr val="accent6">
                    <a:lumMod val="40000"/>
                    <a:lumOff val="60000"/>
                  </a:schemeClr>
                </a:solidFill>
              </a:rPr>
              <a:t>ـ </a:t>
            </a:r>
            <a:r>
              <a:rPr lang="fa-IR" sz="2000" b="1" dirty="0">
                <a:solidFill>
                  <a:schemeClr val="accent6">
                    <a:lumMod val="40000"/>
                    <a:lumOff val="60000"/>
                  </a:schemeClr>
                </a:solidFill>
              </a:rPr>
              <a:t>ادمها باید درست رفتار کنن</a:t>
            </a:r>
            <a:r>
              <a:rPr lang="fa-IR" sz="2000" b="1" dirty="0">
                <a:solidFill>
                  <a:srgbClr val="002060"/>
                </a:solidFill>
              </a:rPr>
              <a:t>د </a:t>
            </a:r>
            <a:endParaRPr lang="en-US" dirty="0"/>
          </a:p>
        </p:txBody>
      </p:sp>
      <p:sp>
        <p:nvSpPr>
          <p:cNvPr id="17" name="TextBox 16"/>
          <p:cNvSpPr txBox="1"/>
          <p:nvPr/>
        </p:nvSpPr>
        <p:spPr>
          <a:xfrm>
            <a:off x="235289" y="2834917"/>
            <a:ext cx="8360815" cy="496996"/>
          </a:xfrm>
          <a:prstGeom prst="rect">
            <a:avLst/>
          </a:prstGeom>
          <a:noFill/>
        </p:spPr>
        <p:txBody>
          <a:bodyPr wrap="square" rtlCol="0">
            <a:spAutoFit/>
          </a:bodyPr>
          <a:lstStyle/>
          <a:p>
            <a:pPr lvl="0" algn="r" rtl="1">
              <a:lnSpc>
                <a:spcPct val="150000"/>
              </a:lnSpc>
              <a:spcBef>
                <a:spcPts val="1000"/>
              </a:spcBef>
            </a:pPr>
            <a:r>
              <a:rPr lang="fa-IR" sz="2000" b="1" dirty="0">
                <a:solidFill>
                  <a:schemeClr val="accent6">
                    <a:lumMod val="40000"/>
                    <a:lumOff val="60000"/>
                  </a:schemeClr>
                </a:solidFill>
              </a:rPr>
              <a:t>هرکس در زندگی اش شرایط و اتفاقات متفاوتی رو تجربه کرده و ممکنه طبق اصول من رفتار نکنه</a:t>
            </a:r>
          </a:p>
        </p:txBody>
      </p:sp>
      <p:sp>
        <p:nvSpPr>
          <p:cNvPr id="18" name="TextBox 17"/>
          <p:cNvSpPr txBox="1"/>
          <p:nvPr/>
        </p:nvSpPr>
        <p:spPr>
          <a:xfrm>
            <a:off x="8918371" y="3453758"/>
            <a:ext cx="3078006" cy="400110"/>
          </a:xfrm>
          <a:prstGeom prst="rect">
            <a:avLst/>
          </a:prstGeom>
          <a:noFill/>
        </p:spPr>
        <p:txBody>
          <a:bodyPr wrap="square" rtlCol="0">
            <a:spAutoFit/>
          </a:bodyPr>
          <a:lstStyle/>
          <a:p>
            <a:r>
              <a:rPr lang="fa-IR" sz="2000" b="1" dirty="0" smtClean="0">
                <a:solidFill>
                  <a:schemeClr val="accent6">
                    <a:lumMod val="40000"/>
                    <a:lumOff val="60000"/>
                  </a:schemeClr>
                </a:solidFill>
              </a:rPr>
              <a:t>ـ </a:t>
            </a:r>
            <a:r>
              <a:rPr lang="fa-IR" sz="2000" b="1" dirty="0">
                <a:solidFill>
                  <a:schemeClr val="accent6">
                    <a:lumMod val="40000"/>
                    <a:lumOff val="60000"/>
                  </a:schemeClr>
                </a:solidFill>
              </a:rPr>
              <a:t>اوضاع همیشه باید در کنترل باش</a:t>
            </a:r>
            <a:r>
              <a:rPr lang="fa-IR" sz="2000" b="1" dirty="0">
                <a:solidFill>
                  <a:srgbClr val="002060"/>
                </a:solidFill>
              </a:rPr>
              <a:t>د</a:t>
            </a:r>
            <a:endParaRPr lang="en-US" dirty="0"/>
          </a:p>
        </p:txBody>
      </p:sp>
      <p:sp>
        <p:nvSpPr>
          <p:cNvPr id="19" name="TextBox 18"/>
          <p:cNvSpPr txBox="1"/>
          <p:nvPr/>
        </p:nvSpPr>
        <p:spPr>
          <a:xfrm>
            <a:off x="1599585" y="3376814"/>
            <a:ext cx="6578021" cy="496996"/>
          </a:xfrm>
          <a:prstGeom prst="rect">
            <a:avLst/>
          </a:prstGeom>
          <a:noFill/>
        </p:spPr>
        <p:txBody>
          <a:bodyPr wrap="square" rtlCol="0">
            <a:spAutoFit/>
          </a:bodyPr>
          <a:lstStyle/>
          <a:p>
            <a:pPr lvl="0" algn="r" rtl="1">
              <a:lnSpc>
                <a:spcPct val="150000"/>
              </a:lnSpc>
              <a:spcBef>
                <a:spcPts val="1000"/>
              </a:spcBef>
            </a:pPr>
            <a:r>
              <a:rPr lang="fa-IR" sz="2000" b="1" dirty="0" smtClean="0">
                <a:solidFill>
                  <a:schemeClr val="accent6">
                    <a:lumMod val="40000"/>
                    <a:lumOff val="60000"/>
                  </a:schemeClr>
                </a:solidFill>
              </a:rPr>
              <a:t>من </a:t>
            </a:r>
            <a:r>
              <a:rPr lang="fa-IR" sz="2000" b="1" dirty="0">
                <a:solidFill>
                  <a:schemeClr val="accent6">
                    <a:lumMod val="40000"/>
                    <a:lumOff val="60000"/>
                  </a:schemeClr>
                </a:solidFill>
              </a:rPr>
              <a:t>نمی تونم همه چیز رو کنترل کنم. زندگی پر از تغییر و عدم قطعیت است</a:t>
            </a:r>
          </a:p>
        </p:txBody>
      </p:sp>
      <p:sp>
        <p:nvSpPr>
          <p:cNvPr id="20" name="TextBox 19"/>
          <p:cNvSpPr txBox="1"/>
          <p:nvPr/>
        </p:nvSpPr>
        <p:spPr>
          <a:xfrm>
            <a:off x="7421901" y="4017567"/>
            <a:ext cx="4658481" cy="400110"/>
          </a:xfrm>
          <a:prstGeom prst="rect">
            <a:avLst/>
          </a:prstGeom>
          <a:noFill/>
        </p:spPr>
        <p:txBody>
          <a:bodyPr wrap="square" rtlCol="0">
            <a:spAutoFit/>
          </a:bodyPr>
          <a:lstStyle/>
          <a:p>
            <a:r>
              <a:rPr lang="fa-IR" sz="2000" b="1" dirty="0" smtClean="0">
                <a:solidFill>
                  <a:schemeClr val="accent6">
                    <a:lumMod val="40000"/>
                    <a:lumOff val="60000"/>
                  </a:schemeClr>
                </a:solidFill>
              </a:rPr>
              <a:t>ـ </a:t>
            </a:r>
            <a:r>
              <a:rPr lang="fa-IR" sz="2000" b="1" dirty="0">
                <a:solidFill>
                  <a:schemeClr val="accent6">
                    <a:lumMod val="40000"/>
                    <a:lumOff val="60000"/>
                  </a:schemeClr>
                </a:solidFill>
              </a:rPr>
              <a:t>اگر به چیزی که می خواهم نرسم شکست </a:t>
            </a:r>
            <a:r>
              <a:rPr lang="fa-IR" sz="2000" b="1" dirty="0" smtClean="0">
                <a:solidFill>
                  <a:schemeClr val="accent6">
                    <a:lumMod val="40000"/>
                    <a:lumOff val="60000"/>
                  </a:schemeClr>
                </a:solidFill>
              </a:rPr>
              <a:t>خورده </a:t>
            </a:r>
            <a:r>
              <a:rPr lang="fa-IR" sz="2000" b="1" dirty="0">
                <a:solidFill>
                  <a:schemeClr val="accent6">
                    <a:lumMod val="40000"/>
                    <a:lumOff val="60000"/>
                  </a:schemeClr>
                </a:solidFill>
              </a:rPr>
              <a:t>ام </a:t>
            </a:r>
            <a:endParaRPr lang="en-US" dirty="0">
              <a:solidFill>
                <a:schemeClr val="accent6">
                  <a:lumMod val="40000"/>
                  <a:lumOff val="60000"/>
                </a:schemeClr>
              </a:solidFill>
            </a:endParaRPr>
          </a:p>
        </p:txBody>
      </p:sp>
      <p:sp>
        <p:nvSpPr>
          <p:cNvPr id="21" name="TextBox 20"/>
          <p:cNvSpPr txBox="1"/>
          <p:nvPr/>
        </p:nvSpPr>
        <p:spPr>
          <a:xfrm>
            <a:off x="1846644" y="3908738"/>
            <a:ext cx="4658481" cy="496996"/>
          </a:xfrm>
          <a:prstGeom prst="rect">
            <a:avLst/>
          </a:prstGeom>
          <a:noFill/>
        </p:spPr>
        <p:txBody>
          <a:bodyPr wrap="square" rtlCol="0">
            <a:spAutoFit/>
          </a:bodyPr>
          <a:lstStyle/>
          <a:p>
            <a:pPr lvl="0" algn="r" rtl="1">
              <a:lnSpc>
                <a:spcPct val="150000"/>
              </a:lnSpc>
              <a:spcBef>
                <a:spcPts val="1000"/>
              </a:spcBef>
            </a:pPr>
            <a:r>
              <a:rPr lang="fa-IR" sz="2000" b="1" dirty="0">
                <a:solidFill>
                  <a:schemeClr val="accent6">
                    <a:lumMod val="40000"/>
                    <a:lumOff val="60000"/>
                  </a:schemeClr>
                </a:solidFill>
              </a:rPr>
              <a:t>ممکنه به هدفم نرسم ولی تلاشم رو کردم</a:t>
            </a:r>
          </a:p>
        </p:txBody>
      </p:sp>
      <p:sp>
        <p:nvSpPr>
          <p:cNvPr id="22" name="TextBox 21"/>
          <p:cNvSpPr txBox="1"/>
          <p:nvPr/>
        </p:nvSpPr>
        <p:spPr>
          <a:xfrm>
            <a:off x="7943916" y="4563279"/>
            <a:ext cx="4658481" cy="400110"/>
          </a:xfrm>
          <a:prstGeom prst="rect">
            <a:avLst/>
          </a:prstGeom>
          <a:noFill/>
        </p:spPr>
        <p:txBody>
          <a:bodyPr wrap="square" rtlCol="0">
            <a:spAutoFit/>
          </a:bodyPr>
          <a:lstStyle/>
          <a:p>
            <a:r>
              <a:rPr lang="fa-IR" sz="2000" b="1" dirty="0">
                <a:solidFill>
                  <a:srgbClr val="002060"/>
                </a:solidFill>
              </a:rPr>
              <a:t>ـ</a:t>
            </a:r>
            <a:r>
              <a:rPr lang="fa-IR" sz="2000" b="1" dirty="0">
                <a:solidFill>
                  <a:schemeClr val="accent6">
                    <a:lumMod val="40000"/>
                    <a:lumOff val="60000"/>
                  </a:schemeClr>
                </a:solidFill>
              </a:rPr>
              <a:t> اگر تنها باشم نمی توانم از خودم مراقبت کنم</a:t>
            </a:r>
            <a:r>
              <a:rPr lang="fa-IR" sz="2000" b="1" dirty="0">
                <a:solidFill>
                  <a:srgbClr val="002060"/>
                </a:solidFill>
              </a:rPr>
              <a:t> </a:t>
            </a:r>
            <a:endParaRPr lang="en-US" dirty="0"/>
          </a:p>
        </p:txBody>
      </p:sp>
      <p:sp>
        <p:nvSpPr>
          <p:cNvPr id="23" name="TextBox 22"/>
          <p:cNvSpPr txBox="1"/>
          <p:nvPr/>
        </p:nvSpPr>
        <p:spPr>
          <a:xfrm>
            <a:off x="2514350" y="4531724"/>
            <a:ext cx="4658481" cy="496996"/>
          </a:xfrm>
          <a:prstGeom prst="rect">
            <a:avLst/>
          </a:prstGeom>
          <a:noFill/>
        </p:spPr>
        <p:txBody>
          <a:bodyPr wrap="square" rtlCol="0">
            <a:spAutoFit/>
          </a:bodyPr>
          <a:lstStyle/>
          <a:p>
            <a:pPr lvl="0" algn="r" rtl="1">
              <a:lnSpc>
                <a:spcPct val="150000"/>
              </a:lnSpc>
              <a:spcBef>
                <a:spcPts val="1000"/>
              </a:spcBef>
            </a:pPr>
            <a:r>
              <a:rPr lang="fa-IR" sz="2000" b="1" dirty="0">
                <a:solidFill>
                  <a:schemeClr val="accent6">
                    <a:lumMod val="40000"/>
                    <a:lumOff val="60000"/>
                  </a:schemeClr>
                </a:solidFill>
              </a:rPr>
              <a:t>قبلا هم تنها بودم و تونستم از خودم مراقبت کنم</a:t>
            </a:r>
          </a:p>
        </p:txBody>
      </p:sp>
      <p:sp>
        <p:nvSpPr>
          <p:cNvPr id="24" name="TextBox 23"/>
          <p:cNvSpPr txBox="1"/>
          <p:nvPr/>
        </p:nvSpPr>
        <p:spPr>
          <a:xfrm>
            <a:off x="10443870" y="5069982"/>
            <a:ext cx="1636512" cy="400110"/>
          </a:xfrm>
          <a:prstGeom prst="rect">
            <a:avLst/>
          </a:prstGeom>
          <a:noFill/>
        </p:spPr>
        <p:txBody>
          <a:bodyPr wrap="square" rtlCol="0">
            <a:spAutoFit/>
          </a:bodyPr>
          <a:lstStyle/>
          <a:p>
            <a:r>
              <a:rPr lang="fa-IR" sz="2000" b="1" dirty="0">
                <a:solidFill>
                  <a:srgbClr val="002060"/>
                </a:solidFill>
              </a:rPr>
              <a:t>ـ</a:t>
            </a:r>
            <a:r>
              <a:rPr lang="fa-IR" sz="2000" b="1" dirty="0">
                <a:solidFill>
                  <a:schemeClr val="accent6">
                    <a:lumMod val="40000"/>
                    <a:lumOff val="60000"/>
                  </a:schemeClr>
                </a:solidFill>
              </a:rPr>
              <a:t> من بی ارزشم</a:t>
            </a:r>
            <a:r>
              <a:rPr lang="fa-IR" sz="2000" b="1" dirty="0">
                <a:solidFill>
                  <a:srgbClr val="002060"/>
                </a:solidFill>
              </a:rPr>
              <a:t> </a:t>
            </a:r>
            <a:endParaRPr lang="en-US" dirty="0"/>
          </a:p>
        </p:txBody>
      </p:sp>
      <p:sp>
        <p:nvSpPr>
          <p:cNvPr id="25" name="TextBox 24"/>
          <p:cNvSpPr txBox="1"/>
          <p:nvPr/>
        </p:nvSpPr>
        <p:spPr>
          <a:xfrm>
            <a:off x="84488" y="4963389"/>
            <a:ext cx="9659627" cy="1044710"/>
          </a:xfrm>
          <a:prstGeom prst="rect">
            <a:avLst/>
          </a:prstGeom>
          <a:noFill/>
        </p:spPr>
        <p:txBody>
          <a:bodyPr wrap="square" rtlCol="0">
            <a:spAutoFit/>
          </a:bodyPr>
          <a:lstStyle/>
          <a:p>
            <a:pPr lvl="0" algn="r" rtl="1">
              <a:lnSpc>
                <a:spcPct val="150000"/>
              </a:lnSpc>
              <a:spcBef>
                <a:spcPts val="1000"/>
              </a:spcBef>
            </a:pPr>
            <a:r>
              <a:rPr lang="fa-IR" sz="2200" b="1" dirty="0">
                <a:solidFill>
                  <a:schemeClr val="accent6">
                    <a:lumMod val="40000"/>
                    <a:lumOff val="60000"/>
                  </a:schemeClr>
                </a:solidFill>
              </a:rPr>
              <a:t>ممکنه این فکر ناشی از قضاوت های دیگران باشه ولی لزوما ارزشی ندارد. من با خودم مثل یک دوست مهربان رفتار می کنم</a:t>
            </a:r>
            <a:endParaRPr lang="en-US" sz="2200" b="1" dirty="0">
              <a:solidFill>
                <a:schemeClr val="accent6">
                  <a:lumMod val="40000"/>
                  <a:lumOff val="60000"/>
                </a:schemeClr>
              </a:solidFill>
            </a:endParaRPr>
          </a:p>
        </p:txBody>
      </p:sp>
    </p:spTree>
    <p:extLst>
      <p:ext uri="{BB962C8B-B14F-4D97-AF65-F5344CB8AC3E}">
        <p14:creationId xmlns:p14="http://schemas.microsoft.com/office/powerpoint/2010/main" val="4934376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additive="base">
                                        <p:cTn id="74" dur="500" fill="hold"/>
                                        <p:tgtEl>
                                          <p:spTgt spid="7"/>
                                        </p:tgtEl>
                                        <p:attrNameLst>
                                          <p:attrName>ppt_x</p:attrName>
                                        </p:attrNameLst>
                                      </p:cBhvr>
                                      <p:tavLst>
                                        <p:tav tm="0">
                                          <p:val>
                                            <p:strVal val="#ppt_x"/>
                                          </p:val>
                                        </p:tav>
                                        <p:tav tm="100000">
                                          <p:val>
                                            <p:strVal val="#ppt_x"/>
                                          </p:val>
                                        </p:tav>
                                      </p:tavLst>
                                    </p:anim>
                                    <p:anim calcmode="lin" valueType="num">
                                      <p:cBhvr additive="base">
                                        <p:cTn id="7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ppt_x"/>
                                          </p:val>
                                        </p:tav>
                                        <p:tav tm="100000">
                                          <p:val>
                                            <p:strVal val="#ppt_x"/>
                                          </p:val>
                                        </p:tav>
                                      </p:tavLst>
                                    </p:anim>
                                    <p:anim calcmode="lin" valueType="num">
                                      <p:cBhvr additive="base">
                                        <p:cTn id="9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9"/>
                                        </p:tgtEl>
                                        <p:attrNameLst>
                                          <p:attrName>style.visibility</p:attrName>
                                        </p:attrNameLst>
                                      </p:cBhvr>
                                      <p:to>
                                        <p:strVal val="visible"/>
                                      </p:to>
                                    </p:set>
                                    <p:anim calcmode="lin" valueType="num">
                                      <p:cBhvr additive="base">
                                        <p:cTn id="114" dur="500" fill="hold"/>
                                        <p:tgtEl>
                                          <p:spTgt spid="9"/>
                                        </p:tgtEl>
                                        <p:attrNameLst>
                                          <p:attrName>ppt_x</p:attrName>
                                        </p:attrNameLst>
                                      </p:cBhvr>
                                      <p:tavLst>
                                        <p:tav tm="0">
                                          <p:val>
                                            <p:strVal val="#ppt_x"/>
                                          </p:val>
                                        </p:tav>
                                        <p:tav tm="100000">
                                          <p:val>
                                            <p:strVal val="#ppt_x"/>
                                          </p:val>
                                        </p:tav>
                                      </p:tavLst>
                                    </p:anim>
                                    <p:anim calcmode="lin" valueType="num">
                                      <p:cBhvr additive="base">
                                        <p:cTn id="1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11"/>
                                        </p:tgtEl>
                                        <p:attrNameLst>
                                          <p:attrName>style.visibility</p:attrName>
                                        </p:attrNameLst>
                                      </p:cBhvr>
                                      <p:to>
                                        <p:strVal val="visible"/>
                                      </p:to>
                                    </p:set>
                                    <p:anim calcmode="lin" valueType="num">
                                      <p:cBhvr additive="base">
                                        <p:cTn id="134" dur="500" fill="hold"/>
                                        <p:tgtEl>
                                          <p:spTgt spid="11"/>
                                        </p:tgtEl>
                                        <p:attrNameLst>
                                          <p:attrName>ppt_x</p:attrName>
                                        </p:attrNameLst>
                                      </p:cBhvr>
                                      <p:tavLst>
                                        <p:tav tm="0">
                                          <p:val>
                                            <p:strVal val="#ppt_x"/>
                                          </p:val>
                                        </p:tav>
                                        <p:tav tm="100000">
                                          <p:val>
                                            <p:strVal val="#ppt_x"/>
                                          </p:val>
                                        </p:tav>
                                      </p:tavLst>
                                    </p:anim>
                                    <p:anim calcmode="lin" valueType="num">
                                      <p:cBhvr additive="base">
                                        <p:cTn id="1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1000"/>
                                        <p:tgtEl>
                                          <p:spTgt spid="25"/>
                                        </p:tgtEl>
                                      </p:cBhvr>
                                    </p:animEffect>
                                    <p:anim calcmode="lin" valueType="num">
                                      <p:cBhvr>
                                        <p:cTn id="141" dur="1000" fill="hold"/>
                                        <p:tgtEl>
                                          <p:spTgt spid="25"/>
                                        </p:tgtEl>
                                        <p:attrNameLst>
                                          <p:attrName>ppt_x</p:attrName>
                                        </p:attrNameLst>
                                      </p:cBhvr>
                                      <p:tavLst>
                                        <p:tav tm="0">
                                          <p:val>
                                            <p:strVal val="#ppt_x"/>
                                          </p:val>
                                        </p:tav>
                                        <p:tav tm="100000">
                                          <p:val>
                                            <p:strVal val="#ppt_x"/>
                                          </p:val>
                                        </p:tav>
                                      </p:tavLst>
                                    </p:anim>
                                    <p:anim calcmode="lin" valueType="num">
                                      <p:cBhvr>
                                        <p:cTn id="1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0"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6">
                    <a:lumMod val="40000"/>
                    <a:lumOff val="60000"/>
                  </a:schemeClr>
                </a:solidFill>
                <a:cs typeface="B Titr" pitchFamily="2" charset="-78"/>
              </a:rPr>
              <a:t>خطاهای شناختی</a:t>
            </a:r>
            <a:r>
              <a:rPr lang="fa-IR" dirty="0" smtClean="0"/>
              <a:t> </a:t>
            </a:r>
            <a:endParaRPr lang="fa-IR" dirty="0"/>
          </a:p>
        </p:txBody>
      </p:sp>
      <p:sp>
        <p:nvSpPr>
          <p:cNvPr id="3" name="Content Placeholder 2"/>
          <p:cNvSpPr>
            <a:spLocks noGrp="1"/>
          </p:cNvSpPr>
          <p:nvPr>
            <p:ph idx="1"/>
          </p:nvPr>
        </p:nvSpPr>
        <p:spPr/>
        <p:txBody>
          <a:bodyPr>
            <a:normAutofit fontScale="92500" lnSpcReduction="20000"/>
          </a:bodyPr>
          <a:lstStyle/>
          <a:p>
            <a:pPr algn="r" rtl="1"/>
            <a:r>
              <a:rPr lang="fa-IR" sz="2800" b="1" dirty="0" smtClean="0">
                <a:solidFill>
                  <a:schemeClr val="accent6">
                    <a:lumMod val="75000"/>
                  </a:schemeClr>
                </a:solidFill>
                <a:cs typeface="B Mitra" pitchFamily="2" charset="-78"/>
              </a:rPr>
              <a:t>تفکر همه یا هیچ</a:t>
            </a:r>
          </a:p>
          <a:p>
            <a:pPr algn="r" rtl="1"/>
            <a:r>
              <a:rPr lang="fa-IR" sz="2800" b="1" dirty="0" smtClean="0">
                <a:solidFill>
                  <a:schemeClr val="accent6">
                    <a:lumMod val="75000"/>
                  </a:schemeClr>
                </a:solidFill>
                <a:cs typeface="B Mitra" pitchFamily="2" charset="-78"/>
              </a:rPr>
              <a:t>جملات باید دار</a:t>
            </a:r>
          </a:p>
          <a:p>
            <a:pPr algn="r" rtl="1"/>
            <a:r>
              <a:rPr lang="fa-IR" sz="2800" b="1" dirty="0" smtClean="0">
                <a:solidFill>
                  <a:schemeClr val="accent6">
                    <a:lumMod val="75000"/>
                  </a:schemeClr>
                </a:solidFill>
                <a:cs typeface="B Mitra" pitchFamily="2" charset="-78"/>
              </a:rPr>
              <a:t>سرزنش کردن: وقتی خود و دیگری را مسئول چیزی که اتفاق افتاده و خارج از کنترل شما بوده می دانید </a:t>
            </a:r>
          </a:p>
          <a:p>
            <a:pPr algn="r" rtl="1"/>
            <a:r>
              <a:rPr lang="fa-IR" sz="2800" b="1" dirty="0" smtClean="0">
                <a:solidFill>
                  <a:schemeClr val="accent6">
                    <a:lumMod val="75000"/>
                  </a:schemeClr>
                </a:solidFill>
                <a:cs typeface="B Mitra" pitchFamily="2" charset="-78"/>
              </a:rPr>
              <a:t>تعمیم بیش از حد: همیشه </a:t>
            </a:r>
          </a:p>
          <a:p>
            <a:pPr algn="r" rtl="1"/>
            <a:r>
              <a:rPr lang="fa-IR" sz="2800" b="1" dirty="0" smtClean="0">
                <a:solidFill>
                  <a:schemeClr val="accent6">
                    <a:lumMod val="75000"/>
                  </a:schemeClr>
                </a:solidFill>
                <a:cs typeface="B Mitra" pitchFamily="2" charset="-78"/>
              </a:rPr>
              <a:t>برچسب زدن :احمق. کودن</a:t>
            </a:r>
          </a:p>
          <a:p>
            <a:pPr algn="r" rtl="1"/>
            <a:r>
              <a:rPr lang="fa-IR" sz="2800" b="1" dirty="0" smtClean="0">
                <a:solidFill>
                  <a:schemeClr val="accent6">
                    <a:lumMod val="75000"/>
                  </a:schemeClr>
                </a:solidFill>
                <a:cs typeface="B Mitra" pitchFamily="2" charset="-78"/>
              </a:rPr>
              <a:t>فاجعه سازی:</a:t>
            </a:r>
          </a:p>
          <a:p>
            <a:pPr algn="r" rtl="1"/>
            <a:r>
              <a:rPr lang="fa-IR" sz="2800" b="1" dirty="0" smtClean="0">
                <a:solidFill>
                  <a:schemeClr val="accent6">
                    <a:lumMod val="75000"/>
                  </a:schemeClr>
                </a:solidFill>
                <a:cs typeface="B Mitra" pitchFamily="2" charset="-78"/>
              </a:rPr>
              <a:t>نتیجه گیری شتابزده:</a:t>
            </a:r>
            <a:r>
              <a:rPr lang="fa-IR" sz="2800" b="1" dirty="0">
                <a:solidFill>
                  <a:schemeClr val="accent6">
                    <a:lumMod val="75000"/>
                  </a:schemeClr>
                </a:solidFill>
                <a:cs typeface="B Mitra" pitchFamily="2" charset="-78"/>
              </a:rPr>
              <a:t>حدس میزنیم مردم چه فکر میکنید </a:t>
            </a:r>
            <a:endParaRPr lang="fa-IR" sz="2800" b="1" dirty="0" smtClean="0">
              <a:solidFill>
                <a:schemeClr val="accent6">
                  <a:lumMod val="75000"/>
                </a:schemeClr>
              </a:solidFill>
              <a:cs typeface="B Mitra" pitchFamily="2" charset="-78"/>
            </a:endParaRPr>
          </a:p>
          <a:p>
            <a:pPr algn="r" rtl="1"/>
            <a:r>
              <a:rPr lang="fa-IR" sz="2800" b="1" dirty="0" smtClean="0">
                <a:solidFill>
                  <a:schemeClr val="accent6">
                    <a:lumMod val="75000"/>
                  </a:schemeClr>
                </a:solidFill>
                <a:cs typeface="B Mitra" pitchFamily="2" charset="-78"/>
              </a:rPr>
              <a:t>استدلال هیجانی: من عصبانی هستم و این ثابت میکند تو بد با من </a:t>
            </a:r>
          </a:p>
          <a:p>
            <a:pPr algn="r" rtl="1"/>
            <a:endParaRPr lang="fa-IR" dirty="0" smtClean="0"/>
          </a:p>
          <a:p>
            <a:pPr marL="0" indent="0" algn="r" rtl="1">
              <a:buNone/>
            </a:pPr>
            <a:endParaRPr lang="fa-IR" dirty="0" smtClean="0"/>
          </a:p>
          <a:p>
            <a:pPr algn="r" rtl="1"/>
            <a:endParaRPr lang="fa-IR" dirty="0"/>
          </a:p>
        </p:txBody>
      </p:sp>
    </p:spTree>
    <p:extLst>
      <p:ext uri="{BB962C8B-B14F-4D97-AF65-F5344CB8AC3E}">
        <p14:creationId xmlns:p14="http://schemas.microsoft.com/office/powerpoint/2010/main" val="2759916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8353"/>
            <a:ext cx="10394707" cy="4428309"/>
          </a:xfrm>
          <a:prstGeom prst="rect">
            <a:avLst/>
          </a:prstGeom>
        </p:spPr>
        <p:txBody>
          <a:bodyPr>
            <a:normAutofit/>
          </a:bodyPr>
          <a:lstStyle/>
          <a:p>
            <a:pPr algn="r" rtl="1"/>
            <a:r>
              <a:rPr lang="fa-IR" sz="2800" b="1" i="1" dirty="0" smtClean="0">
                <a:solidFill>
                  <a:schemeClr val="accent6">
                    <a:lumMod val="75000"/>
                  </a:schemeClr>
                </a:solidFill>
                <a:cs typeface="B Mitra" pitchFamily="2" charset="-78"/>
              </a:rPr>
              <a:t>استفاده </a:t>
            </a:r>
            <a:r>
              <a:rPr lang="fa-IR" sz="2800" b="1" i="1" dirty="0">
                <a:solidFill>
                  <a:schemeClr val="accent6">
                    <a:lumMod val="75000"/>
                  </a:schemeClr>
                </a:solidFill>
                <a:cs typeface="B Mitra" pitchFamily="2" charset="-78"/>
              </a:rPr>
              <a:t>درست از ذهن باعث </a:t>
            </a:r>
            <a:r>
              <a:rPr lang="fa-IR" sz="2800" b="1" i="1" dirty="0">
                <a:solidFill>
                  <a:schemeClr val="accent6">
                    <a:lumMod val="75000"/>
                  </a:schemeClr>
                </a:solidFill>
                <a:cs typeface="B Mitra" pitchFamily="2" charset="-78"/>
                <a:hlinkClick r:id="rId2"/>
              </a:rPr>
              <a:t>افزایش بهره وری</a:t>
            </a:r>
            <a:r>
              <a:rPr lang="fa-IR" sz="2800" b="1" i="1" dirty="0">
                <a:solidFill>
                  <a:schemeClr val="accent6">
                    <a:lumMod val="75000"/>
                  </a:schemeClr>
                </a:solidFill>
                <a:cs typeface="B Mitra" pitchFamily="2" charset="-78"/>
              </a:rPr>
              <a:t> شما می‌شود. اما معمولا در بیشتر ساعت‌های روز ذهن یا در گذشته سیر می‌کند یا در آینده و مدت زمان کمی را در زمان حال حضور دارد. در صورتی که اگر آن را روی زمان حال متمرکز کنید به ذهن آگاهی می‌رسید و مسیر زندگی خود را به سمت موفقیت پیش می‌برید. همچنین با استفاده از تمرین‌های ذهن‌آگاهی، تاب‌آوری بیشتری در برابر انواع استرس و فشار </a:t>
            </a:r>
            <a:r>
              <a:rPr lang="fa-IR" sz="2800" b="1" i="1" dirty="0" smtClean="0">
                <a:solidFill>
                  <a:schemeClr val="accent6">
                    <a:lumMod val="75000"/>
                  </a:schemeClr>
                </a:solidFill>
                <a:cs typeface="B Mitra" pitchFamily="2" charset="-78"/>
              </a:rPr>
              <a:t>روانی</a:t>
            </a:r>
            <a:r>
              <a:rPr lang="fa-IR" sz="2800" b="1" i="1" dirty="0">
                <a:solidFill>
                  <a:schemeClr val="accent6">
                    <a:lumMod val="75000"/>
                  </a:schemeClr>
                </a:solidFill>
                <a:cs typeface="B Mitra" pitchFamily="2" charset="-78"/>
              </a:rPr>
              <a:t> پیدا می‌کنید</a:t>
            </a:r>
            <a:r>
              <a:rPr lang="fa-IR" sz="2800" b="1" i="1" dirty="0" smtClean="0">
                <a:solidFill>
                  <a:schemeClr val="accent6">
                    <a:lumMod val="75000"/>
                  </a:schemeClr>
                </a:solidFill>
                <a:cs typeface="B Mitra" pitchFamily="2" charset="-78"/>
              </a:rPr>
              <a:t>.</a:t>
            </a:r>
          </a:p>
          <a:p>
            <a:pPr algn="r" rtl="1"/>
            <a:r>
              <a:rPr lang="fa-IR" sz="2800" b="1" dirty="0">
                <a:solidFill>
                  <a:schemeClr val="accent6">
                    <a:lumMod val="75000"/>
                  </a:schemeClr>
                </a:solidFill>
                <a:cs typeface="B Mitra" pitchFamily="2" charset="-78"/>
              </a:rPr>
              <a:t>بچه ها هر چیزی را که برای بار اول می بینند کامل تجربش میکنند</a:t>
            </a:r>
          </a:p>
          <a:p>
            <a:pPr algn="r" rtl="1"/>
            <a:endParaRPr lang="en-US" i="1" dirty="0"/>
          </a:p>
        </p:txBody>
      </p:sp>
    </p:spTree>
    <p:extLst>
      <p:ext uri="{BB962C8B-B14F-4D97-AF65-F5344CB8AC3E}">
        <p14:creationId xmlns:p14="http://schemas.microsoft.com/office/powerpoint/2010/main" val="3558152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CCFF99"/>
                </a:solidFill>
                <a:cs typeface="B Titr" pitchFamily="2" charset="-78"/>
              </a:rPr>
              <a:t>تکنیک تنفس </a:t>
            </a:r>
            <a:endParaRPr lang="en-US" dirty="0" smtClean="0">
              <a:solidFill>
                <a:srgbClr val="CCFF99"/>
              </a:solidFill>
              <a:cs typeface="B Titr" pitchFamily="2" charset="-78"/>
            </a:endParaRPr>
          </a:p>
        </p:txBody>
      </p:sp>
      <p:sp>
        <p:nvSpPr>
          <p:cNvPr id="3" name="Content Placeholder 2"/>
          <p:cNvSpPr>
            <a:spLocks noGrp="1"/>
          </p:cNvSpPr>
          <p:nvPr>
            <p:ph idx="1"/>
          </p:nvPr>
        </p:nvSpPr>
        <p:spPr>
          <a:xfrm>
            <a:off x="685800" y="2351314"/>
            <a:ext cx="10820400" cy="3867371"/>
          </a:xfrm>
        </p:spPr>
        <p:txBody>
          <a:bodyPr>
            <a:normAutofit/>
          </a:bodyPr>
          <a:lstStyle/>
          <a:p>
            <a:pPr lvl="0" algn="r" rtl="1"/>
            <a:r>
              <a:rPr lang="ar-SA" sz="2800" b="1" dirty="0">
                <a:solidFill>
                  <a:srgbClr val="00CC99"/>
                </a:solidFill>
                <a:cs typeface="B Mitra" pitchFamily="2" charset="-78"/>
              </a:rPr>
              <a:t>تنفس عمیق: به ارامی روی تنفس خودتان تمر</a:t>
            </a:r>
            <a:r>
              <a:rPr lang="fa-IR" sz="2800" b="1" dirty="0">
                <a:solidFill>
                  <a:srgbClr val="00CC99"/>
                </a:solidFill>
                <a:cs typeface="B Mitra" pitchFamily="2" charset="-78"/>
              </a:rPr>
              <a:t>کز</a:t>
            </a:r>
            <a:r>
              <a:rPr lang="ar-SA" sz="2800" b="1" dirty="0">
                <a:solidFill>
                  <a:srgbClr val="00CC99"/>
                </a:solidFill>
                <a:cs typeface="B Mitra" pitchFamily="2" charset="-78"/>
              </a:rPr>
              <a:t> کنید و </a:t>
            </a:r>
            <a:r>
              <a:rPr lang="fa-IR" sz="2800" b="1" dirty="0">
                <a:solidFill>
                  <a:srgbClr val="00CC99"/>
                </a:solidFill>
                <a:cs typeface="B Mitra" pitchFamily="2" charset="-78"/>
              </a:rPr>
              <a:t>چند</a:t>
            </a:r>
            <a:r>
              <a:rPr lang="ar-SA" sz="2800" b="1" dirty="0">
                <a:solidFill>
                  <a:srgbClr val="00CC99"/>
                </a:solidFill>
                <a:cs typeface="B Mitra" pitchFamily="2" charset="-78"/>
              </a:rPr>
              <a:t> نفس عمیق بکشید. در هربار تنفس، بین دم با بازدم، چند لحظه کوتاه نفس را حبس کنید و در زمان بازدم سعی کنید همه هوای ریه را خارج کنید.</a:t>
            </a:r>
            <a:endParaRPr lang="en-US" sz="2800" b="1" dirty="0">
              <a:solidFill>
                <a:srgbClr val="00CC99"/>
              </a:solidFill>
              <a:cs typeface="B Mitra" pitchFamily="2" charset="-78"/>
            </a:endParaRPr>
          </a:p>
          <a:p>
            <a:pPr lvl="0" algn="r" rtl="1"/>
            <a:r>
              <a:rPr lang="fa-IR" sz="2800" b="1" dirty="0" smtClean="0">
                <a:solidFill>
                  <a:srgbClr val="00CC99"/>
                </a:solidFill>
                <a:cs typeface="B Mitra" pitchFamily="2" charset="-78"/>
              </a:rPr>
              <a:t>آرام پاهایتان را به زمین فشار دهید</a:t>
            </a:r>
          </a:p>
          <a:p>
            <a:pPr lvl="0" algn="r" rtl="1"/>
            <a:r>
              <a:rPr lang="fa-IR" sz="2800" b="1" dirty="0" smtClean="0">
                <a:solidFill>
                  <a:srgbClr val="00CC99"/>
                </a:solidFill>
                <a:cs typeface="B Mitra" pitchFamily="2" charset="-78"/>
              </a:rPr>
              <a:t>آهسته دستهایتان را بکشید یا به آهستگی به هم فشار دهید </a:t>
            </a:r>
            <a:endParaRPr lang="en-US" sz="2800" b="1" dirty="0">
              <a:solidFill>
                <a:srgbClr val="00CC99"/>
              </a:solidFill>
              <a:cs typeface="B Mitra" pitchFamily="2" charset="-78"/>
            </a:endParaRPr>
          </a:p>
        </p:txBody>
      </p:sp>
    </p:spTree>
    <p:extLst>
      <p:ext uri="{BB962C8B-B14F-4D97-AF65-F5344CB8AC3E}">
        <p14:creationId xmlns:p14="http://schemas.microsoft.com/office/powerpoint/2010/main" val="30830472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339933"/>
                </a:solidFill>
                <a:cs typeface="B Titr" pitchFamily="2" charset="-78"/>
              </a:rPr>
              <a:t> </a:t>
            </a:r>
            <a:r>
              <a:rPr lang="fa-IR" dirty="0" smtClean="0">
                <a:cs typeface="B Titr" pitchFamily="2" charset="-78"/>
              </a:rPr>
              <a:t>معرفی کتاب</a:t>
            </a:r>
            <a:r>
              <a:rPr lang="fa-IR" dirty="0" smtClean="0">
                <a:cs typeface="B Titr" pitchFamily="2" charset="-78"/>
              </a:rPr>
              <a:t>:</a:t>
            </a:r>
            <a:endParaRPr lang="en-US" dirty="0">
              <a:cs typeface="B Titr"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1009" y="1998616"/>
            <a:ext cx="1921565" cy="3696789"/>
          </a:xfrm>
        </p:spPr>
      </p:pic>
      <p:pic>
        <p:nvPicPr>
          <p:cNvPr id="7" name="Picture 2" descr="C:\Users\User\Desktop\اطلس دل.jpeg"/>
          <p:cNvPicPr>
            <a:picLocks noChangeAspect="1" noChangeArrowheads="1"/>
          </p:cNvPicPr>
          <p:nvPr/>
        </p:nvPicPr>
        <p:blipFill>
          <a:blip r:embed="rId3"/>
          <a:srcRect/>
          <a:stretch>
            <a:fillRect/>
          </a:stretch>
        </p:blipFill>
        <p:spPr bwMode="auto">
          <a:xfrm>
            <a:off x="324466" y="1998617"/>
            <a:ext cx="2427845" cy="3696789"/>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1969190"/>
            <a:ext cx="1752600" cy="37262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0998" y="1969189"/>
            <a:ext cx="1790700" cy="3726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0396" y="1969189"/>
            <a:ext cx="2045804" cy="37262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933798"/>
          </a:xfrm>
        </p:spPr>
        <p:txBody>
          <a:bodyPr/>
          <a:lstStyle/>
          <a:p>
            <a:pPr algn="ctr"/>
            <a:r>
              <a:rPr lang="fa-IR" dirty="0" smtClean="0">
                <a:cs typeface="B Titr" pitchFamily="2" charset="-78"/>
              </a:rPr>
              <a:t>اهمیت </a:t>
            </a:r>
            <a:r>
              <a:rPr lang="fa-IR" dirty="0" smtClean="0">
                <a:cs typeface="B Titr" pitchFamily="2" charset="-78"/>
              </a:rPr>
              <a:t>هیجان ها </a:t>
            </a:r>
            <a:endParaRPr lang="en-US" dirty="0">
              <a:cs typeface="B Titr" pitchFamily="2" charset="-78"/>
            </a:endParaRPr>
          </a:p>
        </p:txBody>
      </p:sp>
      <p:sp>
        <p:nvSpPr>
          <p:cNvPr id="3" name="Content Placeholder 2"/>
          <p:cNvSpPr>
            <a:spLocks noGrp="1"/>
          </p:cNvSpPr>
          <p:nvPr>
            <p:ph idx="1"/>
          </p:nvPr>
        </p:nvSpPr>
        <p:spPr>
          <a:xfrm>
            <a:off x="685800" y="1837765"/>
            <a:ext cx="10394707" cy="4706725"/>
          </a:xfrm>
          <a:prstGeom prst="rect">
            <a:avLst/>
          </a:prstGeom>
        </p:spPr>
        <p:txBody>
          <a:bodyPr>
            <a:normAutofit lnSpcReduction="10000"/>
          </a:bodyPr>
          <a:lstStyle/>
          <a:p>
            <a:pPr algn="r" rtl="1"/>
            <a:r>
              <a:rPr lang="fa-IR" sz="2600" b="1" dirty="0" smtClean="0">
                <a:cs typeface="B Mitra" pitchFamily="2" charset="-78"/>
              </a:rPr>
              <a:t>هیجانات عنصری مهم درانسانیت ما (رده تکاملی بالا) </a:t>
            </a:r>
          </a:p>
          <a:p>
            <a:pPr algn="r" rtl="1"/>
            <a:r>
              <a:rPr lang="fa-IR" sz="2600" b="1" dirty="0" smtClean="0">
                <a:cs typeface="B Mitra" pitchFamily="2" charset="-78"/>
              </a:rPr>
              <a:t>تمایز انسان از</a:t>
            </a:r>
            <a:r>
              <a:rPr lang="en-US" sz="2600" b="1" dirty="0" smtClean="0">
                <a:cs typeface="B Mitra" pitchFamily="2" charset="-78"/>
              </a:rPr>
              <a:t> </a:t>
            </a:r>
            <a:r>
              <a:rPr lang="fa-IR" sz="2600" b="1" dirty="0" smtClean="0">
                <a:cs typeface="B Mitra" pitchFamily="2" charset="-78"/>
              </a:rPr>
              <a:t>حیوان</a:t>
            </a:r>
          </a:p>
          <a:p>
            <a:pPr algn="r" rtl="1"/>
            <a:r>
              <a:rPr lang="fa-IR" sz="2600" b="1" dirty="0" smtClean="0">
                <a:cs typeface="B Mitra" pitchFamily="2" charset="-78"/>
              </a:rPr>
              <a:t>عنصر مهمی در تمدن بشری</a:t>
            </a:r>
          </a:p>
          <a:p>
            <a:pPr algn="r" rtl="1"/>
            <a:r>
              <a:rPr lang="fa-IR" sz="2600" b="1" dirty="0" smtClean="0">
                <a:cs typeface="B Mitra" pitchFamily="2" charset="-78"/>
              </a:rPr>
              <a:t>احساسات و هیجانات به مثابه  پیام رسان. وضعیت من در زندگی.درکار . رابطه صمیمی. سلامت. مالی و...</a:t>
            </a:r>
          </a:p>
          <a:p>
            <a:pPr algn="r" rtl="1"/>
            <a:r>
              <a:rPr lang="fa-IR" sz="2600" b="1" dirty="0" smtClean="0">
                <a:cs typeface="B Mitra" pitchFamily="2" charset="-78"/>
              </a:rPr>
              <a:t>هیجان به مثابه درد</a:t>
            </a:r>
          </a:p>
          <a:p>
            <a:pPr algn="r" rtl="1"/>
            <a:r>
              <a:rPr lang="fa-IR" sz="2600" b="1" dirty="0" smtClean="0">
                <a:cs typeface="B Mitra" pitchFamily="2" charset="-78"/>
              </a:rPr>
              <a:t>می توانند در صورتی که صحیح عمل کنند ما را در مسیر درست هدایت کند و در صورت عدم عملکرد صحیح به خطا ببرند. </a:t>
            </a:r>
          </a:p>
          <a:p>
            <a:pPr algn="r" rtl="1"/>
            <a:r>
              <a:rPr lang="fa-IR" sz="2600" b="1" dirty="0" smtClean="0">
                <a:cs typeface="B Mitra" pitchFamily="2" charset="-78"/>
              </a:rPr>
              <a:t>هیجانات می تواند سرمنشا بسیاری از مسائل و مشکلات باشد مثل وسواس. اعتیاد. انزوا. گوشه گیری. قطع ارتباطات انسانی. خودزنی. خودکشی </a:t>
            </a:r>
          </a:p>
          <a:p>
            <a:pPr algn="r" rtl="1"/>
            <a:endParaRPr lang="fa-IR" dirty="0" smtClean="0"/>
          </a:p>
        </p:txBody>
      </p:sp>
    </p:spTree>
    <p:extLst>
      <p:ext uri="{BB962C8B-B14F-4D97-AF65-F5344CB8AC3E}">
        <p14:creationId xmlns:p14="http://schemas.microsoft.com/office/powerpoint/2010/main" val="2142075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خودکشی:</a:t>
            </a:r>
            <a:endParaRPr lang="en-US" dirty="0">
              <a:cs typeface="B Titr" pitchFamily="2" charset="-78"/>
            </a:endParaRPr>
          </a:p>
        </p:txBody>
      </p:sp>
      <p:sp>
        <p:nvSpPr>
          <p:cNvPr id="3" name="Content Placeholder 2"/>
          <p:cNvSpPr>
            <a:spLocks noGrp="1"/>
          </p:cNvSpPr>
          <p:nvPr>
            <p:ph idx="1"/>
          </p:nvPr>
        </p:nvSpPr>
        <p:spPr>
          <a:xfrm>
            <a:off x="685800" y="1920241"/>
            <a:ext cx="10820400" cy="4330718"/>
          </a:xfrm>
        </p:spPr>
        <p:txBody>
          <a:bodyPr/>
          <a:lstStyle/>
          <a:p>
            <a:pPr algn="r" rtl="1"/>
            <a:endParaRPr lang="fa-IR" dirty="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a:p>
          <a:p>
            <a:pPr algn="r" rtl="1"/>
            <a:r>
              <a:rPr lang="fa-IR" sz="2800" b="1" dirty="0">
                <a:cs typeface="B Mitra" pitchFamily="2" charset="-78"/>
              </a:rPr>
              <a:t>ارزش بسط و گسترش رفتار دارد</a:t>
            </a:r>
          </a:p>
          <a:p>
            <a:pPr algn="r" rtl="1"/>
            <a:r>
              <a:rPr lang="fa-IR" sz="2800" b="1" dirty="0">
                <a:cs typeface="B Mitra" pitchFamily="2" charset="-78"/>
              </a:rPr>
              <a:t>ارزش محدود کردن رفتار </a:t>
            </a:r>
          </a:p>
          <a:p>
            <a:pPr algn="r" rtl="1"/>
            <a:r>
              <a:rPr lang="fa-IR" sz="2800" b="1" dirty="0">
                <a:cs typeface="B Mitra" pitchFamily="2" charset="-78"/>
              </a:rPr>
              <a:t>روی آوری –روی گردانی</a:t>
            </a:r>
          </a:p>
          <a:p>
            <a:pPr algn="r" rtl="1"/>
            <a:endParaRPr lang="en-US" dirty="0"/>
          </a:p>
        </p:txBody>
      </p:sp>
      <p:sp>
        <p:nvSpPr>
          <p:cNvPr id="4" name="Isosceles Triangle 3"/>
          <p:cNvSpPr/>
          <p:nvPr/>
        </p:nvSpPr>
        <p:spPr>
          <a:xfrm>
            <a:off x="2624866" y="2700169"/>
            <a:ext cx="4378362" cy="1247887"/>
          </a:xfrm>
          <a:prstGeom prst="triangle">
            <a:avLst>
              <a:gd name="adj" fmla="val 514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79115" y="2057401"/>
            <a:ext cx="2205318" cy="6427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ناتوانی درحل مسئله </a:t>
            </a:r>
            <a:endParaRPr lang="en-US" dirty="0"/>
          </a:p>
        </p:txBody>
      </p:sp>
      <p:sp>
        <p:nvSpPr>
          <p:cNvPr id="6" name="Rectangle 5"/>
          <p:cNvSpPr/>
          <p:nvPr/>
        </p:nvSpPr>
        <p:spPr>
          <a:xfrm>
            <a:off x="842554" y="3567696"/>
            <a:ext cx="1732878" cy="5970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ناامیدی </a:t>
            </a:r>
            <a:endParaRPr lang="en-US" dirty="0"/>
          </a:p>
        </p:txBody>
      </p:sp>
      <p:sp>
        <p:nvSpPr>
          <p:cNvPr id="7" name="Rectangle 6"/>
          <p:cNvSpPr/>
          <p:nvPr/>
        </p:nvSpPr>
        <p:spPr>
          <a:xfrm>
            <a:off x="7010657" y="3580761"/>
            <a:ext cx="1857487" cy="5701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تنظیم هیجان </a:t>
            </a:r>
            <a:endParaRPr lang="en-US" dirty="0"/>
          </a:p>
        </p:txBody>
      </p:sp>
    </p:spTree>
    <p:extLst>
      <p:ext uri="{BB962C8B-B14F-4D97-AF65-F5344CB8AC3E}">
        <p14:creationId xmlns:p14="http://schemas.microsoft.com/office/powerpoint/2010/main" val="4225036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Titr" pitchFamily="2" charset="-78"/>
              </a:rPr>
              <a:t>اهمیت هیجانها </a:t>
            </a:r>
            <a:endParaRPr lang="en-US" dirty="0">
              <a:cs typeface="B Titr" pitchFamily="2" charset="-78"/>
            </a:endParaRPr>
          </a:p>
        </p:txBody>
      </p:sp>
      <p:sp>
        <p:nvSpPr>
          <p:cNvPr id="3" name="Content Placeholder 2"/>
          <p:cNvSpPr>
            <a:spLocks noGrp="1"/>
          </p:cNvSpPr>
          <p:nvPr>
            <p:ph idx="1"/>
          </p:nvPr>
        </p:nvSpPr>
        <p:spPr/>
        <p:txBody>
          <a:bodyPr>
            <a:normAutofit lnSpcReduction="10000"/>
          </a:bodyPr>
          <a:lstStyle/>
          <a:p>
            <a:pPr algn="r" rtl="1"/>
            <a:r>
              <a:rPr lang="fa-IR" sz="2800" b="1" dirty="0" smtClean="0">
                <a:cs typeface="B Mitra" pitchFamily="2" charset="-78"/>
              </a:rPr>
              <a:t>هیجان بد و خوب یا هیجانات خوشایند وناخوشایند ؟</a:t>
            </a:r>
          </a:p>
          <a:p>
            <a:pPr algn="r" rtl="1"/>
            <a:r>
              <a:rPr lang="fa-IR" sz="2800" b="1" dirty="0" smtClean="0">
                <a:cs typeface="B Mitra" pitchFamily="2" charset="-78"/>
              </a:rPr>
              <a:t>هیجان از کجا می آید ؟ هیجانات یک فرایند هستند، شکل خاصی از ارزیابی که دردرون مغز اتفاق می افتد و با تاریخچه تحولی و تاریخچه زندگی ما پیوند دارد </a:t>
            </a:r>
          </a:p>
          <a:p>
            <a:pPr algn="r" rtl="1"/>
            <a:r>
              <a:rPr lang="fa-IR" sz="2800" b="1" dirty="0" smtClean="0">
                <a:cs typeface="B Mitra" pitchFamily="2" charset="-78"/>
              </a:rPr>
              <a:t>هیجان زمانی در ما اتفاق میافتد که بین خواسته من با جهان بیرون تناقض وجود دارد </a:t>
            </a:r>
          </a:p>
          <a:p>
            <a:pPr algn="r" rtl="1"/>
            <a:r>
              <a:rPr lang="fa-IR" sz="2800" b="1" dirty="0" smtClean="0">
                <a:cs typeface="B Mitra" pitchFamily="2" charset="-78"/>
              </a:rPr>
              <a:t>انچه میخواهی نمی بینی و انچه می بینی نمیخواهی</a:t>
            </a:r>
          </a:p>
          <a:p>
            <a:pPr algn="r" rtl="1"/>
            <a:r>
              <a:rPr lang="fa-IR" sz="2800" b="1" dirty="0" smtClean="0">
                <a:cs typeface="B Mitra" pitchFamily="2" charset="-78"/>
              </a:rPr>
              <a:t>هیجان هر کس را باید با خودش مقایسه کرد </a:t>
            </a:r>
          </a:p>
          <a:p>
            <a:pPr marL="0" indent="0" algn="r" rtl="1">
              <a:buNone/>
            </a:pPr>
            <a:endParaRPr lang="fa-IR" dirty="0" smtClean="0"/>
          </a:p>
        </p:txBody>
      </p:sp>
    </p:spTree>
    <p:extLst>
      <p:ext uri="{BB962C8B-B14F-4D97-AF65-F5344CB8AC3E}">
        <p14:creationId xmlns:p14="http://schemas.microsoft.com/office/powerpoint/2010/main" val="4242362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itchFamily="2" charset="-78"/>
              </a:rPr>
              <a:t>فعالیت شماره 1</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cs typeface="B Nazanin" panose="00000400000000000000" pitchFamily="2" charset="-78"/>
              </a:rPr>
              <a:t>از تجارب هیجانی خود بگویید : (تروما نباشد )</a:t>
            </a:r>
          </a:p>
          <a:p>
            <a:pPr algn="r" rtl="1"/>
            <a:r>
              <a:rPr lang="fa-IR" sz="2400" b="1" dirty="0" smtClean="0">
                <a:cs typeface="B Nazanin" panose="00000400000000000000" pitchFamily="2" charset="-78"/>
              </a:rPr>
              <a:t>یکی از اتفاقات هیجانی که اخیرا تجربه کرده اید را به یاد آورید. (اون اتفاق چی بود</a:t>
            </a:r>
            <a:r>
              <a:rPr lang="fa-IR" sz="2400" b="1" dirty="0">
                <a:cs typeface="B Nazanin" panose="00000400000000000000" pitchFamily="2" charset="-78"/>
              </a:rPr>
              <a:t>؟ کی بود؟  </a:t>
            </a:r>
            <a:r>
              <a:rPr lang="fa-IR" sz="2400" b="1" dirty="0" smtClean="0">
                <a:cs typeface="B Nazanin" panose="00000400000000000000" pitchFamily="2" charset="-78"/>
              </a:rPr>
              <a:t>کدوم ماه بود؟چه  زمانی از روز بود؟چه کسانی بودند؟قصه چی بود ؟ چطور درگیر این اتفاق شدید؟</a:t>
            </a:r>
          </a:p>
          <a:p>
            <a:pPr algn="r" rtl="1"/>
            <a:r>
              <a:rPr lang="fa-IR" sz="2400" b="1" dirty="0" smtClean="0">
                <a:cs typeface="B Nazanin" panose="00000400000000000000" pitchFamily="2" charset="-78"/>
              </a:rPr>
              <a:t> در ذهنتون چه می گذشت؟ در بدنتان چه میگذشت ؟ چه رفتاری از خودتان نشان دادید؟ چه تبعاتی داشت. چطور تمام شد؟</a:t>
            </a:r>
          </a:p>
          <a:p>
            <a:pPr algn="r" rtl="1"/>
            <a:endParaRPr lang="en-US" sz="2400" b="1" dirty="0">
              <a:cs typeface="B Nazanin" panose="00000400000000000000" pitchFamily="2" charset="-78"/>
            </a:endParaRPr>
          </a:p>
        </p:txBody>
      </p:sp>
    </p:spTree>
    <p:extLst>
      <p:ext uri="{BB962C8B-B14F-4D97-AF65-F5344CB8AC3E}">
        <p14:creationId xmlns:p14="http://schemas.microsoft.com/office/powerpoint/2010/main" val="396667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00CC99"/>
                </a:solidFill>
                <a:cs typeface="B Titr" pitchFamily="2" charset="-78"/>
              </a:rPr>
              <a:t>فعالیت شماره 2</a:t>
            </a:r>
            <a:endParaRPr lang="en-US" dirty="0">
              <a:solidFill>
                <a:srgbClr val="00CC99"/>
              </a:solidFill>
              <a:cs typeface="B Titr" pitchFamily="2" charset="-78"/>
            </a:endParaRPr>
          </a:p>
        </p:txBody>
      </p:sp>
      <p:sp>
        <p:nvSpPr>
          <p:cNvPr id="3" name="Content Placeholder 2"/>
          <p:cNvSpPr>
            <a:spLocks noGrp="1"/>
          </p:cNvSpPr>
          <p:nvPr>
            <p:ph idx="1"/>
          </p:nvPr>
        </p:nvSpPr>
        <p:spPr/>
        <p:txBody>
          <a:bodyPr>
            <a:normAutofit/>
          </a:bodyPr>
          <a:lstStyle/>
          <a:p>
            <a:pPr marL="0" indent="0" algn="r">
              <a:buNone/>
            </a:pPr>
            <a:r>
              <a:rPr lang="fa-IR" sz="2800" b="1" dirty="0" smtClean="0">
                <a:solidFill>
                  <a:srgbClr val="00CC99"/>
                </a:solidFill>
                <a:cs typeface="B Mitra" pitchFamily="2" charset="-78"/>
              </a:rPr>
              <a:t>بارش فکری درمورد هیجاناتی که می شناسید؟(هر تعدادی یادتون میاد بنویسید)</a:t>
            </a:r>
            <a:endParaRPr lang="en-US" sz="2800" b="1" dirty="0">
              <a:solidFill>
                <a:srgbClr val="00CC99"/>
              </a:solidFill>
              <a:cs typeface="B Mitra" pitchFamily="2" charset="-78"/>
            </a:endParaRPr>
          </a:p>
        </p:txBody>
      </p:sp>
    </p:spTree>
    <p:extLst>
      <p:ext uri="{BB962C8B-B14F-4D97-AF65-F5344CB8AC3E}">
        <p14:creationId xmlns:p14="http://schemas.microsoft.com/office/powerpoint/2010/main" val="791400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2015</TotalTime>
  <Words>2157</Words>
  <Application>Microsoft Office PowerPoint</Application>
  <PresentationFormat>Widescreen</PresentationFormat>
  <Paragraphs>268</Paragraphs>
  <Slides>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B Mitra</vt:lpstr>
      <vt:lpstr>B Nazanin</vt:lpstr>
      <vt:lpstr>B Titr</vt:lpstr>
      <vt:lpstr>Tahoma</vt:lpstr>
      <vt:lpstr>Trebuchet MS</vt:lpstr>
      <vt:lpstr>Wingdings</vt:lpstr>
      <vt:lpstr>Wingdings 3</vt:lpstr>
      <vt:lpstr>Facet</vt:lpstr>
      <vt:lpstr>تنظیم هیجان  در بهبود مهارت های ارتباطی کارکنان</vt:lpstr>
      <vt:lpstr>آنچه در این کارگاه با هم و در کنار می آموزیم</vt:lpstr>
      <vt:lpstr>مهارت تنظیم هیجان مهارت یعنی :درونی سازی دانش</vt:lpstr>
      <vt:lpstr>اهمیت تنظیم هیجان</vt:lpstr>
      <vt:lpstr>اهمیت هیجان ها </vt:lpstr>
      <vt:lpstr>خودکشی:</vt:lpstr>
      <vt:lpstr>اهمیت هیجانها </vt:lpstr>
      <vt:lpstr>فعالیت شماره 1</vt:lpstr>
      <vt:lpstr>فعالیت شماره 2</vt:lpstr>
      <vt:lpstr>به احساسات و هیجاناتی  که تجربه میکنید اسم بدهید </vt:lpstr>
      <vt:lpstr>هیجانهای پایه از منظر آکمن </vt:lpstr>
      <vt:lpstr>هیجانهای ترکیبی  </vt:lpstr>
      <vt:lpstr>چرخ احساسات پلاچیک </vt:lpstr>
      <vt:lpstr>بشناسیم پشت یک هیجان چیست؟!</vt:lpstr>
      <vt:lpstr>فعالیت شماره 3</vt:lpstr>
      <vt:lpstr>PowerPoint Presentation</vt:lpstr>
      <vt:lpstr>چرا عده ای نمی توانند تنطیم هیجان داشته باشند؟</vt:lpstr>
      <vt:lpstr>انواع تنظیم هیجان ناسالم</vt:lpstr>
      <vt:lpstr>عوارض سرکوبی و برون ریزی</vt:lpstr>
      <vt:lpstr>اولین قدم در تنظیم هیجان: افزایش سواد هیجانی </vt:lpstr>
      <vt:lpstr>PowerPoint Presentation</vt:lpstr>
      <vt:lpstr>اولین قدم در تنظیم هیجان: سواد هیجانی </vt:lpstr>
      <vt:lpstr>شناختن هیجانات و عواطف در خود </vt:lpstr>
      <vt:lpstr>به علایم جسمی یا واکنش‌های بدنی خود توجه کنید</vt:lpstr>
      <vt:lpstr>احساس خود را بپذیرید.</vt:lpstr>
      <vt:lpstr>PowerPoint Presentation</vt:lpstr>
      <vt:lpstr>اولین قدم در تنظیم هیجان: سواد هیجانی  توجه به افکار </vt:lpstr>
      <vt:lpstr>PowerPoint Presentation</vt:lpstr>
      <vt:lpstr>PowerPoint Presentation</vt:lpstr>
      <vt:lpstr>فعالیت شماره4 </vt:lpstr>
      <vt:lpstr>تنظیم هیجانات</vt:lpstr>
      <vt:lpstr>راهبرد های ناسالم تنظیم هیجان باورهای نادرست در خصوص هیجان </vt:lpstr>
      <vt:lpstr>فعالیت شماره 5</vt:lpstr>
      <vt:lpstr>راهبردهای ناسالم تنظیم هیجان:</vt:lpstr>
      <vt:lpstr>راهبردهای تنظیم هیجان سالم </vt:lpstr>
      <vt:lpstr>چگونگی تنظیم هیجان</vt:lpstr>
      <vt:lpstr>پذیرش درد-پیشگیری از رنج پذیرش غیرقابل پیش بینی بودن زندگی پذیرش غیرقابل کنترل بودن زندگی پذیرش بی ثباتی و ناپایداری در زندگی ارزش مداری ابراز قاطعانه درخواست قاطعانه رد قاطعانه سبک زندگی سالم معنا دادن به زندگی پذیرش مشکلات حل نشدنی و کنار آمدن با آنها </vt:lpstr>
      <vt:lpstr>مشورت گرفتن مراقبت روزانه پیروی از عقل سلیم ارتباط اجتماعی مرزبندی در روابط</vt:lpstr>
      <vt:lpstr>راهبردهای سالم تنظیم هیجان: فنون شناختی</vt:lpstr>
      <vt:lpstr>راهبردهای سالم تنظیم هیجان: فنون شناختی</vt:lpstr>
      <vt:lpstr>نمونه بازسازی مفروضه های شناختی</vt:lpstr>
      <vt:lpstr>خطاهای شناختی </vt:lpstr>
      <vt:lpstr>PowerPoint Presentation</vt:lpstr>
      <vt:lpstr>تکنیک تنفس </vt:lpstr>
      <vt:lpstr> معرفی کتاب: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نظیم هیجان</dc:title>
  <dc:creator>Fezzeh Rostami</dc:creator>
  <cp:lastModifiedBy>ASUS</cp:lastModifiedBy>
  <cp:revision>273</cp:revision>
  <dcterms:created xsi:type="dcterms:W3CDTF">2025-08-05T06:12:14Z</dcterms:created>
  <dcterms:modified xsi:type="dcterms:W3CDTF">2025-08-31T09:15:18Z</dcterms:modified>
</cp:coreProperties>
</file>