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01615E-DAF2-44FF-B166-6054C856FF5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5CE75A8-881F-4FE6-A8AA-FFDF554F796C}">
      <dgm:prSet phldrT="[Text]"/>
      <dgm:spPr/>
      <dgm:t>
        <a:bodyPr/>
        <a:lstStyle/>
        <a:p>
          <a:pPr algn="r"/>
          <a:r>
            <a:rPr lang="fa-IR" b="1" dirty="0" smtClean="0">
              <a:cs typeface="B Nazanin" panose="00000400000000000000" pitchFamily="2" charset="-78"/>
            </a:rPr>
            <a:t>یبوست را کاهش می‌دهند</a:t>
          </a:r>
          <a:endParaRPr lang="en-US" b="1" dirty="0">
            <a:cs typeface="B Nazanin" panose="00000400000000000000" pitchFamily="2" charset="-78"/>
          </a:endParaRPr>
        </a:p>
      </dgm:t>
    </dgm:pt>
    <dgm:pt modelId="{9A9218A7-4B71-4AF7-8F3A-420BA1351344}" type="parTrans" cxnId="{689B4356-25F2-4106-81AB-84B4A7D10E62}">
      <dgm:prSet/>
      <dgm:spPr/>
      <dgm:t>
        <a:bodyPr/>
        <a:lstStyle/>
        <a:p>
          <a:endParaRPr lang="en-US"/>
        </a:p>
      </dgm:t>
    </dgm:pt>
    <dgm:pt modelId="{896125D3-25EA-4AD5-970E-0AA7EDAD3F93}" type="sibTrans" cxnId="{689B4356-25F2-4106-81AB-84B4A7D10E62}">
      <dgm:prSet/>
      <dgm:spPr/>
      <dgm:t>
        <a:bodyPr/>
        <a:lstStyle/>
        <a:p>
          <a:endParaRPr lang="en-US"/>
        </a:p>
      </dgm:t>
    </dgm:pt>
    <dgm:pt modelId="{1A9CEE3E-2CE6-404C-9500-868AF1343916}">
      <dgm:prSet/>
      <dgm:spPr/>
      <dgm:t>
        <a:bodyPr/>
        <a:lstStyle/>
        <a:p>
          <a:pPr algn="r"/>
          <a:r>
            <a:rPr lang="fa-IR" b="1" dirty="0" smtClean="0">
              <a:cs typeface="B Nazanin" panose="00000400000000000000" pitchFamily="2" charset="-78"/>
            </a:rPr>
            <a:t>به سلامت روده کمک می‌کنند</a:t>
          </a:r>
          <a:endParaRPr lang="en-US" b="1" dirty="0">
            <a:cs typeface="B Nazanin" panose="00000400000000000000" pitchFamily="2" charset="-78"/>
          </a:endParaRPr>
        </a:p>
      </dgm:t>
    </dgm:pt>
    <dgm:pt modelId="{19BBEBF8-1C78-4891-8234-06CF5EEDDD05}" type="parTrans" cxnId="{DBA36943-372D-4DBA-9C25-EBA9F09386FE}">
      <dgm:prSet/>
      <dgm:spPr/>
      <dgm:t>
        <a:bodyPr/>
        <a:lstStyle/>
        <a:p>
          <a:endParaRPr lang="en-US"/>
        </a:p>
      </dgm:t>
    </dgm:pt>
    <dgm:pt modelId="{590BC062-5CA8-43EC-A0B1-2D8638C18ECE}" type="sibTrans" cxnId="{DBA36943-372D-4DBA-9C25-EBA9F09386FE}">
      <dgm:prSet/>
      <dgm:spPr/>
      <dgm:t>
        <a:bodyPr/>
        <a:lstStyle/>
        <a:p>
          <a:endParaRPr lang="en-US"/>
        </a:p>
      </dgm:t>
    </dgm:pt>
    <dgm:pt modelId="{28DCD548-0CF6-4729-BB93-ED1583D5F372}">
      <dgm:prSet/>
      <dgm:spPr/>
      <dgm:t>
        <a:bodyPr/>
        <a:lstStyle/>
        <a:p>
          <a:pPr algn="r"/>
          <a:r>
            <a:rPr lang="fa-IR" b="1" dirty="0" smtClean="0">
              <a:cs typeface="B Nazanin" panose="00000400000000000000" pitchFamily="2" charset="-78"/>
            </a:rPr>
            <a:t> باعث کنترل بهتر قند خون از طریق میکروبیوتای روده می‌شوند</a:t>
          </a:r>
          <a:endParaRPr lang="en-US" b="1" dirty="0">
            <a:cs typeface="B Nazanin" panose="00000400000000000000" pitchFamily="2" charset="-78"/>
          </a:endParaRPr>
        </a:p>
      </dgm:t>
    </dgm:pt>
    <dgm:pt modelId="{2B275C1A-6338-43EC-9B66-19E33709F255}" type="parTrans" cxnId="{22ED4CB6-48E6-4ABA-B8DD-14B031C833DF}">
      <dgm:prSet/>
      <dgm:spPr/>
      <dgm:t>
        <a:bodyPr/>
        <a:lstStyle/>
        <a:p>
          <a:endParaRPr lang="en-US"/>
        </a:p>
      </dgm:t>
    </dgm:pt>
    <dgm:pt modelId="{EBC61F8B-74C0-4A6C-8D1B-B5E39E83DD0E}" type="sibTrans" cxnId="{22ED4CB6-48E6-4ABA-B8DD-14B031C833DF}">
      <dgm:prSet/>
      <dgm:spPr/>
      <dgm:t>
        <a:bodyPr/>
        <a:lstStyle/>
        <a:p>
          <a:endParaRPr lang="en-US"/>
        </a:p>
      </dgm:t>
    </dgm:pt>
    <dgm:pt modelId="{00150DEC-241D-4C3A-9D91-BAE14E26E516}" type="pres">
      <dgm:prSet presAssocID="{CE01615E-DAF2-44FF-B166-6054C856FF57}" presName="linear" presStyleCnt="0">
        <dgm:presLayoutVars>
          <dgm:animLvl val="lvl"/>
          <dgm:resizeHandles val="exact"/>
        </dgm:presLayoutVars>
      </dgm:prSet>
      <dgm:spPr/>
    </dgm:pt>
    <dgm:pt modelId="{3AFB7FDA-C3B2-47E9-9BB6-02B89337B426}" type="pres">
      <dgm:prSet presAssocID="{E5CE75A8-881F-4FE6-A8AA-FFDF554F796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5D0AC85-0A08-4DB9-B087-0A39720CB98D}" type="pres">
      <dgm:prSet presAssocID="{896125D3-25EA-4AD5-970E-0AA7EDAD3F93}" presName="spacer" presStyleCnt="0"/>
      <dgm:spPr/>
    </dgm:pt>
    <dgm:pt modelId="{82202F92-01FA-47B5-B877-441BBF92C1BC}" type="pres">
      <dgm:prSet presAssocID="{28DCD548-0CF6-4729-BB93-ED1583D5F37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2157EA2-54D4-4498-B90A-5239410AF0C8}" type="pres">
      <dgm:prSet presAssocID="{EBC61F8B-74C0-4A6C-8D1B-B5E39E83DD0E}" presName="spacer" presStyleCnt="0"/>
      <dgm:spPr/>
    </dgm:pt>
    <dgm:pt modelId="{36B12F99-F5D3-4ACD-AE15-9C184BC06DFF}" type="pres">
      <dgm:prSet presAssocID="{1A9CEE3E-2CE6-404C-9500-868AF134391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E836026-791E-482E-B3F3-40AACDA75F9F}" type="presOf" srcId="{28DCD548-0CF6-4729-BB93-ED1583D5F372}" destId="{82202F92-01FA-47B5-B877-441BBF92C1BC}" srcOrd="0" destOrd="0" presId="urn:microsoft.com/office/officeart/2005/8/layout/vList2"/>
    <dgm:cxn modelId="{DBA36943-372D-4DBA-9C25-EBA9F09386FE}" srcId="{CE01615E-DAF2-44FF-B166-6054C856FF57}" destId="{1A9CEE3E-2CE6-404C-9500-868AF1343916}" srcOrd="2" destOrd="0" parTransId="{19BBEBF8-1C78-4891-8234-06CF5EEDDD05}" sibTransId="{590BC062-5CA8-43EC-A0B1-2D8638C18ECE}"/>
    <dgm:cxn modelId="{73EC8654-F05C-429E-8462-FE6F64243BD8}" type="presOf" srcId="{E5CE75A8-881F-4FE6-A8AA-FFDF554F796C}" destId="{3AFB7FDA-C3B2-47E9-9BB6-02B89337B426}" srcOrd="0" destOrd="0" presId="urn:microsoft.com/office/officeart/2005/8/layout/vList2"/>
    <dgm:cxn modelId="{C6B949C4-73C5-43C2-B215-73A71A5EDEBD}" type="presOf" srcId="{1A9CEE3E-2CE6-404C-9500-868AF1343916}" destId="{36B12F99-F5D3-4ACD-AE15-9C184BC06DFF}" srcOrd="0" destOrd="0" presId="urn:microsoft.com/office/officeart/2005/8/layout/vList2"/>
    <dgm:cxn modelId="{BDBA0154-6100-4D46-844D-6EE00798C069}" type="presOf" srcId="{CE01615E-DAF2-44FF-B166-6054C856FF57}" destId="{00150DEC-241D-4C3A-9D91-BAE14E26E516}" srcOrd="0" destOrd="0" presId="urn:microsoft.com/office/officeart/2005/8/layout/vList2"/>
    <dgm:cxn modelId="{689B4356-25F2-4106-81AB-84B4A7D10E62}" srcId="{CE01615E-DAF2-44FF-B166-6054C856FF57}" destId="{E5CE75A8-881F-4FE6-A8AA-FFDF554F796C}" srcOrd="0" destOrd="0" parTransId="{9A9218A7-4B71-4AF7-8F3A-420BA1351344}" sibTransId="{896125D3-25EA-4AD5-970E-0AA7EDAD3F93}"/>
    <dgm:cxn modelId="{22ED4CB6-48E6-4ABA-B8DD-14B031C833DF}" srcId="{CE01615E-DAF2-44FF-B166-6054C856FF57}" destId="{28DCD548-0CF6-4729-BB93-ED1583D5F372}" srcOrd="1" destOrd="0" parTransId="{2B275C1A-6338-43EC-9B66-19E33709F255}" sibTransId="{EBC61F8B-74C0-4A6C-8D1B-B5E39E83DD0E}"/>
    <dgm:cxn modelId="{375FE74E-AED7-40CA-AD7C-5E6CC14B8B54}" type="presParOf" srcId="{00150DEC-241D-4C3A-9D91-BAE14E26E516}" destId="{3AFB7FDA-C3B2-47E9-9BB6-02B89337B426}" srcOrd="0" destOrd="0" presId="urn:microsoft.com/office/officeart/2005/8/layout/vList2"/>
    <dgm:cxn modelId="{4B5624CD-58A0-4CBF-B955-CE7213F8BCD2}" type="presParOf" srcId="{00150DEC-241D-4C3A-9D91-BAE14E26E516}" destId="{B5D0AC85-0A08-4DB9-B087-0A39720CB98D}" srcOrd="1" destOrd="0" presId="urn:microsoft.com/office/officeart/2005/8/layout/vList2"/>
    <dgm:cxn modelId="{6F22F5AA-E7F5-4252-A8A4-81465E6AD1F8}" type="presParOf" srcId="{00150DEC-241D-4C3A-9D91-BAE14E26E516}" destId="{82202F92-01FA-47B5-B877-441BBF92C1BC}" srcOrd="2" destOrd="0" presId="urn:microsoft.com/office/officeart/2005/8/layout/vList2"/>
    <dgm:cxn modelId="{B30E7816-5169-414D-98B9-2F923A01DA38}" type="presParOf" srcId="{00150DEC-241D-4C3A-9D91-BAE14E26E516}" destId="{52157EA2-54D4-4498-B90A-5239410AF0C8}" srcOrd="3" destOrd="0" presId="urn:microsoft.com/office/officeart/2005/8/layout/vList2"/>
    <dgm:cxn modelId="{F0911EB2-64F6-4007-B87C-40EA57E38DD3}" type="presParOf" srcId="{00150DEC-241D-4C3A-9D91-BAE14E26E516}" destId="{36B12F99-F5D3-4ACD-AE15-9C184BC06DF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5886F8-1DE2-4061-8C23-9DB1213AE06E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3F604E2-4F0A-4E06-AD56-0E93D4CCC374}">
      <dgm:prSet phldrT="[Text]" custT="1"/>
      <dgm:spPr/>
      <dgm:t>
        <a:bodyPr/>
        <a:lstStyle/>
        <a:p>
          <a:r>
            <a:rPr lang="fa-IR" sz="1600" b="1" i="0" dirty="0" smtClean="0">
              <a:cs typeface="B Nazanin" panose="00000400000000000000" pitchFamily="2" charset="-78"/>
            </a:rPr>
            <a:t>بافت نان زبرتر و کمی سنگین‌تر است</a:t>
          </a:r>
          <a:endParaRPr lang="en-US" sz="1600" b="1" dirty="0">
            <a:cs typeface="B Nazanin" panose="00000400000000000000" pitchFamily="2" charset="-78"/>
          </a:endParaRPr>
        </a:p>
      </dgm:t>
    </dgm:pt>
    <dgm:pt modelId="{2B92ECF8-725F-44DB-BB3D-AA1CFFF51F58}" type="parTrans" cxnId="{83EA9F7A-5A0C-4DC6-8072-0BF7C44B0320}">
      <dgm:prSet/>
      <dgm:spPr/>
      <dgm:t>
        <a:bodyPr/>
        <a:lstStyle/>
        <a:p>
          <a:endParaRPr lang="en-US"/>
        </a:p>
      </dgm:t>
    </dgm:pt>
    <dgm:pt modelId="{28EE594D-F3C0-4BE9-BE7A-A4EA09D917AA}" type="sibTrans" cxnId="{83EA9F7A-5A0C-4DC6-8072-0BF7C44B0320}">
      <dgm:prSet/>
      <dgm:spPr/>
      <dgm:t>
        <a:bodyPr/>
        <a:lstStyle/>
        <a:p>
          <a:endParaRPr lang="en-US"/>
        </a:p>
      </dgm:t>
    </dgm:pt>
    <dgm:pt modelId="{01137978-5529-4EA1-9242-5163E2266BB0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Nazanin" panose="00000400000000000000" pitchFamily="2" charset="-78"/>
            </a:rPr>
            <a:t>دانه‌های سبوس در نان قابل مشاهده است</a:t>
          </a:r>
          <a:endParaRPr lang="en-US" sz="1400" b="1" dirty="0"/>
        </a:p>
      </dgm:t>
    </dgm:pt>
    <dgm:pt modelId="{FDCB33D4-5768-4DBA-992D-D234338335E3}" type="parTrans" cxnId="{81A4C5AC-4947-4C88-BEA9-FD70108B9C63}">
      <dgm:prSet/>
      <dgm:spPr/>
      <dgm:t>
        <a:bodyPr/>
        <a:lstStyle/>
        <a:p>
          <a:endParaRPr lang="en-US"/>
        </a:p>
      </dgm:t>
    </dgm:pt>
    <dgm:pt modelId="{0BA704B2-DC3C-4D9E-AFF4-C0805DEC44EC}" type="sibTrans" cxnId="{81A4C5AC-4947-4C88-BEA9-FD70108B9C63}">
      <dgm:prSet/>
      <dgm:spPr/>
      <dgm:t>
        <a:bodyPr/>
        <a:lstStyle/>
        <a:p>
          <a:endParaRPr lang="en-US"/>
        </a:p>
      </dgm:t>
    </dgm:pt>
    <dgm:pt modelId="{EA00EB07-9041-4FAD-A918-D6B86E5D43FD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Nazanin" panose="00000400000000000000" pitchFamily="2" charset="-78"/>
            </a:rPr>
            <a:t> طعم آن کمی مغزی و متفاوت از نان سفید است</a:t>
          </a:r>
          <a:endParaRPr lang="en-US" sz="1400" b="1" dirty="0"/>
        </a:p>
      </dgm:t>
    </dgm:pt>
    <dgm:pt modelId="{92E86C5B-07EF-4499-B166-752486D03CC7}" type="parTrans" cxnId="{68CA6B72-639D-4FF4-8F06-7E5F5D17D609}">
      <dgm:prSet/>
      <dgm:spPr/>
      <dgm:t>
        <a:bodyPr/>
        <a:lstStyle/>
        <a:p>
          <a:endParaRPr lang="en-US"/>
        </a:p>
      </dgm:t>
    </dgm:pt>
    <dgm:pt modelId="{48964D51-5388-4A44-B79A-1DAE2AE0D02F}" type="sibTrans" cxnId="{68CA6B72-639D-4FF4-8F06-7E5F5D17D609}">
      <dgm:prSet/>
      <dgm:spPr/>
      <dgm:t>
        <a:bodyPr/>
        <a:lstStyle/>
        <a:p>
          <a:endParaRPr lang="en-US"/>
        </a:p>
      </dgm:t>
    </dgm:pt>
    <dgm:pt modelId="{F9103099-EB73-4876-AF24-D763ADA134B8}">
      <dgm:prSet phldrT="[Text]" custT="1"/>
      <dgm:spPr/>
      <dgm:t>
        <a:bodyPr/>
        <a:lstStyle/>
        <a:p>
          <a:pPr rtl="1"/>
          <a:r>
            <a:rPr lang="fa-IR" sz="1200" b="1" dirty="0" smtClean="0">
              <a:cs typeface="B Nazanin" panose="00000400000000000000" pitchFamily="2" charset="-78"/>
            </a:rPr>
            <a:t>روی بسته‌بندی باید نوشته باشد:</a:t>
          </a:r>
        </a:p>
        <a:p>
          <a:pPr rtl="1"/>
          <a:r>
            <a:rPr lang="fa-IR" sz="1200" b="1" dirty="0" smtClean="0">
              <a:cs typeface="B Nazanin" panose="00000400000000000000" pitchFamily="2" charset="-78"/>
            </a:rPr>
            <a:t>«آرد کامل ۱۰۰٪» یا «</a:t>
          </a:r>
          <a:r>
            <a:rPr lang="en-US" sz="1200" b="1" dirty="0" smtClean="0">
              <a:cs typeface="B Nazanin" panose="00000400000000000000" pitchFamily="2" charset="-78"/>
            </a:rPr>
            <a:t>Whole grain»</a:t>
          </a:r>
          <a:endParaRPr lang="en-US" sz="1200" b="1" dirty="0">
            <a:cs typeface="B Nazanin" panose="00000400000000000000" pitchFamily="2" charset="-78"/>
          </a:endParaRPr>
        </a:p>
      </dgm:t>
    </dgm:pt>
    <dgm:pt modelId="{49927316-1EC5-4286-8D53-C0ECD036506A}" type="parTrans" cxnId="{5DA87EF6-3DFA-4888-8413-E82483311256}">
      <dgm:prSet/>
      <dgm:spPr/>
      <dgm:t>
        <a:bodyPr/>
        <a:lstStyle/>
        <a:p>
          <a:endParaRPr lang="en-US"/>
        </a:p>
      </dgm:t>
    </dgm:pt>
    <dgm:pt modelId="{087B7857-918D-45C4-B99E-443F3E8E868E}" type="sibTrans" cxnId="{5DA87EF6-3DFA-4888-8413-E82483311256}">
      <dgm:prSet/>
      <dgm:spPr/>
      <dgm:t>
        <a:bodyPr/>
        <a:lstStyle/>
        <a:p>
          <a:endParaRPr lang="en-US"/>
        </a:p>
      </dgm:t>
    </dgm:pt>
    <dgm:pt modelId="{00D316E4-53E8-4B23-B252-298576DDBAB4}">
      <dgm:prSet custT="1"/>
      <dgm:spPr/>
      <dgm:t>
        <a:bodyPr/>
        <a:lstStyle/>
        <a:p>
          <a:r>
            <a:rPr lang="fa-IR" sz="1400" b="1" dirty="0" smtClean="0">
              <a:cs typeface="B Nazanin" panose="00000400000000000000" pitchFamily="2" charset="-78"/>
            </a:rPr>
            <a:t>رنگ آن قهوه‌ای طبیعی، نه خیلی تیره و یک‌دست</a:t>
          </a:r>
          <a:endParaRPr lang="en-US" sz="1400" b="1" dirty="0"/>
        </a:p>
      </dgm:t>
    </dgm:pt>
    <dgm:pt modelId="{75E07BD8-7C46-42D8-B57D-A73E76576B07}" type="parTrans" cxnId="{425C7E3D-E162-458C-8C1C-CF8E677BAE92}">
      <dgm:prSet/>
      <dgm:spPr/>
      <dgm:t>
        <a:bodyPr/>
        <a:lstStyle/>
        <a:p>
          <a:endParaRPr lang="en-US"/>
        </a:p>
      </dgm:t>
    </dgm:pt>
    <dgm:pt modelId="{F4D7B545-B8D9-4088-B679-8EF73ED4B082}" type="sibTrans" cxnId="{425C7E3D-E162-458C-8C1C-CF8E677BAE92}">
      <dgm:prSet/>
      <dgm:spPr/>
      <dgm:t>
        <a:bodyPr/>
        <a:lstStyle/>
        <a:p>
          <a:endParaRPr lang="en-US"/>
        </a:p>
      </dgm:t>
    </dgm:pt>
    <dgm:pt modelId="{C4C84D35-6436-4B30-9DAD-C9A49E4829C5}" type="pres">
      <dgm:prSet presAssocID="{0A5886F8-1DE2-4061-8C23-9DB1213AE06E}" presName="cycle" presStyleCnt="0">
        <dgm:presLayoutVars>
          <dgm:dir/>
          <dgm:resizeHandles val="exact"/>
        </dgm:presLayoutVars>
      </dgm:prSet>
      <dgm:spPr/>
    </dgm:pt>
    <dgm:pt modelId="{39417147-B262-49B7-9248-7F19D02F3449}" type="pres">
      <dgm:prSet presAssocID="{43F604E2-4F0A-4E06-AD56-0E93D4CCC374}" presName="node" presStyleLbl="node1" presStyleIdx="0" presStyleCnt="5" custScaleX="1471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A28DFF-EB4A-4443-AD02-4A7810406E10}" type="pres">
      <dgm:prSet presAssocID="{43F604E2-4F0A-4E06-AD56-0E93D4CCC374}" presName="spNode" presStyleCnt="0"/>
      <dgm:spPr/>
    </dgm:pt>
    <dgm:pt modelId="{CC306A86-19DD-4111-ADF8-D9654738D4DB}" type="pres">
      <dgm:prSet presAssocID="{28EE594D-F3C0-4BE9-BE7A-A4EA09D917AA}" presName="sibTrans" presStyleLbl="sibTrans1D1" presStyleIdx="0" presStyleCnt="5"/>
      <dgm:spPr/>
    </dgm:pt>
    <dgm:pt modelId="{669CA93E-A28A-4D29-8946-3D67AB66BEC6}" type="pres">
      <dgm:prSet presAssocID="{01137978-5529-4EA1-9242-5163E2266BB0}" presName="node" presStyleLbl="node1" presStyleIdx="1" presStyleCnt="5" custScaleX="1249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78683D-31CF-4682-8CB2-6EC36DEB40E8}" type="pres">
      <dgm:prSet presAssocID="{01137978-5529-4EA1-9242-5163E2266BB0}" presName="spNode" presStyleCnt="0"/>
      <dgm:spPr/>
    </dgm:pt>
    <dgm:pt modelId="{61B89058-C4CC-44CC-87D8-1F35800C28AB}" type="pres">
      <dgm:prSet presAssocID="{0BA704B2-DC3C-4D9E-AFF4-C0805DEC44EC}" presName="sibTrans" presStyleLbl="sibTrans1D1" presStyleIdx="1" presStyleCnt="5"/>
      <dgm:spPr/>
    </dgm:pt>
    <dgm:pt modelId="{A77CFABF-A088-4357-9409-51BB4643D0BA}" type="pres">
      <dgm:prSet presAssocID="{00D316E4-53E8-4B23-B252-298576DDBAB4}" presName="node" presStyleLbl="node1" presStyleIdx="2" presStyleCnt="5" custScaleX="126315">
        <dgm:presLayoutVars>
          <dgm:bulletEnabled val="1"/>
        </dgm:presLayoutVars>
      </dgm:prSet>
      <dgm:spPr/>
    </dgm:pt>
    <dgm:pt modelId="{CEEC63CB-8239-46D8-9452-20BC2E9A9DF5}" type="pres">
      <dgm:prSet presAssocID="{00D316E4-53E8-4B23-B252-298576DDBAB4}" presName="spNode" presStyleCnt="0"/>
      <dgm:spPr/>
    </dgm:pt>
    <dgm:pt modelId="{CA9A509B-1759-43DA-BB4D-C59BF5F960BB}" type="pres">
      <dgm:prSet presAssocID="{F4D7B545-B8D9-4088-B679-8EF73ED4B082}" presName="sibTrans" presStyleLbl="sibTrans1D1" presStyleIdx="2" presStyleCnt="5"/>
      <dgm:spPr/>
    </dgm:pt>
    <dgm:pt modelId="{5E9FFFFA-5479-4479-897A-5E63A3D01868}" type="pres">
      <dgm:prSet presAssocID="{EA00EB07-9041-4FAD-A918-D6B86E5D43FD}" presName="node" presStyleLbl="node1" presStyleIdx="3" presStyleCnt="5" custScaleX="1235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4FD75A-406C-40F4-AEB1-3E1EB9CD0832}" type="pres">
      <dgm:prSet presAssocID="{EA00EB07-9041-4FAD-A918-D6B86E5D43FD}" presName="spNode" presStyleCnt="0"/>
      <dgm:spPr/>
    </dgm:pt>
    <dgm:pt modelId="{2F4F1286-9136-43B2-A7A7-255FEB492514}" type="pres">
      <dgm:prSet presAssocID="{48964D51-5388-4A44-B79A-1DAE2AE0D02F}" presName="sibTrans" presStyleLbl="sibTrans1D1" presStyleIdx="3" presStyleCnt="5"/>
      <dgm:spPr/>
    </dgm:pt>
    <dgm:pt modelId="{CA051BF4-6F5A-4F59-800A-7E51090DF308}" type="pres">
      <dgm:prSet presAssocID="{F9103099-EB73-4876-AF24-D763ADA134B8}" presName="node" presStyleLbl="node1" presStyleIdx="4" presStyleCnt="5" custScaleX="1388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3E5068-6C37-4898-A984-79A91E0E2B7C}" type="pres">
      <dgm:prSet presAssocID="{F9103099-EB73-4876-AF24-D763ADA134B8}" presName="spNode" presStyleCnt="0"/>
      <dgm:spPr/>
    </dgm:pt>
    <dgm:pt modelId="{8FEFF6C5-3C69-4A42-9897-2BAF03DD8AE0}" type="pres">
      <dgm:prSet presAssocID="{087B7857-918D-45C4-B99E-443F3E8E868E}" presName="sibTrans" presStyleLbl="sibTrans1D1" presStyleIdx="4" presStyleCnt="5"/>
      <dgm:spPr/>
    </dgm:pt>
  </dgm:ptLst>
  <dgm:cxnLst>
    <dgm:cxn modelId="{81A4C5AC-4947-4C88-BEA9-FD70108B9C63}" srcId="{0A5886F8-1DE2-4061-8C23-9DB1213AE06E}" destId="{01137978-5529-4EA1-9242-5163E2266BB0}" srcOrd="1" destOrd="0" parTransId="{FDCB33D4-5768-4DBA-992D-D234338335E3}" sibTransId="{0BA704B2-DC3C-4D9E-AFF4-C0805DEC44EC}"/>
    <dgm:cxn modelId="{68CA6B72-639D-4FF4-8F06-7E5F5D17D609}" srcId="{0A5886F8-1DE2-4061-8C23-9DB1213AE06E}" destId="{EA00EB07-9041-4FAD-A918-D6B86E5D43FD}" srcOrd="3" destOrd="0" parTransId="{92E86C5B-07EF-4499-B166-752486D03CC7}" sibTransId="{48964D51-5388-4A44-B79A-1DAE2AE0D02F}"/>
    <dgm:cxn modelId="{74628A01-9A74-4062-9D8C-1A74CEA55804}" type="presOf" srcId="{0A5886F8-1DE2-4061-8C23-9DB1213AE06E}" destId="{C4C84D35-6436-4B30-9DAD-C9A49E4829C5}" srcOrd="0" destOrd="0" presId="urn:microsoft.com/office/officeart/2005/8/layout/cycle6"/>
    <dgm:cxn modelId="{5DA87EF6-3DFA-4888-8413-E82483311256}" srcId="{0A5886F8-1DE2-4061-8C23-9DB1213AE06E}" destId="{F9103099-EB73-4876-AF24-D763ADA134B8}" srcOrd="4" destOrd="0" parTransId="{49927316-1EC5-4286-8D53-C0ECD036506A}" sibTransId="{087B7857-918D-45C4-B99E-443F3E8E868E}"/>
    <dgm:cxn modelId="{26B7E7D7-E74A-4749-B7A5-81CA32A6E305}" type="presOf" srcId="{F4D7B545-B8D9-4088-B679-8EF73ED4B082}" destId="{CA9A509B-1759-43DA-BB4D-C59BF5F960BB}" srcOrd="0" destOrd="0" presId="urn:microsoft.com/office/officeart/2005/8/layout/cycle6"/>
    <dgm:cxn modelId="{869EA2DE-3CB9-4455-B312-7F5E3F81F225}" type="presOf" srcId="{F9103099-EB73-4876-AF24-D763ADA134B8}" destId="{CA051BF4-6F5A-4F59-800A-7E51090DF308}" srcOrd="0" destOrd="0" presId="urn:microsoft.com/office/officeart/2005/8/layout/cycle6"/>
    <dgm:cxn modelId="{E502147A-C017-4498-B159-46A4522BD4D2}" type="presOf" srcId="{087B7857-918D-45C4-B99E-443F3E8E868E}" destId="{8FEFF6C5-3C69-4A42-9897-2BAF03DD8AE0}" srcOrd="0" destOrd="0" presId="urn:microsoft.com/office/officeart/2005/8/layout/cycle6"/>
    <dgm:cxn modelId="{36365FAA-2222-4383-8332-CF295D61DEF7}" type="presOf" srcId="{43F604E2-4F0A-4E06-AD56-0E93D4CCC374}" destId="{39417147-B262-49B7-9248-7F19D02F3449}" srcOrd="0" destOrd="0" presId="urn:microsoft.com/office/officeart/2005/8/layout/cycle6"/>
    <dgm:cxn modelId="{EDB3C587-89B6-4BB2-A539-BBF3433554C1}" type="presOf" srcId="{28EE594D-F3C0-4BE9-BE7A-A4EA09D917AA}" destId="{CC306A86-19DD-4111-ADF8-D9654738D4DB}" srcOrd="0" destOrd="0" presId="urn:microsoft.com/office/officeart/2005/8/layout/cycle6"/>
    <dgm:cxn modelId="{F4BF55B3-2D8F-4BDB-8DD5-BF4CF78C6396}" type="presOf" srcId="{0BA704B2-DC3C-4D9E-AFF4-C0805DEC44EC}" destId="{61B89058-C4CC-44CC-87D8-1F35800C28AB}" srcOrd="0" destOrd="0" presId="urn:microsoft.com/office/officeart/2005/8/layout/cycle6"/>
    <dgm:cxn modelId="{991D115D-B35E-4EAB-A1B2-A7A8040839E4}" type="presOf" srcId="{01137978-5529-4EA1-9242-5163E2266BB0}" destId="{669CA93E-A28A-4D29-8946-3D67AB66BEC6}" srcOrd="0" destOrd="0" presId="urn:microsoft.com/office/officeart/2005/8/layout/cycle6"/>
    <dgm:cxn modelId="{2B901103-6E37-4A50-BFA0-D93873B4CBDC}" type="presOf" srcId="{48964D51-5388-4A44-B79A-1DAE2AE0D02F}" destId="{2F4F1286-9136-43B2-A7A7-255FEB492514}" srcOrd="0" destOrd="0" presId="urn:microsoft.com/office/officeart/2005/8/layout/cycle6"/>
    <dgm:cxn modelId="{3B31FBFA-0311-4D59-ACE5-DECB122DD0C2}" type="presOf" srcId="{00D316E4-53E8-4B23-B252-298576DDBAB4}" destId="{A77CFABF-A088-4357-9409-51BB4643D0BA}" srcOrd="0" destOrd="0" presId="urn:microsoft.com/office/officeart/2005/8/layout/cycle6"/>
    <dgm:cxn modelId="{83EA9F7A-5A0C-4DC6-8072-0BF7C44B0320}" srcId="{0A5886F8-1DE2-4061-8C23-9DB1213AE06E}" destId="{43F604E2-4F0A-4E06-AD56-0E93D4CCC374}" srcOrd="0" destOrd="0" parTransId="{2B92ECF8-725F-44DB-BB3D-AA1CFFF51F58}" sibTransId="{28EE594D-F3C0-4BE9-BE7A-A4EA09D917AA}"/>
    <dgm:cxn modelId="{425C7E3D-E162-458C-8C1C-CF8E677BAE92}" srcId="{0A5886F8-1DE2-4061-8C23-9DB1213AE06E}" destId="{00D316E4-53E8-4B23-B252-298576DDBAB4}" srcOrd="2" destOrd="0" parTransId="{75E07BD8-7C46-42D8-B57D-A73E76576B07}" sibTransId="{F4D7B545-B8D9-4088-B679-8EF73ED4B082}"/>
    <dgm:cxn modelId="{27CBA4AB-102D-4E88-9423-ADCBD441B845}" type="presOf" srcId="{EA00EB07-9041-4FAD-A918-D6B86E5D43FD}" destId="{5E9FFFFA-5479-4479-897A-5E63A3D01868}" srcOrd="0" destOrd="0" presId="urn:microsoft.com/office/officeart/2005/8/layout/cycle6"/>
    <dgm:cxn modelId="{9AF9FA46-1241-43D2-B96A-AB336867CE4A}" type="presParOf" srcId="{C4C84D35-6436-4B30-9DAD-C9A49E4829C5}" destId="{39417147-B262-49B7-9248-7F19D02F3449}" srcOrd="0" destOrd="0" presId="urn:microsoft.com/office/officeart/2005/8/layout/cycle6"/>
    <dgm:cxn modelId="{24464E40-657F-40C8-ADB7-53A0C8EDFCDF}" type="presParOf" srcId="{C4C84D35-6436-4B30-9DAD-C9A49E4829C5}" destId="{BDA28DFF-EB4A-4443-AD02-4A7810406E10}" srcOrd="1" destOrd="0" presId="urn:microsoft.com/office/officeart/2005/8/layout/cycle6"/>
    <dgm:cxn modelId="{F45DA61D-6B70-4AAA-B764-98E83314DEA6}" type="presParOf" srcId="{C4C84D35-6436-4B30-9DAD-C9A49E4829C5}" destId="{CC306A86-19DD-4111-ADF8-D9654738D4DB}" srcOrd="2" destOrd="0" presId="urn:microsoft.com/office/officeart/2005/8/layout/cycle6"/>
    <dgm:cxn modelId="{AB1899F7-18B7-48ED-92E6-0C158B806987}" type="presParOf" srcId="{C4C84D35-6436-4B30-9DAD-C9A49E4829C5}" destId="{669CA93E-A28A-4D29-8946-3D67AB66BEC6}" srcOrd="3" destOrd="0" presId="urn:microsoft.com/office/officeart/2005/8/layout/cycle6"/>
    <dgm:cxn modelId="{E6486091-EF50-45EA-9E84-6614E1276097}" type="presParOf" srcId="{C4C84D35-6436-4B30-9DAD-C9A49E4829C5}" destId="{CC78683D-31CF-4682-8CB2-6EC36DEB40E8}" srcOrd="4" destOrd="0" presId="urn:microsoft.com/office/officeart/2005/8/layout/cycle6"/>
    <dgm:cxn modelId="{4CF05FCF-5F91-4302-8E91-F255E1DBB8A4}" type="presParOf" srcId="{C4C84D35-6436-4B30-9DAD-C9A49E4829C5}" destId="{61B89058-C4CC-44CC-87D8-1F35800C28AB}" srcOrd="5" destOrd="0" presId="urn:microsoft.com/office/officeart/2005/8/layout/cycle6"/>
    <dgm:cxn modelId="{8DCF6592-5B60-466C-8E14-E44434D698D2}" type="presParOf" srcId="{C4C84D35-6436-4B30-9DAD-C9A49E4829C5}" destId="{A77CFABF-A088-4357-9409-51BB4643D0BA}" srcOrd="6" destOrd="0" presId="urn:microsoft.com/office/officeart/2005/8/layout/cycle6"/>
    <dgm:cxn modelId="{004BAA17-9F63-4458-BA3E-EB72DBC45F66}" type="presParOf" srcId="{C4C84D35-6436-4B30-9DAD-C9A49E4829C5}" destId="{CEEC63CB-8239-46D8-9452-20BC2E9A9DF5}" srcOrd="7" destOrd="0" presId="urn:microsoft.com/office/officeart/2005/8/layout/cycle6"/>
    <dgm:cxn modelId="{912A0D07-2140-4374-B902-7BDC78CBC591}" type="presParOf" srcId="{C4C84D35-6436-4B30-9DAD-C9A49E4829C5}" destId="{CA9A509B-1759-43DA-BB4D-C59BF5F960BB}" srcOrd="8" destOrd="0" presId="urn:microsoft.com/office/officeart/2005/8/layout/cycle6"/>
    <dgm:cxn modelId="{DB121D02-1D33-41F0-B84D-F31EB653066B}" type="presParOf" srcId="{C4C84D35-6436-4B30-9DAD-C9A49E4829C5}" destId="{5E9FFFFA-5479-4479-897A-5E63A3D01868}" srcOrd="9" destOrd="0" presId="urn:microsoft.com/office/officeart/2005/8/layout/cycle6"/>
    <dgm:cxn modelId="{5C759304-7EA6-41A6-9060-9AD5452B0A8A}" type="presParOf" srcId="{C4C84D35-6436-4B30-9DAD-C9A49E4829C5}" destId="{584FD75A-406C-40F4-AEB1-3E1EB9CD0832}" srcOrd="10" destOrd="0" presId="urn:microsoft.com/office/officeart/2005/8/layout/cycle6"/>
    <dgm:cxn modelId="{36733584-1444-4657-B30D-CD781FBDFCB6}" type="presParOf" srcId="{C4C84D35-6436-4B30-9DAD-C9A49E4829C5}" destId="{2F4F1286-9136-43B2-A7A7-255FEB492514}" srcOrd="11" destOrd="0" presId="urn:microsoft.com/office/officeart/2005/8/layout/cycle6"/>
    <dgm:cxn modelId="{5F01B2E0-8331-4174-BB29-2B40FAFE229E}" type="presParOf" srcId="{C4C84D35-6436-4B30-9DAD-C9A49E4829C5}" destId="{CA051BF4-6F5A-4F59-800A-7E51090DF308}" srcOrd="12" destOrd="0" presId="urn:microsoft.com/office/officeart/2005/8/layout/cycle6"/>
    <dgm:cxn modelId="{5C487E55-A7BA-4D90-A96C-A9FF36062740}" type="presParOf" srcId="{C4C84D35-6436-4B30-9DAD-C9A49E4829C5}" destId="{883E5068-6C37-4898-A984-79A91E0E2B7C}" srcOrd="13" destOrd="0" presId="urn:microsoft.com/office/officeart/2005/8/layout/cycle6"/>
    <dgm:cxn modelId="{86CF7071-0186-406E-A076-5C5F92CFD534}" type="presParOf" srcId="{C4C84D35-6436-4B30-9DAD-C9A49E4829C5}" destId="{8FEFF6C5-3C69-4A42-9897-2BAF03DD8AE0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524190-E4E2-4CCF-B3D0-541F0AF2DE45}" type="doc">
      <dgm:prSet loTypeId="urn:diagrams.loki3.com/Bracket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35F1CFAA-385E-452A-9346-C1C83A7B0CFC}">
      <dgm:prSet phldrT="[Text]"/>
      <dgm:spPr/>
      <dgm:t>
        <a:bodyPr/>
        <a:lstStyle/>
        <a:p>
          <a:r>
            <a:rPr lang="fa-IR" dirty="0" smtClean="0"/>
            <a:t> </a:t>
          </a:r>
          <a:endParaRPr lang="en-US" dirty="0"/>
        </a:p>
      </dgm:t>
    </dgm:pt>
    <dgm:pt modelId="{C2C48C77-326C-461D-8A25-1CA7B088DFB6}" type="parTrans" cxnId="{4AB2C886-5968-4CB1-889B-5258E24FFEA9}">
      <dgm:prSet/>
      <dgm:spPr/>
      <dgm:t>
        <a:bodyPr/>
        <a:lstStyle/>
        <a:p>
          <a:endParaRPr lang="en-US"/>
        </a:p>
      </dgm:t>
    </dgm:pt>
    <dgm:pt modelId="{557CC6EE-16BE-4B9D-878C-4F47FDF14861}" type="sibTrans" cxnId="{4AB2C886-5968-4CB1-889B-5258E24FFEA9}">
      <dgm:prSet/>
      <dgm:spPr/>
      <dgm:t>
        <a:bodyPr/>
        <a:lstStyle/>
        <a:p>
          <a:endParaRPr lang="en-US"/>
        </a:p>
      </dgm:t>
    </dgm:pt>
    <dgm:pt modelId="{FAE5B040-D5C5-46B3-8E77-1D930BD5C5F8}">
      <dgm:prSet phldrT="[Text]"/>
      <dgm:spPr/>
      <dgm:t>
        <a:bodyPr/>
        <a:lstStyle/>
        <a:p>
          <a:pPr algn="ctr" rtl="1"/>
          <a:r>
            <a:rPr lang="fa-IR" b="1" dirty="0" smtClean="0">
              <a:cs typeface="B Nazanin" panose="00000400000000000000" pitchFamily="2" charset="-78"/>
            </a:rPr>
            <a:t>نان کامل را محکم و کم‌حجم‌تر از نان سفید نخورید؛ مقدارش باید کنترل شود.</a:t>
          </a:r>
          <a:endParaRPr lang="en-US" b="1" dirty="0"/>
        </a:p>
      </dgm:t>
    </dgm:pt>
    <dgm:pt modelId="{2501BAFB-14C1-430F-BB2F-CC321D554B2F}" type="parTrans" cxnId="{97DB310D-7E70-4BD5-86CC-CD9AD8A47E1D}">
      <dgm:prSet/>
      <dgm:spPr/>
      <dgm:t>
        <a:bodyPr/>
        <a:lstStyle/>
        <a:p>
          <a:endParaRPr lang="en-US"/>
        </a:p>
      </dgm:t>
    </dgm:pt>
    <dgm:pt modelId="{F0634814-1169-4CA2-98A0-1C48071A4283}" type="sibTrans" cxnId="{97DB310D-7E70-4BD5-86CC-CD9AD8A47E1D}">
      <dgm:prSet/>
      <dgm:spPr/>
      <dgm:t>
        <a:bodyPr/>
        <a:lstStyle/>
        <a:p>
          <a:endParaRPr lang="en-US"/>
        </a:p>
      </dgm:t>
    </dgm:pt>
    <dgm:pt modelId="{D28A7899-1582-45E3-8063-B64A2CAF3610}">
      <dgm:prSet phldrT="[Text]"/>
      <dgm:spPr/>
      <dgm:t>
        <a:bodyPr/>
        <a:lstStyle/>
        <a:p>
          <a:r>
            <a:rPr lang="fa-IR" dirty="0" smtClean="0"/>
            <a:t> </a:t>
          </a:r>
          <a:endParaRPr lang="en-US" dirty="0"/>
        </a:p>
      </dgm:t>
    </dgm:pt>
    <dgm:pt modelId="{33CF83D9-3271-4D9E-9FD4-60ED4B474F1F}" type="parTrans" cxnId="{5CDA1890-8657-4CEC-87EE-D639C13D564E}">
      <dgm:prSet/>
      <dgm:spPr/>
      <dgm:t>
        <a:bodyPr/>
        <a:lstStyle/>
        <a:p>
          <a:endParaRPr lang="en-US"/>
        </a:p>
      </dgm:t>
    </dgm:pt>
    <dgm:pt modelId="{9DEF1DC2-008B-4D7C-B294-CB0A093DDE24}" type="sibTrans" cxnId="{5CDA1890-8657-4CEC-87EE-D639C13D564E}">
      <dgm:prSet/>
      <dgm:spPr/>
      <dgm:t>
        <a:bodyPr/>
        <a:lstStyle/>
        <a:p>
          <a:endParaRPr lang="en-US"/>
        </a:p>
      </dgm:t>
    </dgm:pt>
    <dgm:pt modelId="{F295CFD3-1B46-408E-B2D9-631A4F70CF67}">
      <dgm:prSet phldrT="[Text]"/>
      <dgm:spPr/>
      <dgm:t>
        <a:bodyPr/>
        <a:lstStyle/>
        <a:p>
          <a:pPr algn="ctr" rtl="1"/>
          <a:r>
            <a:rPr lang="fa-IR" b="1" dirty="0" smtClean="0">
              <a:cs typeface="B Nazanin" panose="00000400000000000000" pitchFamily="2" charset="-78"/>
            </a:rPr>
            <a:t>نان را منجمد کنید تا بعداً قابل استفاده باشد و بی‌کیفیت نشود.</a:t>
          </a:r>
          <a:endParaRPr lang="en-US" b="1" dirty="0"/>
        </a:p>
      </dgm:t>
    </dgm:pt>
    <dgm:pt modelId="{FFA072B4-4CA9-457B-A452-1FD787912D18}" type="parTrans" cxnId="{F162AEA1-3D9F-4ABF-8D0F-764E8BD89519}">
      <dgm:prSet/>
      <dgm:spPr/>
      <dgm:t>
        <a:bodyPr/>
        <a:lstStyle/>
        <a:p>
          <a:endParaRPr lang="en-US"/>
        </a:p>
      </dgm:t>
    </dgm:pt>
    <dgm:pt modelId="{C801DE16-58BB-4DAB-ACB1-AADC90B8EFC6}" type="sibTrans" cxnId="{F162AEA1-3D9F-4ABF-8D0F-764E8BD89519}">
      <dgm:prSet/>
      <dgm:spPr/>
      <dgm:t>
        <a:bodyPr/>
        <a:lstStyle/>
        <a:p>
          <a:endParaRPr lang="en-US"/>
        </a:p>
      </dgm:t>
    </dgm:pt>
    <dgm:pt modelId="{5101915C-6C77-4C89-AEDD-68FA742BF630}">
      <dgm:prSet phldrT="[Text]"/>
      <dgm:spPr/>
      <dgm:t>
        <a:bodyPr/>
        <a:lstStyle/>
        <a:p>
          <a:r>
            <a:rPr lang="fa-IR" dirty="0" smtClean="0"/>
            <a:t> </a:t>
          </a:r>
          <a:endParaRPr lang="en-US" dirty="0"/>
        </a:p>
      </dgm:t>
    </dgm:pt>
    <dgm:pt modelId="{DE63D9F2-F26A-4451-BCA8-8C359E916A86}" type="parTrans" cxnId="{1DFE49B5-70CA-4BD2-A304-7E7F24FF9855}">
      <dgm:prSet/>
      <dgm:spPr/>
      <dgm:t>
        <a:bodyPr/>
        <a:lstStyle/>
        <a:p>
          <a:endParaRPr lang="en-US"/>
        </a:p>
      </dgm:t>
    </dgm:pt>
    <dgm:pt modelId="{0DA9D9EB-2B75-4101-A5E3-95C0437372AD}" type="sibTrans" cxnId="{1DFE49B5-70CA-4BD2-A304-7E7F24FF9855}">
      <dgm:prSet/>
      <dgm:spPr/>
      <dgm:t>
        <a:bodyPr/>
        <a:lstStyle/>
        <a:p>
          <a:endParaRPr lang="en-US"/>
        </a:p>
      </dgm:t>
    </dgm:pt>
    <dgm:pt modelId="{55ECD3ED-D1AB-4E16-9A01-1B3A8E3C6829}">
      <dgm:prSet phldrT="[Text]"/>
      <dgm:spPr/>
      <dgm:t>
        <a:bodyPr/>
        <a:lstStyle/>
        <a:p>
          <a:pPr algn="ctr" rtl="1"/>
          <a:r>
            <a:rPr lang="fa-IR" b="1" dirty="0" smtClean="0">
              <a:cs typeface="B Nazanin" panose="00000400000000000000" pitchFamily="2" charset="-78"/>
            </a:rPr>
            <a:t>هنگام خرید نان سنتی، سنگک سبوس‌دار واقعی معمولاً بهترین انتخاب است.</a:t>
          </a:r>
          <a:endParaRPr lang="en-US" b="1" dirty="0"/>
        </a:p>
      </dgm:t>
    </dgm:pt>
    <dgm:pt modelId="{C0A3B580-A0AD-4665-9E71-973DAF159434}" type="parTrans" cxnId="{0989F8FB-FEBC-41C2-BCAE-EE0502153492}">
      <dgm:prSet/>
      <dgm:spPr/>
      <dgm:t>
        <a:bodyPr/>
        <a:lstStyle/>
        <a:p>
          <a:endParaRPr lang="en-US"/>
        </a:p>
      </dgm:t>
    </dgm:pt>
    <dgm:pt modelId="{492EAA08-FF79-479F-8936-8FBF84258814}" type="sibTrans" cxnId="{0989F8FB-FEBC-41C2-BCAE-EE0502153492}">
      <dgm:prSet/>
      <dgm:spPr/>
      <dgm:t>
        <a:bodyPr/>
        <a:lstStyle/>
        <a:p>
          <a:endParaRPr lang="en-US"/>
        </a:p>
      </dgm:t>
    </dgm:pt>
    <dgm:pt modelId="{74DBFFDC-18EE-4234-AD56-6A431E4EBC36}" type="pres">
      <dgm:prSet presAssocID="{9A524190-E4E2-4CCF-B3D0-541F0AF2DE45}" presName="Name0" presStyleCnt="0">
        <dgm:presLayoutVars>
          <dgm:dir val="rev"/>
          <dgm:animLvl val="lvl"/>
          <dgm:resizeHandles val="exact"/>
        </dgm:presLayoutVars>
      </dgm:prSet>
      <dgm:spPr/>
    </dgm:pt>
    <dgm:pt modelId="{960B0524-8A5E-48E7-981F-9C45C53A78AA}" type="pres">
      <dgm:prSet presAssocID="{35F1CFAA-385E-452A-9346-C1C83A7B0CFC}" presName="linNode" presStyleCnt="0"/>
      <dgm:spPr/>
    </dgm:pt>
    <dgm:pt modelId="{A1223FD3-BA10-446E-A9C3-D0813794BC66}" type="pres">
      <dgm:prSet presAssocID="{35F1CFAA-385E-452A-9346-C1C83A7B0CFC}" presName="parTx" presStyleLbl="revTx" presStyleIdx="0" presStyleCnt="3">
        <dgm:presLayoutVars>
          <dgm:chMax val="1"/>
          <dgm:bulletEnabled val="1"/>
        </dgm:presLayoutVars>
      </dgm:prSet>
      <dgm:spPr/>
    </dgm:pt>
    <dgm:pt modelId="{84EF8188-03AD-471E-9F62-71D410E7C9A4}" type="pres">
      <dgm:prSet presAssocID="{35F1CFAA-385E-452A-9346-C1C83A7B0CFC}" presName="bracket" presStyleLbl="parChTrans1D1" presStyleIdx="0" presStyleCnt="3"/>
      <dgm:spPr/>
    </dgm:pt>
    <dgm:pt modelId="{89D4BADA-5CD0-4992-8729-DCEBACD590FF}" type="pres">
      <dgm:prSet presAssocID="{35F1CFAA-385E-452A-9346-C1C83A7B0CFC}" presName="spH" presStyleCnt="0"/>
      <dgm:spPr/>
    </dgm:pt>
    <dgm:pt modelId="{140B7522-6201-4049-8416-062517F09D53}" type="pres">
      <dgm:prSet presAssocID="{35F1CFAA-385E-452A-9346-C1C83A7B0CFC}" presName="desTx" presStyleLbl="node1" presStyleIdx="0" presStyleCnt="3" custScaleY="72358">
        <dgm:presLayoutVars>
          <dgm:bulletEnabled val="1"/>
        </dgm:presLayoutVars>
      </dgm:prSet>
      <dgm:spPr/>
    </dgm:pt>
    <dgm:pt modelId="{ADAAF5DF-57F1-4CC7-8EEC-A0F8C49FFF41}" type="pres">
      <dgm:prSet presAssocID="{557CC6EE-16BE-4B9D-878C-4F47FDF14861}" presName="spV" presStyleCnt="0"/>
      <dgm:spPr/>
    </dgm:pt>
    <dgm:pt modelId="{34D4237A-B30B-4188-99E8-1DE3592EA659}" type="pres">
      <dgm:prSet presAssocID="{D28A7899-1582-45E3-8063-B64A2CAF3610}" presName="linNode" presStyleCnt="0"/>
      <dgm:spPr/>
    </dgm:pt>
    <dgm:pt modelId="{4197E502-EC3C-4055-985C-9276E6FA3AD8}" type="pres">
      <dgm:prSet presAssocID="{D28A7899-1582-45E3-8063-B64A2CAF3610}" presName="parTx" presStyleLbl="revTx" presStyleIdx="1" presStyleCnt="3">
        <dgm:presLayoutVars>
          <dgm:chMax val="1"/>
          <dgm:bulletEnabled val="1"/>
        </dgm:presLayoutVars>
      </dgm:prSet>
      <dgm:spPr/>
    </dgm:pt>
    <dgm:pt modelId="{6D6AE9B6-8A9C-4D95-9706-F73C317064FE}" type="pres">
      <dgm:prSet presAssocID="{D28A7899-1582-45E3-8063-B64A2CAF3610}" presName="bracket" presStyleLbl="parChTrans1D1" presStyleIdx="1" presStyleCnt="3"/>
      <dgm:spPr/>
    </dgm:pt>
    <dgm:pt modelId="{8A205B43-F946-46E0-BF37-B7BF45AA74A0}" type="pres">
      <dgm:prSet presAssocID="{D28A7899-1582-45E3-8063-B64A2CAF3610}" presName="spH" presStyleCnt="0"/>
      <dgm:spPr/>
    </dgm:pt>
    <dgm:pt modelId="{690E71E6-6D24-4B64-A4A3-49C44FFD5DB0}" type="pres">
      <dgm:prSet presAssocID="{D28A7899-1582-45E3-8063-B64A2CAF3610}" presName="desTx" presStyleLbl="node1" presStyleIdx="1" presStyleCnt="3" custScaleY="67524">
        <dgm:presLayoutVars>
          <dgm:bulletEnabled val="1"/>
        </dgm:presLayoutVars>
      </dgm:prSet>
      <dgm:spPr/>
    </dgm:pt>
    <dgm:pt modelId="{2A8B32BD-8A14-47C8-9B96-77A32CCA0621}" type="pres">
      <dgm:prSet presAssocID="{9DEF1DC2-008B-4D7C-B294-CB0A093DDE24}" presName="spV" presStyleCnt="0"/>
      <dgm:spPr/>
    </dgm:pt>
    <dgm:pt modelId="{6EFD57F0-BE13-4B81-891D-884CF715B826}" type="pres">
      <dgm:prSet presAssocID="{5101915C-6C77-4C89-AEDD-68FA742BF630}" presName="linNode" presStyleCnt="0"/>
      <dgm:spPr/>
    </dgm:pt>
    <dgm:pt modelId="{286AE3EE-957C-4101-920F-2B1EEC5A3B1B}" type="pres">
      <dgm:prSet presAssocID="{5101915C-6C77-4C89-AEDD-68FA742BF630}" presName="parTx" presStyleLbl="revTx" presStyleIdx="2" presStyleCnt="3">
        <dgm:presLayoutVars>
          <dgm:chMax val="1"/>
          <dgm:bulletEnabled val="1"/>
        </dgm:presLayoutVars>
      </dgm:prSet>
      <dgm:spPr/>
    </dgm:pt>
    <dgm:pt modelId="{2B8063BF-275E-4C13-858C-E4E9A03E1423}" type="pres">
      <dgm:prSet presAssocID="{5101915C-6C77-4C89-AEDD-68FA742BF630}" presName="bracket" presStyleLbl="parChTrans1D1" presStyleIdx="2" presStyleCnt="3"/>
      <dgm:spPr/>
    </dgm:pt>
    <dgm:pt modelId="{7B114222-5449-4470-B808-D4DED3ECDE5C}" type="pres">
      <dgm:prSet presAssocID="{5101915C-6C77-4C89-AEDD-68FA742BF630}" presName="spH" presStyleCnt="0"/>
      <dgm:spPr/>
    </dgm:pt>
    <dgm:pt modelId="{A8A08366-096D-4FD9-B1A2-35CECE9CE5D9}" type="pres">
      <dgm:prSet presAssocID="{5101915C-6C77-4C89-AEDD-68FA742BF630}" presName="desTx" presStyleLbl="node1" presStyleIdx="2" presStyleCnt="3" custScaleY="75405">
        <dgm:presLayoutVars>
          <dgm:bulletEnabled val="1"/>
        </dgm:presLayoutVars>
      </dgm:prSet>
      <dgm:spPr/>
    </dgm:pt>
  </dgm:ptLst>
  <dgm:cxnLst>
    <dgm:cxn modelId="{99AA7A83-1D66-4733-8B37-54C54D425907}" type="presOf" srcId="{55ECD3ED-D1AB-4E16-9A01-1B3A8E3C6829}" destId="{A8A08366-096D-4FD9-B1A2-35CECE9CE5D9}" srcOrd="0" destOrd="0" presId="urn:diagrams.loki3.com/BracketList"/>
    <dgm:cxn modelId="{33690A63-D4D4-42E2-91B2-BD9DECEF4C9D}" type="presOf" srcId="{F295CFD3-1B46-408E-B2D9-631A4F70CF67}" destId="{690E71E6-6D24-4B64-A4A3-49C44FFD5DB0}" srcOrd="0" destOrd="0" presId="urn:diagrams.loki3.com/BracketList"/>
    <dgm:cxn modelId="{0989F8FB-FEBC-41C2-BCAE-EE0502153492}" srcId="{5101915C-6C77-4C89-AEDD-68FA742BF630}" destId="{55ECD3ED-D1AB-4E16-9A01-1B3A8E3C6829}" srcOrd="0" destOrd="0" parTransId="{C0A3B580-A0AD-4665-9E71-973DAF159434}" sibTransId="{492EAA08-FF79-479F-8936-8FBF84258814}"/>
    <dgm:cxn modelId="{1DFE49B5-70CA-4BD2-A304-7E7F24FF9855}" srcId="{9A524190-E4E2-4CCF-B3D0-541F0AF2DE45}" destId="{5101915C-6C77-4C89-AEDD-68FA742BF630}" srcOrd="2" destOrd="0" parTransId="{DE63D9F2-F26A-4451-BCA8-8C359E916A86}" sibTransId="{0DA9D9EB-2B75-4101-A5E3-95C0437372AD}"/>
    <dgm:cxn modelId="{5CDA1890-8657-4CEC-87EE-D639C13D564E}" srcId="{9A524190-E4E2-4CCF-B3D0-541F0AF2DE45}" destId="{D28A7899-1582-45E3-8063-B64A2CAF3610}" srcOrd="1" destOrd="0" parTransId="{33CF83D9-3271-4D9E-9FD4-60ED4B474F1F}" sibTransId="{9DEF1DC2-008B-4D7C-B294-CB0A093DDE24}"/>
    <dgm:cxn modelId="{F162AEA1-3D9F-4ABF-8D0F-764E8BD89519}" srcId="{D28A7899-1582-45E3-8063-B64A2CAF3610}" destId="{F295CFD3-1B46-408E-B2D9-631A4F70CF67}" srcOrd="0" destOrd="0" parTransId="{FFA072B4-4CA9-457B-A452-1FD787912D18}" sibTransId="{C801DE16-58BB-4DAB-ACB1-AADC90B8EFC6}"/>
    <dgm:cxn modelId="{97DB310D-7E70-4BD5-86CC-CD9AD8A47E1D}" srcId="{35F1CFAA-385E-452A-9346-C1C83A7B0CFC}" destId="{FAE5B040-D5C5-46B3-8E77-1D930BD5C5F8}" srcOrd="0" destOrd="0" parTransId="{2501BAFB-14C1-430F-BB2F-CC321D554B2F}" sibTransId="{F0634814-1169-4CA2-98A0-1C48071A4283}"/>
    <dgm:cxn modelId="{1C99999E-0374-4B3D-A342-5A467B7FCCBE}" type="presOf" srcId="{FAE5B040-D5C5-46B3-8E77-1D930BD5C5F8}" destId="{140B7522-6201-4049-8416-062517F09D53}" srcOrd="0" destOrd="0" presId="urn:diagrams.loki3.com/BracketList"/>
    <dgm:cxn modelId="{98273EE7-4D09-4BBC-96B6-BA44FD940E88}" type="presOf" srcId="{5101915C-6C77-4C89-AEDD-68FA742BF630}" destId="{286AE3EE-957C-4101-920F-2B1EEC5A3B1B}" srcOrd="0" destOrd="0" presId="urn:diagrams.loki3.com/BracketList"/>
    <dgm:cxn modelId="{4AB2C886-5968-4CB1-889B-5258E24FFEA9}" srcId="{9A524190-E4E2-4CCF-B3D0-541F0AF2DE45}" destId="{35F1CFAA-385E-452A-9346-C1C83A7B0CFC}" srcOrd="0" destOrd="0" parTransId="{C2C48C77-326C-461D-8A25-1CA7B088DFB6}" sibTransId="{557CC6EE-16BE-4B9D-878C-4F47FDF14861}"/>
    <dgm:cxn modelId="{513F8BB1-EE9E-4A8D-9CE5-F1AE622C58EB}" type="presOf" srcId="{9A524190-E4E2-4CCF-B3D0-541F0AF2DE45}" destId="{74DBFFDC-18EE-4234-AD56-6A431E4EBC36}" srcOrd="0" destOrd="0" presId="urn:diagrams.loki3.com/BracketList"/>
    <dgm:cxn modelId="{CC2DBF86-04E5-4DA3-9991-FCADF5137859}" type="presOf" srcId="{35F1CFAA-385E-452A-9346-C1C83A7B0CFC}" destId="{A1223FD3-BA10-446E-A9C3-D0813794BC66}" srcOrd="0" destOrd="0" presId="urn:diagrams.loki3.com/BracketList"/>
    <dgm:cxn modelId="{EB998992-F0F2-4D0A-A8FC-63AA4195642C}" type="presOf" srcId="{D28A7899-1582-45E3-8063-B64A2CAF3610}" destId="{4197E502-EC3C-4055-985C-9276E6FA3AD8}" srcOrd="0" destOrd="0" presId="urn:diagrams.loki3.com/BracketList"/>
    <dgm:cxn modelId="{92B39249-6FED-4C0C-B903-AEFFC090C567}" type="presParOf" srcId="{74DBFFDC-18EE-4234-AD56-6A431E4EBC36}" destId="{960B0524-8A5E-48E7-981F-9C45C53A78AA}" srcOrd="0" destOrd="0" presId="urn:diagrams.loki3.com/BracketList"/>
    <dgm:cxn modelId="{7AB8C7B6-E827-40D3-B605-E491FF31D9EF}" type="presParOf" srcId="{960B0524-8A5E-48E7-981F-9C45C53A78AA}" destId="{A1223FD3-BA10-446E-A9C3-D0813794BC66}" srcOrd="0" destOrd="0" presId="urn:diagrams.loki3.com/BracketList"/>
    <dgm:cxn modelId="{BCD66BE5-42A4-49A5-BAD7-CA9DC1064D5A}" type="presParOf" srcId="{960B0524-8A5E-48E7-981F-9C45C53A78AA}" destId="{84EF8188-03AD-471E-9F62-71D410E7C9A4}" srcOrd="1" destOrd="0" presId="urn:diagrams.loki3.com/BracketList"/>
    <dgm:cxn modelId="{753DEFF1-14D1-4D52-891A-898602F1D4A2}" type="presParOf" srcId="{960B0524-8A5E-48E7-981F-9C45C53A78AA}" destId="{89D4BADA-5CD0-4992-8729-DCEBACD590FF}" srcOrd="2" destOrd="0" presId="urn:diagrams.loki3.com/BracketList"/>
    <dgm:cxn modelId="{34DC60F2-EF93-43F2-AE2B-8F92C274CB4D}" type="presParOf" srcId="{960B0524-8A5E-48E7-981F-9C45C53A78AA}" destId="{140B7522-6201-4049-8416-062517F09D53}" srcOrd="3" destOrd="0" presId="urn:diagrams.loki3.com/BracketList"/>
    <dgm:cxn modelId="{03ECB6A3-9503-4ED5-B7B1-662B7D5344A3}" type="presParOf" srcId="{74DBFFDC-18EE-4234-AD56-6A431E4EBC36}" destId="{ADAAF5DF-57F1-4CC7-8EEC-A0F8C49FFF41}" srcOrd="1" destOrd="0" presId="urn:diagrams.loki3.com/BracketList"/>
    <dgm:cxn modelId="{E62801E0-99F6-43D9-89D4-527E721A3893}" type="presParOf" srcId="{74DBFFDC-18EE-4234-AD56-6A431E4EBC36}" destId="{34D4237A-B30B-4188-99E8-1DE3592EA659}" srcOrd="2" destOrd="0" presId="urn:diagrams.loki3.com/BracketList"/>
    <dgm:cxn modelId="{BF5596E9-BF55-4AED-B646-AC929C9DEC27}" type="presParOf" srcId="{34D4237A-B30B-4188-99E8-1DE3592EA659}" destId="{4197E502-EC3C-4055-985C-9276E6FA3AD8}" srcOrd="0" destOrd="0" presId="urn:diagrams.loki3.com/BracketList"/>
    <dgm:cxn modelId="{5CE77911-2FCB-4F88-B874-FC041475BA66}" type="presParOf" srcId="{34D4237A-B30B-4188-99E8-1DE3592EA659}" destId="{6D6AE9B6-8A9C-4D95-9706-F73C317064FE}" srcOrd="1" destOrd="0" presId="urn:diagrams.loki3.com/BracketList"/>
    <dgm:cxn modelId="{AFAF71CA-0D24-4397-B874-2A11AE988AE6}" type="presParOf" srcId="{34D4237A-B30B-4188-99E8-1DE3592EA659}" destId="{8A205B43-F946-46E0-BF37-B7BF45AA74A0}" srcOrd="2" destOrd="0" presId="urn:diagrams.loki3.com/BracketList"/>
    <dgm:cxn modelId="{11611CC7-0CB9-4CCF-A768-4AAD5D4F4649}" type="presParOf" srcId="{34D4237A-B30B-4188-99E8-1DE3592EA659}" destId="{690E71E6-6D24-4B64-A4A3-49C44FFD5DB0}" srcOrd="3" destOrd="0" presId="urn:diagrams.loki3.com/BracketList"/>
    <dgm:cxn modelId="{0C5A4AEA-6303-45EC-A762-D0DB38FFED7F}" type="presParOf" srcId="{74DBFFDC-18EE-4234-AD56-6A431E4EBC36}" destId="{2A8B32BD-8A14-47C8-9B96-77A32CCA0621}" srcOrd="3" destOrd="0" presId="urn:diagrams.loki3.com/BracketList"/>
    <dgm:cxn modelId="{6681D667-7CFB-403E-ABCB-822D80E3B368}" type="presParOf" srcId="{74DBFFDC-18EE-4234-AD56-6A431E4EBC36}" destId="{6EFD57F0-BE13-4B81-891D-884CF715B826}" srcOrd="4" destOrd="0" presId="urn:diagrams.loki3.com/BracketList"/>
    <dgm:cxn modelId="{33CEFE01-4B70-42C2-8F37-54DBD456F105}" type="presParOf" srcId="{6EFD57F0-BE13-4B81-891D-884CF715B826}" destId="{286AE3EE-957C-4101-920F-2B1EEC5A3B1B}" srcOrd="0" destOrd="0" presId="urn:diagrams.loki3.com/BracketList"/>
    <dgm:cxn modelId="{3D4A96B3-1F6E-40B9-8A18-6A757BE8C7A1}" type="presParOf" srcId="{6EFD57F0-BE13-4B81-891D-884CF715B826}" destId="{2B8063BF-275E-4C13-858C-E4E9A03E1423}" srcOrd="1" destOrd="0" presId="urn:diagrams.loki3.com/BracketList"/>
    <dgm:cxn modelId="{852440E2-F4F8-4D01-B4D2-93C691D77C53}" type="presParOf" srcId="{6EFD57F0-BE13-4B81-891D-884CF715B826}" destId="{7B114222-5449-4470-B808-D4DED3ECDE5C}" srcOrd="2" destOrd="0" presId="urn:diagrams.loki3.com/BracketList"/>
    <dgm:cxn modelId="{1166E306-1C57-4CC7-AAAF-FC575B5F65B0}" type="presParOf" srcId="{6EFD57F0-BE13-4B81-891D-884CF715B826}" destId="{A8A08366-096D-4FD9-B1A2-35CECE9CE5D9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FB7FDA-C3B2-47E9-9BB6-02B89337B426}">
      <dsp:nvSpPr>
        <dsp:cNvPr id="0" name=""/>
        <dsp:cNvSpPr/>
      </dsp:nvSpPr>
      <dsp:spPr>
        <a:xfrm>
          <a:off x="0" y="656830"/>
          <a:ext cx="8056880" cy="82770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b="1" kern="1200" dirty="0" smtClean="0">
              <a:cs typeface="B Nazanin" panose="00000400000000000000" pitchFamily="2" charset="-78"/>
            </a:rPr>
            <a:t>یبوست را کاهش می‌دهند</a:t>
          </a:r>
          <a:endParaRPr lang="en-US" sz="2800" b="1" kern="1200" dirty="0">
            <a:cs typeface="B Nazanin" panose="00000400000000000000" pitchFamily="2" charset="-78"/>
          </a:endParaRPr>
        </a:p>
      </dsp:txBody>
      <dsp:txXfrm>
        <a:off x="40405" y="697235"/>
        <a:ext cx="7976070" cy="746891"/>
      </dsp:txXfrm>
    </dsp:sp>
    <dsp:sp modelId="{82202F92-01FA-47B5-B877-441BBF92C1BC}">
      <dsp:nvSpPr>
        <dsp:cNvPr id="0" name=""/>
        <dsp:cNvSpPr/>
      </dsp:nvSpPr>
      <dsp:spPr>
        <a:xfrm>
          <a:off x="0" y="1565172"/>
          <a:ext cx="8056880" cy="827701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b="1" kern="1200" dirty="0" smtClean="0">
              <a:cs typeface="B Nazanin" panose="00000400000000000000" pitchFamily="2" charset="-78"/>
            </a:rPr>
            <a:t> باعث کنترل بهتر قند خون از طریق میکروبیوتای روده می‌شوند</a:t>
          </a:r>
          <a:endParaRPr lang="en-US" sz="2800" b="1" kern="1200" dirty="0">
            <a:cs typeface="B Nazanin" panose="00000400000000000000" pitchFamily="2" charset="-78"/>
          </a:endParaRPr>
        </a:p>
      </dsp:txBody>
      <dsp:txXfrm>
        <a:off x="40405" y="1605577"/>
        <a:ext cx="7976070" cy="746891"/>
      </dsp:txXfrm>
    </dsp:sp>
    <dsp:sp modelId="{36B12F99-F5D3-4ACD-AE15-9C184BC06DFF}">
      <dsp:nvSpPr>
        <dsp:cNvPr id="0" name=""/>
        <dsp:cNvSpPr/>
      </dsp:nvSpPr>
      <dsp:spPr>
        <a:xfrm>
          <a:off x="0" y="2473513"/>
          <a:ext cx="8056880" cy="827701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b="1" kern="1200" dirty="0" smtClean="0">
              <a:cs typeface="B Nazanin" panose="00000400000000000000" pitchFamily="2" charset="-78"/>
            </a:rPr>
            <a:t>به سلامت روده کمک می‌کنند</a:t>
          </a:r>
          <a:endParaRPr lang="en-US" sz="2800" b="1" kern="1200" dirty="0">
            <a:cs typeface="B Nazanin" panose="00000400000000000000" pitchFamily="2" charset="-78"/>
          </a:endParaRPr>
        </a:p>
      </dsp:txBody>
      <dsp:txXfrm>
        <a:off x="40405" y="2513918"/>
        <a:ext cx="7976070" cy="7468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417147-B262-49B7-9248-7F19D02F3449}">
      <dsp:nvSpPr>
        <dsp:cNvPr id="0" name=""/>
        <dsp:cNvSpPr/>
      </dsp:nvSpPr>
      <dsp:spPr>
        <a:xfrm>
          <a:off x="2661509" y="878"/>
          <a:ext cx="2077001" cy="91775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kern="1200" dirty="0" smtClean="0">
              <a:cs typeface="B Nazanin" panose="00000400000000000000" pitchFamily="2" charset="-78"/>
            </a:rPr>
            <a:t>بافت نان زبرتر و کمی سنگین‌تر است</a:t>
          </a:r>
          <a:endParaRPr lang="en-US" sz="1600" b="1" kern="1200" dirty="0">
            <a:cs typeface="B Nazanin" panose="00000400000000000000" pitchFamily="2" charset="-78"/>
          </a:endParaRPr>
        </a:p>
      </dsp:txBody>
      <dsp:txXfrm>
        <a:off x="2706310" y="45679"/>
        <a:ext cx="1987399" cy="828157"/>
      </dsp:txXfrm>
    </dsp:sp>
    <dsp:sp modelId="{CC306A86-19DD-4111-ADF8-D9654738D4DB}">
      <dsp:nvSpPr>
        <dsp:cNvPr id="0" name=""/>
        <dsp:cNvSpPr/>
      </dsp:nvSpPr>
      <dsp:spPr>
        <a:xfrm>
          <a:off x="1866809" y="459757"/>
          <a:ext cx="3666401" cy="3666401"/>
        </a:xfrm>
        <a:custGeom>
          <a:avLst/>
          <a:gdLst/>
          <a:ahLst/>
          <a:cxnLst/>
          <a:rect l="0" t="0" r="0" b="0"/>
          <a:pathLst>
            <a:path>
              <a:moveTo>
                <a:pt x="2877325" y="326406"/>
              </a:moveTo>
              <a:arcTo wR="1833200" hR="1833200" stAng="18283189" swAng="1263415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9CA93E-A28A-4D29-8946-3D67AB66BEC6}">
      <dsp:nvSpPr>
        <dsp:cNvPr id="0" name=""/>
        <dsp:cNvSpPr/>
      </dsp:nvSpPr>
      <dsp:spPr>
        <a:xfrm>
          <a:off x="4561246" y="1267588"/>
          <a:ext cx="1764483" cy="91775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Nazanin" panose="00000400000000000000" pitchFamily="2" charset="-78"/>
            </a:rPr>
            <a:t>دانه‌های سبوس در نان قابل مشاهده است</a:t>
          </a:r>
          <a:endParaRPr lang="en-US" sz="1400" b="1" kern="1200" dirty="0"/>
        </a:p>
      </dsp:txBody>
      <dsp:txXfrm>
        <a:off x="4606047" y="1312389"/>
        <a:ext cx="1674881" cy="828157"/>
      </dsp:txXfrm>
    </dsp:sp>
    <dsp:sp modelId="{61B89058-C4CC-44CC-87D8-1F35800C28AB}">
      <dsp:nvSpPr>
        <dsp:cNvPr id="0" name=""/>
        <dsp:cNvSpPr/>
      </dsp:nvSpPr>
      <dsp:spPr>
        <a:xfrm>
          <a:off x="1866809" y="459757"/>
          <a:ext cx="3666401" cy="3666401"/>
        </a:xfrm>
        <a:custGeom>
          <a:avLst/>
          <a:gdLst/>
          <a:ahLst/>
          <a:cxnLst/>
          <a:rect l="0" t="0" r="0" b="0"/>
          <a:pathLst>
            <a:path>
              <a:moveTo>
                <a:pt x="3663892" y="1737306"/>
              </a:moveTo>
              <a:arcTo wR="1833200" hR="1833200" stAng="21420089" swAng="2195866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7CFABF-A088-4357-9409-51BB4643D0BA}">
      <dsp:nvSpPr>
        <dsp:cNvPr id="0" name=""/>
        <dsp:cNvSpPr/>
      </dsp:nvSpPr>
      <dsp:spPr>
        <a:xfrm>
          <a:off x="3885795" y="3317169"/>
          <a:ext cx="1783488" cy="91775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Nazanin" panose="00000400000000000000" pitchFamily="2" charset="-78"/>
            </a:rPr>
            <a:t>رنگ آن قهوه‌ای طبیعی، نه خیلی تیره و یک‌دست</a:t>
          </a:r>
          <a:endParaRPr lang="en-US" sz="1400" b="1" kern="1200" dirty="0"/>
        </a:p>
      </dsp:txBody>
      <dsp:txXfrm>
        <a:off x="3930596" y="3361970"/>
        <a:ext cx="1693886" cy="828157"/>
      </dsp:txXfrm>
    </dsp:sp>
    <dsp:sp modelId="{CA9A509B-1759-43DA-BB4D-C59BF5F960BB}">
      <dsp:nvSpPr>
        <dsp:cNvPr id="0" name=""/>
        <dsp:cNvSpPr/>
      </dsp:nvSpPr>
      <dsp:spPr>
        <a:xfrm>
          <a:off x="1866809" y="459757"/>
          <a:ext cx="3666401" cy="3666401"/>
        </a:xfrm>
        <a:custGeom>
          <a:avLst/>
          <a:gdLst/>
          <a:ahLst/>
          <a:cxnLst/>
          <a:rect l="0" t="0" r="0" b="0"/>
          <a:pathLst>
            <a:path>
              <a:moveTo>
                <a:pt x="2015092" y="3657355"/>
              </a:moveTo>
              <a:arcTo wR="1833200" hR="1833200" stAng="5058342" swAng="720451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9FFFFA-5479-4479-897A-5E63A3D01868}">
      <dsp:nvSpPr>
        <dsp:cNvPr id="0" name=""/>
        <dsp:cNvSpPr/>
      </dsp:nvSpPr>
      <dsp:spPr>
        <a:xfrm>
          <a:off x="1750427" y="3317169"/>
          <a:ext cx="1744109" cy="91775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Nazanin" panose="00000400000000000000" pitchFamily="2" charset="-78"/>
            </a:rPr>
            <a:t> طعم آن کمی مغزی و متفاوت از نان سفید است</a:t>
          </a:r>
          <a:endParaRPr lang="en-US" sz="1400" b="1" kern="1200" dirty="0"/>
        </a:p>
      </dsp:txBody>
      <dsp:txXfrm>
        <a:off x="1795228" y="3361970"/>
        <a:ext cx="1654507" cy="828157"/>
      </dsp:txXfrm>
    </dsp:sp>
    <dsp:sp modelId="{2F4F1286-9136-43B2-A7A7-255FEB492514}">
      <dsp:nvSpPr>
        <dsp:cNvPr id="0" name=""/>
        <dsp:cNvSpPr/>
      </dsp:nvSpPr>
      <dsp:spPr>
        <a:xfrm>
          <a:off x="1866809" y="459757"/>
          <a:ext cx="3666401" cy="3666401"/>
        </a:xfrm>
        <a:custGeom>
          <a:avLst/>
          <a:gdLst/>
          <a:ahLst/>
          <a:cxnLst/>
          <a:rect l="0" t="0" r="0" b="0"/>
          <a:pathLst>
            <a:path>
              <a:moveTo>
                <a:pt x="306275" y="2847659"/>
              </a:moveTo>
              <a:arcTo wR="1833200" hR="1833200" stAng="8784044" swAng="2195866"/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051BF4-6F5A-4F59-800A-7E51090DF308}">
      <dsp:nvSpPr>
        <dsp:cNvPr id="0" name=""/>
        <dsp:cNvSpPr/>
      </dsp:nvSpPr>
      <dsp:spPr>
        <a:xfrm>
          <a:off x="976408" y="1267588"/>
          <a:ext cx="1960248" cy="91775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200" b="1" kern="1200" dirty="0" smtClean="0">
              <a:cs typeface="B Nazanin" panose="00000400000000000000" pitchFamily="2" charset="-78"/>
            </a:rPr>
            <a:t>روی بسته‌بندی باید نوشته باشد:</a:t>
          </a:r>
        </a:p>
        <a:p>
          <a:pPr lvl="0" algn="ctr" defTabSz="533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200" b="1" kern="1200" dirty="0" smtClean="0">
              <a:cs typeface="B Nazanin" panose="00000400000000000000" pitchFamily="2" charset="-78"/>
            </a:rPr>
            <a:t>«آرد کامل ۱۰۰٪» یا «</a:t>
          </a:r>
          <a:r>
            <a:rPr lang="en-US" sz="1200" b="1" kern="1200" dirty="0" smtClean="0">
              <a:cs typeface="B Nazanin" panose="00000400000000000000" pitchFamily="2" charset="-78"/>
            </a:rPr>
            <a:t>Whole grain»</a:t>
          </a:r>
          <a:endParaRPr lang="en-US" sz="1200" b="1" kern="1200" dirty="0">
            <a:cs typeface="B Nazanin" panose="00000400000000000000" pitchFamily="2" charset="-78"/>
          </a:endParaRPr>
        </a:p>
      </dsp:txBody>
      <dsp:txXfrm>
        <a:off x="1021209" y="1312389"/>
        <a:ext cx="1870646" cy="828157"/>
      </dsp:txXfrm>
    </dsp:sp>
    <dsp:sp modelId="{8FEFF6C5-3C69-4A42-9897-2BAF03DD8AE0}">
      <dsp:nvSpPr>
        <dsp:cNvPr id="0" name=""/>
        <dsp:cNvSpPr/>
      </dsp:nvSpPr>
      <dsp:spPr>
        <a:xfrm>
          <a:off x="1866809" y="459757"/>
          <a:ext cx="3666401" cy="3666401"/>
        </a:xfrm>
        <a:custGeom>
          <a:avLst/>
          <a:gdLst/>
          <a:ahLst/>
          <a:cxnLst/>
          <a:rect l="0" t="0" r="0" b="0"/>
          <a:pathLst>
            <a:path>
              <a:moveTo>
                <a:pt x="317414" y="802173"/>
              </a:moveTo>
              <a:arcTo wR="1833200" hR="1833200" stAng="12853396" swAng="1263415"/>
            </a:path>
          </a:pathLst>
        </a:custGeom>
        <a:noFill/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223FD3-BA10-446E-A9C3-D0813794BC66}">
      <dsp:nvSpPr>
        <dsp:cNvPr id="0" name=""/>
        <dsp:cNvSpPr/>
      </dsp:nvSpPr>
      <dsp:spPr>
        <a:xfrm>
          <a:off x="8608422" y="523504"/>
          <a:ext cx="2869474" cy="732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66040" rIns="184912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600" kern="1200" dirty="0" smtClean="0"/>
            <a:t> </a:t>
          </a:r>
          <a:endParaRPr lang="en-US" sz="2600" kern="1200" dirty="0"/>
        </a:p>
      </dsp:txBody>
      <dsp:txXfrm>
        <a:off x="8608422" y="523504"/>
        <a:ext cx="2869474" cy="732600"/>
      </dsp:txXfrm>
    </dsp:sp>
    <dsp:sp modelId="{84EF8188-03AD-471E-9F62-71D410E7C9A4}">
      <dsp:nvSpPr>
        <dsp:cNvPr id="0" name=""/>
        <dsp:cNvSpPr/>
      </dsp:nvSpPr>
      <dsp:spPr>
        <a:xfrm rot="10800000">
          <a:off x="8034527" y="65629"/>
          <a:ext cx="573894" cy="164835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0B7522-6201-4049-8416-062517F09D53}">
      <dsp:nvSpPr>
        <dsp:cNvPr id="0" name=""/>
        <dsp:cNvSpPr/>
      </dsp:nvSpPr>
      <dsp:spPr>
        <a:xfrm>
          <a:off x="0" y="293447"/>
          <a:ext cx="7804969" cy="11927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600" b="1" kern="1200" dirty="0" smtClean="0">
              <a:cs typeface="B Nazanin" panose="00000400000000000000" pitchFamily="2" charset="-78"/>
            </a:rPr>
            <a:t>نان کامل را محکم و کم‌حجم‌تر از نان سفید نخورید؛ مقدارش باید کنترل شود.</a:t>
          </a:r>
          <a:endParaRPr lang="en-US" sz="2600" b="1" kern="1200" dirty="0"/>
        </a:p>
      </dsp:txBody>
      <dsp:txXfrm>
        <a:off x="0" y="293447"/>
        <a:ext cx="7804969" cy="1192713"/>
      </dsp:txXfrm>
    </dsp:sp>
    <dsp:sp modelId="{4197E502-EC3C-4055-985C-9276E6FA3AD8}">
      <dsp:nvSpPr>
        <dsp:cNvPr id="0" name=""/>
        <dsp:cNvSpPr/>
      </dsp:nvSpPr>
      <dsp:spPr>
        <a:xfrm>
          <a:off x="8608422" y="2305054"/>
          <a:ext cx="2869474" cy="732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66040" rIns="184912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600" kern="1200" dirty="0" smtClean="0"/>
            <a:t> </a:t>
          </a:r>
          <a:endParaRPr lang="en-US" sz="2600" kern="1200" dirty="0"/>
        </a:p>
      </dsp:txBody>
      <dsp:txXfrm>
        <a:off x="8608422" y="2305054"/>
        <a:ext cx="2869474" cy="732600"/>
      </dsp:txXfrm>
    </dsp:sp>
    <dsp:sp modelId="{6D6AE9B6-8A9C-4D95-9706-F73C317064FE}">
      <dsp:nvSpPr>
        <dsp:cNvPr id="0" name=""/>
        <dsp:cNvSpPr/>
      </dsp:nvSpPr>
      <dsp:spPr>
        <a:xfrm rot="10800000">
          <a:off x="8034527" y="1847179"/>
          <a:ext cx="573894" cy="164835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0E71E6-6D24-4B64-A4A3-49C44FFD5DB0}">
      <dsp:nvSpPr>
        <dsp:cNvPr id="0" name=""/>
        <dsp:cNvSpPr/>
      </dsp:nvSpPr>
      <dsp:spPr>
        <a:xfrm>
          <a:off x="0" y="2114838"/>
          <a:ext cx="7804969" cy="1113031"/>
        </a:xfrm>
        <a:prstGeom prst="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600" b="1" kern="1200" dirty="0" smtClean="0">
              <a:cs typeface="B Nazanin" panose="00000400000000000000" pitchFamily="2" charset="-78"/>
            </a:rPr>
            <a:t>نان را منجمد کنید تا بعداً قابل استفاده باشد و بی‌کیفیت نشود.</a:t>
          </a:r>
          <a:endParaRPr lang="en-US" sz="2600" b="1" kern="1200" dirty="0"/>
        </a:p>
      </dsp:txBody>
      <dsp:txXfrm>
        <a:off x="0" y="2114838"/>
        <a:ext cx="7804969" cy="1113031"/>
      </dsp:txXfrm>
    </dsp:sp>
    <dsp:sp modelId="{286AE3EE-957C-4101-920F-2B1EEC5A3B1B}">
      <dsp:nvSpPr>
        <dsp:cNvPr id="0" name=""/>
        <dsp:cNvSpPr/>
      </dsp:nvSpPr>
      <dsp:spPr>
        <a:xfrm>
          <a:off x="8608422" y="4086604"/>
          <a:ext cx="2869474" cy="732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66040" rIns="184912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600" kern="1200" dirty="0" smtClean="0"/>
            <a:t> </a:t>
          </a:r>
          <a:endParaRPr lang="en-US" sz="2600" kern="1200" dirty="0"/>
        </a:p>
      </dsp:txBody>
      <dsp:txXfrm>
        <a:off x="8608422" y="4086604"/>
        <a:ext cx="2869474" cy="732600"/>
      </dsp:txXfrm>
    </dsp:sp>
    <dsp:sp modelId="{2B8063BF-275E-4C13-858C-E4E9A03E1423}">
      <dsp:nvSpPr>
        <dsp:cNvPr id="0" name=""/>
        <dsp:cNvSpPr/>
      </dsp:nvSpPr>
      <dsp:spPr>
        <a:xfrm rot="10800000">
          <a:off x="8034527" y="3628729"/>
          <a:ext cx="573894" cy="164835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A08366-096D-4FD9-B1A2-35CECE9CE5D9}">
      <dsp:nvSpPr>
        <dsp:cNvPr id="0" name=""/>
        <dsp:cNvSpPr/>
      </dsp:nvSpPr>
      <dsp:spPr>
        <a:xfrm>
          <a:off x="0" y="3831435"/>
          <a:ext cx="7804969" cy="1242938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228600" lvl="1" indent="-228600" algn="ctr" defTabSz="11557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600" b="1" kern="1200" dirty="0" smtClean="0">
              <a:cs typeface="B Nazanin" panose="00000400000000000000" pitchFamily="2" charset="-78"/>
            </a:rPr>
            <a:t>هنگام خرید نان سنتی، سنگک سبوس‌دار واقعی معمولاً بهترین انتخاب است.</a:t>
          </a:r>
          <a:endParaRPr lang="en-US" sz="2600" b="1" kern="1200" dirty="0"/>
        </a:p>
      </dsp:txBody>
      <dsp:txXfrm>
        <a:off x="0" y="3831435"/>
        <a:ext cx="7804969" cy="12429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9456-DF92-4718-8A86-D3F91557A7F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9E3C-DCAB-4631-9787-62E3C2F8A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23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9456-DF92-4718-8A86-D3F91557A7F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9E3C-DCAB-4631-9787-62E3C2F8A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16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9456-DF92-4718-8A86-D3F91557A7F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9E3C-DCAB-4631-9787-62E3C2F8A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12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9456-DF92-4718-8A86-D3F91557A7F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9E3C-DCAB-4631-9787-62E3C2F8A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9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9456-DF92-4718-8A86-D3F91557A7F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9E3C-DCAB-4631-9787-62E3C2F8A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158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9456-DF92-4718-8A86-D3F91557A7F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9E3C-DCAB-4631-9787-62E3C2F8A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39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9456-DF92-4718-8A86-D3F91557A7F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9E3C-DCAB-4631-9787-62E3C2F8A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631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9456-DF92-4718-8A86-D3F91557A7F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9E3C-DCAB-4631-9787-62E3C2F8A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833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9456-DF92-4718-8A86-D3F91557A7F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9E3C-DCAB-4631-9787-62E3C2F8A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71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9456-DF92-4718-8A86-D3F91557A7F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9E3C-DCAB-4631-9787-62E3C2F8A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30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D9456-DF92-4718-8A86-D3F91557A7F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B9E3C-DCAB-4631-9787-62E3C2F8A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199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D9456-DF92-4718-8A86-D3F91557A7F7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B9E3C-DCAB-4631-9787-62E3C2F8A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134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18"/>
          <a:stretch/>
        </p:blipFill>
        <p:spPr>
          <a:xfrm>
            <a:off x="0" y="0"/>
            <a:ext cx="12192000" cy="683187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04458" y="1300500"/>
            <a:ext cx="47418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60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نان کامل چیست؟</a:t>
            </a:r>
            <a:endParaRPr lang="en-US" sz="6000" b="1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18858" y="5669280"/>
            <a:ext cx="363147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a-IR" dirty="0" smtClean="0">
                <a:solidFill>
                  <a:schemeClr val="tx1"/>
                </a:solidFill>
              </a:rPr>
              <a:t>گرد آورنده : پریسا صاحب علم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5986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۵. کاهش بار گلیسمی کل وعده غذایی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افزودن فیبر محلول به یک وعده حاوی کربوهیدرات (مثل نان) باعث می‌شود: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• شاخص گلیسمی (</a:t>
            </a:r>
            <a:r>
              <a:rPr lang="en-US" dirty="0" smtClean="0">
                <a:cs typeface="B Nazanin" panose="00000400000000000000" pitchFamily="2" charset="-78"/>
              </a:rPr>
              <a:t>GI) </a:t>
            </a:r>
            <a:r>
              <a:rPr lang="fa-IR" dirty="0" smtClean="0">
                <a:cs typeface="B Nazanin" panose="00000400000000000000" pitchFamily="2" charset="-78"/>
              </a:rPr>
              <a:t>وعده پایین‌تر بیاید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• بار گلیسمی (</a:t>
            </a:r>
            <a:r>
              <a:rPr lang="en-US" dirty="0" smtClean="0">
                <a:cs typeface="B Nazanin" panose="00000400000000000000" pitchFamily="2" charset="-78"/>
              </a:rPr>
              <a:t>GL) </a:t>
            </a:r>
            <a:r>
              <a:rPr lang="fa-IR" dirty="0" smtClean="0">
                <a:cs typeface="B Nazanin" panose="00000400000000000000" pitchFamily="2" charset="-78"/>
              </a:rPr>
              <a:t>وعده کمتر شود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 </a:t>
            </a:r>
          </a:p>
          <a:p>
            <a:pPr marL="0" indent="0" algn="r" rtl="1">
              <a:buNone/>
            </a:pPr>
            <a:endParaRPr lang="fa-IR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نتیجه: 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3958046" y="4232366"/>
            <a:ext cx="6230983" cy="73152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3200" b="1" dirty="0" smtClean="0">
                <a:cs typeface="B Nazanin" panose="00000400000000000000" pitchFamily="2" charset="-78"/>
              </a:rPr>
              <a:t>✔ ترشح انسولین کمتر و کارآمدتر</a:t>
            </a:r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81308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dirty="0" smtClean="0">
                <a:cs typeface="B Nazanin" panose="00000400000000000000" pitchFamily="2" charset="-78"/>
              </a:rPr>
              <a:t> ج ) کنترل وزن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 smtClean="0"/>
              <a:t> 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نان کامل به دلیل </a:t>
            </a:r>
            <a:r>
              <a:rPr lang="fa-IR" u="sng" dirty="0" smtClean="0">
                <a:solidFill>
                  <a:srgbClr val="FF0000"/>
                </a:solidFill>
                <a:cs typeface="B Nazanin" panose="00000400000000000000" pitchFamily="2" charset="-78"/>
              </a:rPr>
              <a:t>فیبر زیاد </a:t>
            </a:r>
            <a:r>
              <a:rPr lang="fa-IR" dirty="0" smtClean="0">
                <a:cs typeface="B Nazanin" panose="00000400000000000000" pitchFamily="2" charset="-78"/>
              </a:rPr>
              <a:t>احساس سیری طولانی‌تری ایجاد می‌کند و احتمال پرخوری را کاهش می‌دهد؛</a:t>
            </a:r>
          </a:p>
          <a:p>
            <a:pPr marL="0" indent="0" algn="r" rtl="1">
              <a:buNone/>
            </a:pPr>
            <a:r>
              <a:rPr lang="fa-IR" dirty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dirty="0" smtClean="0">
                <a:solidFill>
                  <a:srgbClr val="FF0000"/>
                </a:solidFill>
                <a:cs typeface="B Nazanin" panose="00000400000000000000" pitchFamily="2" charset="-78"/>
              </a:rPr>
              <a:t>              کنترل وزن یکی از مهم‌ترین بخش‌های کنترل دیابت است.</a:t>
            </a:r>
            <a:endParaRPr lang="en-US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76997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0930"/>
            <a:ext cx="10515600" cy="1325563"/>
          </a:xfrm>
        </p:spPr>
        <p:txBody>
          <a:bodyPr/>
          <a:lstStyle/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د) </a:t>
            </a:r>
            <a:r>
              <a:rPr lang="fa-IR" b="1" dirty="0">
                <a:cs typeface="B Nazanin" panose="00000400000000000000" pitchFamily="2" charset="-78"/>
              </a:rPr>
              <a:t>سلامت دستگاه گوارش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9951720" cy="4133577"/>
          </a:xfrm>
        </p:spPr>
        <p:txBody>
          <a:bodyPr/>
          <a:lstStyle/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فیبرهای موجود در نان کامل:</a:t>
            </a:r>
          </a:p>
          <a:p>
            <a:pPr marL="0" indent="0" algn="r" rtl="1">
              <a:buNone/>
            </a:pPr>
            <a:r>
              <a:rPr lang="fa-IR" dirty="0" smtClean="0"/>
              <a:t> 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35467290"/>
              </p:ext>
            </p:extLst>
          </p:nvPr>
        </p:nvGraphicFramePr>
        <p:xfrm>
          <a:off x="2377440" y="2312126"/>
          <a:ext cx="8056880" cy="3958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9041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چطور نان کامل را از نان غیراصیل تشخیص دهیم؟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بسیاری از نان‌هایی که «سبوس‌دار» نامیده می‌شوند، فقط با رنگ کارامل تیره شده‌اند و واقعا کامل نیستند. معیارهای تشخیص: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83211215"/>
              </p:ext>
            </p:extLst>
          </p:nvPr>
        </p:nvGraphicFramePr>
        <p:xfrm>
          <a:off x="2495004" y="2390503"/>
          <a:ext cx="7302139" cy="4296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22782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b="1" dirty="0">
                <a:cs typeface="B Nazanin" panose="00000400000000000000" pitchFamily="2" charset="-78"/>
              </a:rPr>
              <a:t>میزان مناسب مصرف نان برای افراد دیابتی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میزان مصرف بسته به نیاز فرد، وزن، قند خون و رژیم دارد، اما معمولاً: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• هر یک کف دست نان سنگک یا بربری به اندازه یک واحد کربوهیدرات حساب می‌شود.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• برای کنترل بهتر قند خون، توصیه می‌شود: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✔ نان کامل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✔ همراه با پروتئین (پنیر کم‌چرب، تخم‌مرغ، حبوبات)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✔ همراه با سبزیجات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مصرف شود تا قند خون آرام‌تر بالا برود.</a:t>
            </a:r>
          </a:p>
          <a:p>
            <a:pPr marL="0" indent="0" algn="r" rtl="1">
              <a:buNone/>
            </a:pPr>
            <a:r>
              <a:rPr lang="fa-I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022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 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r" rtl="1">
              <a:buNone/>
            </a:pPr>
            <a:endParaRPr lang="fa-IR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dirty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>
                <a:cs typeface="B Nazanin" panose="00000400000000000000" pitchFamily="2" charset="-78"/>
              </a:rPr>
              <a:t> </a:t>
            </a:r>
            <a:r>
              <a:rPr lang="fa-IR" dirty="0" smtClean="0">
                <a:cs typeface="B Nazanin" panose="00000400000000000000" pitchFamily="2" charset="-78"/>
              </a:rPr>
              <a:t>  </a:t>
            </a:r>
            <a:r>
              <a:rPr lang="fa-IR" dirty="0" smtClean="0">
                <a:cs typeface="B Nazanin" panose="00000400000000000000" pitchFamily="2" charset="-78"/>
              </a:rPr>
              <a:t>• در کنار نان، چای شیرین، مربا یا عسل استفاده نشود، چون اثر مثبت نان کامل را خنثی می‌کند.</a:t>
            </a:r>
            <a:endParaRPr lang="en-US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endParaRPr lang="fa-IR" dirty="0">
              <a:cs typeface="B Nazanin" panose="00000400000000000000" pitchFamily="2" charset="-7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15556957"/>
              </p:ext>
            </p:extLst>
          </p:nvPr>
        </p:nvGraphicFramePr>
        <p:xfrm>
          <a:off x="1789612" y="248194"/>
          <a:ext cx="11477897" cy="53427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358846" y="2442494"/>
            <a:ext cx="15414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800" b="1" dirty="0" smtClean="0">
                <a:cs typeface="B Nazanin" panose="00000400000000000000" pitchFamily="2" charset="-78"/>
              </a:rPr>
              <a:t>نکات کاربردی: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20992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8" b="6597"/>
          <a:stretch/>
        </p:blipFill>
        <p:spPr>
          <a:xfrm>
            <a:off x="0" y="-26126"/>
            <a:ext cx="12192000" cy="6884126"/>
          </a:xfrm>
        </p:spPr>
      </p:pic>
      <p:sp>
        <p:nvSpPr>
          <p:cNvPr id="5" name="TextBox 4"/>
          <p:cNvSpPr txBox="1"/>
          <p:nvPr/>
        </p:nvSpPr>
        <p:spPr>
          <a:xfrm>
            <a:off x="1213758" y="1670142"/>
            <a:ext cx="947057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8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)</a:t>
            </a:r>
            <a:r>
              <a:rPr lang="en-US" sz="28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Whole-grain bread</a:t>
            </a:r>
            <a:r>
              <a:rPr lang="fa-IR" sz="28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(</a:t>
            </a:r>
            <a:r>
              <a:rPr lang="en-US" sz="28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 </a:t>
            </a:r>
            <a:r>
              <a:rPr lang="fa-IR" sz="2800" b="1" dirty="0" smtClean="0">
                <a:solidFill>
                  <a:schemeClr val="bg1"/>
                </a:solidFill>
                <a:cs typeface="B Nazanin" panose="00000400000000000000" pitchFamily="2" charset="-78"/>
              </a:rPr>
              <a:t>نان کامل </a:t>
            </a:r>
          </a:p>
          <a:p>
            <a:pPr algn="r"/>
            <a:endParaRPr lang="fa-IR" sz="2800" dirty="0" smtClean="0">
              <a:solidFill>
                <a:schemeClr val="bg1"/>
              </a:solidFill>
              <a:cs typeface="B Nazanin" panose="00000400000000000000" pitchFamily="2" charset="-78"/>
            </a:endParaRPr>
          </a:p>
          <a:p>
            <a:pPr algn="r"/>
            <a:r>
              <a:rPr lang="fa-IR" sz="2800" dirty="0" smtClean="0">
                <a:solidFill>
                  <a:schemeClr val="bg1"/>
                </a:solidFill>
                <a:cs typeface="B Nazanin" panose="00000400000000000000" pitchFamily="2" charset="-78"/>
              </a:rPr>
              <a:t>نانی </a:t>
            </a:r>
            <a:r>
              <a:rPr lang="fa-IR" sz="2800" dirty="0">
                <a:solidFill>
                  <a:schemeClr val="bg1"/>
                </a:solidFill>
                <a:cs typeface="B Nazanin" panose="00000400000000000000" pitchFamily="2" charset="-78"/>
              </a:rPr>
              <a:t>است که آرد آن از تمام اجزای دانه غلات تهیه می‌شود</a:t>
            </a:r>
            <a:r>
              <a:rPr lang="fa-IR" sz="2800" dirty="0" smtClean="0">
                <a:solidFill>
                  <a:schemeClr val="bg1"/>
                </a:solidFill>
                <a:cs typeface="B Nazanin" panose="00000400000000000000" pitchFamily="2" charset="-78"/>
              </a:rPr>
              <a:t>:</a:t>
            </a:r>
          </a:p>
          <a:p>
            <a:pPr algn="r"/>
            <a:r>
              <a:rPr lang="fa-IR" sz="2800" dirty="0" smtClean="0">
                <a:solidFill>
                  <a:schemeClr val="bg1"/>
                </a:solidFill>
                <a:cs typeface="B Nazanin" panose="00000400000000000000" pitchFamily="2" charset="-78"/>
              </a:rPr>
              <a:t>• </a:t>
            </a:r>
            <a:r>
              <a:rPr lang="fa-IR" sz="2800" dirty="0">
                <a:solidFill>
                  <a:schemeClr val="bg1"/>
                </a:solidFill>
                <a:cs typeface="B Nazanin" panose="00000400000000000000" pitchFamily="2" charset="-78"/>
              </a:rPr>
              <a:t>سبوس (</a:t>
            </a:r>
            <a:r>
              <a:rPr lang="fa-IR" sz="2800" dirty="0" smtClean="0">
                <a:solidFill>
                  <a:schemeClr val="bg1"/>
                </a:solidFill>
                <a:cs typeface="B Nazanin" panose="00000400000000000000" pitchFamily="2" charset="-78"/>
              </a:rPr>
              <a:t>پوسته) - غنی </a:t>
            </a:r>
            <a:r>
              <a:rPr lang="fa-IR" sz="2800" dirty="0">
                <a:solidFill>
                  <a:schemeClr val="bg1"/>
                </a:solidFill>
                <a:cs typeface="B Nazanin" panose="00000400000000000000" pitchFamily="2" charset="-78"/>
              </a:rPr>
              <a:t>از </a:t>
            </a:r>
            <a:r>
              <a:rPr lang="fa-IR" sz="2800" dirty="0" smtClean="0">
                <a:solidFill>
                  <a:schemeClr val="bg1"/>
                </a:solidFill>
                <a:cs typeface="B Nazanin" panose="00000400000000000000" pitchFamily="2" charset="-78"/>
              </a:rPr>
              <a:t>فیبر</a:t>
            </a:r>
          </a:p>
          <a:p>
            <a:pPr algn="r"/>
            <a:r>
              <a:rPr lang="fa-IR" sz="2800" dirty="0" smtClean="0">
                <a:solidFill>
                  <a:schemeClr val="bg1"/>
                </a:solidFill>
                <a:cs typeface="B Nazanin" panose="00000400000000000000" pitchFamily="2" charset="-78"/>
              </a:rPr>
              <a:t>• </a:t>
            </a:r>
            <a:r>
              <a:rPr lang="fa-IR" sz="2800" dirty="0">
                <a:solidFill>
                  <a:schemeClr val="bg1"/>
                </a:solidFill>
                <a:cs typeface="B Nazanin" panose="00000400000000000000" pitchFamily="2" charset="-78"/>
              </a:rPr>
              <a:t>آندوسپرم </a:t>
            </a:r>
            <a:r>
              <a:rPr lang="fa-IR" sz="2800" dirty="0" smtClean="0">
                <a:solidFill>
                  <a:schemeClr val="bg1"/>
                </a:solidFill>
                <a:cs typeface="B Nazanin" panose="00000400000000000000" pitchFamily="2" charset="-78"/>
              </a:rPr>
              <a:t>- </a:t>
            </a:r>
            <a:r>
              <a:rPr lang="fa-IR" sz="2800" dirty="0">
                <a:solidFill>
                  <a:schemeClr val="bg1"/>
                </a:solidFill>
                <a:cs typeface="B Nazanin" panose="00000400000000000000" pitchFamily="2" charset="-78"/>
              </a:rPr>
              <a:t>منبع نشاسته و بخشی از </a:t>
            </a:r>
            <a:r>
              <a:rPr lang="fa-IR" sz="2800" dirty="0" smtClean="0">
                <a:solidFill>
                  <a:schemeClr val="bg1"/>
                </a:solidFill>
                <a:cs typeface="B Nazanin" panose="00000400000000000000" pitchFamily="2" charset="-78"/>
              </a:rPr>
              <a:t>پروتئین</a:t>
            </a:r>
          </a:p>
          <a:p>
            <a:pPr algn="r"/>
            <a:r>
              <a:rPr lang="fa-IR" sz="2800" dirty="0" smtClean="0">
                <a:solidFill>
                  <a:schemeClr val="bg1"/>
                </a:solidFill>
                <a:cs typeface="B Nazanin" panose="00000400000000000000" pitchFamily="2" charset="-78"/>
              </a:rPr>
              <a:t>• </a:t>
            </a:r>
            <a:r>
              <a:rPr lang="fa-IR" sz="2800" dirty="0">
                <a:solidFill>
                  <a:schemeClr val="bg1"/>
                </a:solidFill>
                <a:cs typeface="B Nazanin" panose="00000400000000000000" pitchFamily="2" charset="-78"/>
              </a:rPr>
              <a:t>جوانه گندم </a:t>
            </a:r>
            <a:r>
              <a:rPr lang="fa-IR" sz="2800" dirty="0" smtClean="0">
                <a:solidFill>
                  <a:schemeClr val="bg1"/>
                </a:solidFill>
                <a:cs typeface="B Nazanin" panose="00000400000000000000" pitchFamily="2" charset="-78"/>
              </a:rPr>
              <a:t>- </a:t>
            </a:r>
            <a:r>
              <a:rPr lang="fa-IR" sz="2800" dirty="0">
                <a:solidFill>
                  <a:schemeClr val="bg1"/>
                </a:solidFill>
                <a:cs typeface="B Nazanin" panose="00000400000000000000" pitchFamily="2" charset="-78"/>
              </a:rPr>
              <a:t>منبع ویتامین‌ها، مواد معدنی و چربی‌های </a:t>
            </a:r>
            <a:r>
              <a:rPr lang="fa-IR" sz="2800" dirty="0" smtClean="0">
                <a:solidFill>
                  <a:schemeClr val="bg1"/>
                </a:solidFill>
                <a:cs typeface="B Nazanin" panose="00000400000000000000" pitchFamily="2" charset="-78"/>
              </a:rPr>
              <a:t>مفید</a:t>
            </a:r>
          </a:p>
          <a:p>
            <a:pPr algn="r"/>
            <a:r>
              <a:rPr lang="fa-IR" sz="2800" dirty="0">
                <a:solidFill>
                  <a:schemeClr val="bg1"/>
                </a:solidFill>
                <a:cs typeface="B Nazanin" panose="00000400000000000000" pitchFamily="2" charset="-78"/>
              </a:rPr>
              <a:t> در نان کامل، هیچ‌کدام از این اجزا حذف نمی‌شود؛ بنابراین ارزش غذایی آن بالاتر است. </a:t>
            </a:r>
            <a:r>
              <a:rPr lang="fa-IR" sz="2800" dirty="0" smtClean="0">
                <a:solidFill>
                  <a:schemeClr val="bg1"/>
                </a:solidFill>
                <a:cs typeface="B Nazanin" panose="00000400000000000000" pitchFamily="2" charset="-78"/>
              </a:rPr>
              <a:t/>
            </a:r>
            <a:br>
              <a:rPr lang="fa-IR" sz="2800" dirty="0" smtClean="0">
                <a:solidFill>
                  <a:schemeClr val="bg1"/>
                </a:solidFill>
                <a:cs typeface="B Nazanin" panose="00000400000000000000" pitchFamily="2" charset="-78"/>
              </a:rPr>
            </a:br>
            <a:endParaRPr lang="en-US" sz="2800" dirty="0">
              <a:solidFill>
                <a:schemeClr val="bg1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982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8" b="6597"/>
          <a:stretch/>
        </p:blipFill>
        <p:spPr>
          <a:xfrm>
            <a:off x="0" y="7078"/>
            <a:ext cx="12192000" cy="685092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960" y="669744"/>
            <a:ext cx="7498080" cy="552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653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dirty="0">
                <a:cs typeface="B Nazanin" panose="00000400000000000000" pitchFamily="2" charset="-78"/>
              </a:rPr>
              <a:t>چرا نان کامل برای دیابتی‌ها مناسب‌تر است؟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a-IR" dirty="0" smtClean="0"/>
              <a:t> 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1658984" y="1825625"/>
            <a:ext cx="2873828" cy="186798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Nazanin" panose="00000400000000000000" pitchFamily="2" charset="-78"/>
              </a:rPr>
              <a:t>ب ) بهبود </a:t>
            </a:r>
            <a:r>
              <a:rPr lang="fa-IR" dirty="0">
                <a:cs typeface="B Nazanin" panose="00000400000000000000" pitchFamily="2" charset="-78"/>
              </a:rPr>
              <a:t>حساسیت به انسولین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658984" y="4308975"/>
            <a:ext cx="2873828" cy="186798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Nazanin" panose="00000400000000000000" pitchFamily="2" charset="-78"/>
              </a:rPr>
              <a:t>د) سلامت </a:t>
            </a:r>
            <a:r>
              <a:rPr lang="fa-IR" dirty="0">
                <a:cs typeface="B Nazanin" panose="00000400000000000000" pitchFamily="2" charset="-78"/>
              </a:rPr>
              <a:t>دستگاه گوارش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658792" y="4290560"/>
            <a:ext cx="2873828" cy="186798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Nazanin" panose="00000400000000000000" pitchFamily="2" charset="-78"/>
              </a:rPr>
              <a:t>ج) کنترل </a:t>
            </a:r>
            <a:r>
              <a:rPr lang="fa-IR" dirty="0">
                <a:cs typeface="B Nazanin" panose="00000400000000000000" pitchFamily="2" charset="-78"/>
              </a:rPr>
              <a:t>وزن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658792" y="1825625"/>
            <a:ext cx="2873828" cy="186798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dirty="0" smtClean="0">
                <a:cs typeface="B Nazanin" panose="00000400000000000000" pitchFamily="2" charset="-78"/>
              </a:rPr>
              <a:t>الف) کاهش </a:t>
            </a:r>
            <a:r>
              <a:rPr lang="fa-IR" dirty="0">
                <a:cs typeface="B Nazanin" panose="00000400000000000000" pitchFamily="2" charset="-78"/>
              </a:rPr>
              <a:t>سرعت افزایش قند خون</a:t>
            </a:r>
            <a:endParaRPr 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97884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/>
            </a:r>
            <a:br>
              <a:rPr lang="fa-IR" b="1" dirty="0" smtClean="0">
                <a:cs typeface="B Nazanin" panose="00000400000000000000" pitchFamily="2" charset="-78"/>
              </a:rPr>
            </a:br>
            <a:r>
              <a:rPr lang="fa-IR" b="1" dirty="0">
                <a:cs typeface="B Nazanin" panose="00000400000000000000" pitchFamily="2" charset="-78"/>
              </a:rPr>
              <a:t/>
            </a:r>
            <a:br>
              <a:rPr lang="fa-IR" b="1" dirty="0">
                <a:cs typeface="B Nazanin" panose="00000400000000000000" pitchFamily="2" charset="-78"/>
              </a:rPr>
            </a:br>
            <a:r>
              <a:rPr lang="fa-IR" b="1" dirty="0" smtClean="0">
                <a:cs typeface="B Nazanin" panose="00000400000000000000" pitchFamily="2" charset="-78"/>
              </a:rPr>
              <a:t>الف) </a:t>
            </a:r>
            <a:r>
              <a:rPr lang="fa-IR" b="1" dirty="0" smtClean="0">
                <a:cs typeface="B Nazanin" panose="00000400000000000000" pitchFamily="2" charset="-78"/>
              </a:rPr>
              <a:t>کاهش سرعت افزایش قند خون</a:t>
            </a:r>
            <a:br>
              <a:rPr lang="fa-IR" b="1" dirty="0" smtClean="0">
                <a:cs typeface="B Nazanin" panose="00000400000000000000" pitchFamily="2" charset="-78"/>
              </a:rPr>
            </a:br>
            <a:r>
              <a:rPr lang="fa-IR" b="1" dirty="0" smtClean="0">
                <a:cs typeface="B Nazanin" panose="00000400000000000000" pitchFamily="2" charset="-78"/>
              </a:rPr>
              <a:t> 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2299"/>
            <a:ext cx="10515600" cy="4351338"/>
          </a:xfrm>
        </p:spPr>
        <p:txBody>
          <a:bodyPr/>
          <a:lstStyle/>
          <a:p>
            <a:pPr marL="0" indent="0" algn="r" rtl="1">
              <a:buNone/>
            </a:pPr>
            <a:r>
              <a:rPr lang="fa-IR" dirty="0" smtClean="0"/>
              <a:t> 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فیبر موجود در نان کامل باعث می‌شود:</a:t>
            </a:r>
          </a:p>
          <a:p>
            <a:pPr marL="0" indent="0" algn="r" rtl="1">
              <a:buNone/>
            </a:pPr>
            <a:r>
              <a:rPr lang="fa-IR" dirty="0" smtClean="0">
                <a:solidFill>
                  <a:schemeClr val="accent2"/>
                </a:solidFill>
                <a:cs typeface="B Nazanin" panose="00000400000000000000" pitchFamily="2" charset="-78"/>
              </a:rPr>
              <a:t>• هضم آهسته‌تر انجام شود</a:t>
            </a:r>
          </a:p>
          <a:p>
            <a:pPr marL="0" indent="0" algn="r" rtl="1">
              <a:buNone/>
            </a:pPr>
            <a:r>
              <a:rPr lang="fa-IR" dirty="0" smtClean="0">
                <a:solidFill>
                  <a:schemeClr val="accent2"/>
                </a:solidFill>
                <a:cs typeface="B Nazanin" panose="00000400000000000000" pitchFamily="2" charset="-78"/>
              </a:rPr>
              <a:t>• قند موجود در غذا به‌تدریج وارد خون شود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54" y="3331028"/>
            <a:ext cx="5982789" cy="3278777"/>
          </a:xfrm>
          <a:prstGeom prst="rect">
            <a:avLst/>
          </a:prstGeom>
        </p:spPr>
      </p:pic>
      <p:sp>
        <p:nvSpPr>
          <p:cNvPr id="9" name="Curved Left Arrow 8"/>
          <p:cNvSpPr/>
          <p:nvPr/>
        </p:nvSpPr>
        <p:spPr>
          <a:xfrm>
            <a:off x="9953897" y="3435531"/>
            <a:ext cx="600892" cy="822960"/>
          </a:xfrm>
          <a:prstGeom prst="curved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7158446" y="4530159"/>
            <a:ext cx="4023360" cy="188105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a-IR" dirty="0" smtClean="0">
                <a:cs typeface="B Nazanin" panose="00000400000000000000" pitchFamily="2" charset="-78"/>
              </a:rPr>
              <a:t>در نتیجه:</a:t>
            </a:r>
          </a:p>
          <a:p>
            <a:pPr algn="ctr" rtl="1"/>
            <a:endParaRPr lang="fa-IR" dirty="0" smtClean="0"/>
          </a:p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 قند خون بعد ازغذا با شیب ملایم‌تری بالا می‌رود.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-148806" y="4600156"/>
            <a:ext cx="10429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sz="1200" dirty="0" smtClean="0">
                <a:cs typeface="B Nazanin" panose="00000400000000000000" pitchFamily="2" charset="-78"/>
              </a:rPr>
              <a:t>قند خون </a:t>
            </a:r>
            <a:r>
              <a:rPr lang="en-US" sz="1200" dirty="0" smtClean="0">
                <a:cs typeface="B Nazanin" panose="00000400000000000000" pitchFamily="2" charset="-78"/>
              </a:rPr>
              <a:t>mg/</a:t>
            </a:r>
            <a:r>
              <a:rPr lang="en-US" sz="1200" dirty="0" err="1" smtClean="0">
                <a:cs typeface="B Nazanin" panose="00000400000000000000" pitchFamily="2" charset="-78"/>
              </a:rPr>
              <a:t>dL</a:t>
            </a:r>
            <a:endParaRPr lang="en-US" sz="1200" dirty="0">
              <a:cs typeface="B Nazanin" panose="00000400000000000000" pitchFamily="2" charset="-7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17074" y="6550223"/>
            <a:ext cx="1776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400" dirty="0" smtClean="0">
                <a:cs typeface="B Nazanin" panose="00000400000000000000" pitchFamily="2" charset="-78"/>
              </a:rPr>
              <a:t>زمان پس ازمصرف (دقیقه)</a:t>
            </a:r>
            <a:endParaRPr lang="en-US" sz="1400" dirty="0">
              <a:cs typeface="B Nazanin" panose="000004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98720" y="3292052"/>
            <a:ext cx="1097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000" dirty="0" smtClean="0">
                <a:cs typeface="B Nazanin" panose="00000400000000000000" pitchFamily="2" charset="-78"/>
              </a:rPr>
              <a:t>نان سفید</a:t>
            </a:r>
          </a:p>
          <a:p>
            <a:pPr algn="r" rtl="1"/>
            <a:r>
              <a:rPr lang="fa-IR" sz="1000" dirty="0" smtClean="0">
                <a:cs typeface="B Nazanin" panose="00000400000000000000" pitchFamily="2" charset="-78"/>
              </a:rPr>
              <a:t>نان کامل</a:t>
            </a:r>
            <a:endParaRPr lang="en-US" sz="10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24939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ب) بهبود حساسیت به انسولین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۱. کاهش سرعت جذب قند از روده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 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فیبرهای محلول در تماس با آب، یک ژل غلیظ ایجاد می‌کنند. این ژل باعث می‌شود: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• حرکت غذا در روده کندتر شود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• آنزیم‌های هضم‌کننده دیرتر به کربوهیدرات‌ها برسند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• قند آهسته‌تر وارد خون شود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 </a:t>
            </a:r>
          </a:p>
          <a:p>
            <a:pPr marL="0" indent="0" algn="r" rtl="1">
              <a:buNone/>
            </a:pPr>
            <a:endParaRPr lang="fa-IR" dirty="0" smtClean="0">
              <a:cs typeface="B Nazanin" panose="00000400000000000000" pitchFamily="2" charset="-78"/>
            </a:endParaRPr>
          </a:p>
        </p:txBody>
      </p:sp>
      <p:cxnSp>
        <p:nvCxnSpPr>
          <p:cNvPr id="8" name="Elbow Connector 7"/>
          <p:cNvCxnSpPr/>
          <p:nvPr/>
        </p:nvCxnSpPr>
        <p:spPr>
          <a:xfrm rot="10800000" flipV="1">
            <a:off x="6544492" y="4663439"/>
            <a:ext cx="1254035" cy="561703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577840" y="4944291"/>
            <a:ext cx="9405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2800" dirty="0" smtClean="0">
                <a:solidFill>
                  <a:schemeClr val="accent1">
                    <a:lumMod val="75000"/>
                  </a:schemeClr>
                </a:solidFill>
                <a:cs typeface="B Nazanin" panose="00000400000000000000" pitchFamily="2" charset="-78"/>
              </a:rPr>
              <a:t>نتیجه</a:t>
            </a:r>
            <a:r>
              <a:rPr lang="fa-IR" sz="2800" dirty="0" smtClean="0">
                <a:cs typeface="B Nazanin" panose="00000400000000000000" pitchFamily="2" charset="-78"/>
              </a:rPr>
              <a:t>:</a:t>
            </a:r>
            <a:endParaRPr lang="en-US" sz="2800" dirty="0">
              <a:cs typeface="B Nazanin" panose="00000400000000000000" pitchFamily="2" charset="-78"/>
            </a:endParaRPr>
          </a:p>
        </p:txBody>
      </p:sp>
      <p:sp>
        <p:nvSpPr>
          <p:cNvPr id="10" name="Vertical Scroll 9"/>
          <p:cNvSpPr/>
          <p:nvPr/>
        </p:nvSpPr>
        <p:spPr>
          <a:xfrm>
            <a:off x="742407" y="4219303"/>
            <a:ext cx="4741817" cy="2272938"/>
          </a:xfrm>
          <a:prstGeom prst="vertic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fa-IR" dirty="0" smtClean="0">
                <a:cs typeface="B Nazanin" panose="00000400000000000000" pitchFamily="2" charset="-78"/>
              </a:rPr>
              <a:t>✔ افزایش ناگهانی قند خون کمتر می‌شود</a:t>
            </a:r>
          </a:p>
          <a:p>
            <a:pPr algn="r" rtl="1"/>
            <a:r>
              <a:rPr lang="fa-IR" dirty="0" smtClean="0">
                <a:cs typeface="B Nazanin" panose="00000400000000000000" pitchFamily="2" charset="-78"/>
              </a:rPr>
              <a:t>✔ پانکراس مجبور نیست برای کنترل قند، انسولین زیاد ترشح کند</a:t>
            </a:r>
          </a:p>
          <a:p>
            <a:pPr algn="r" rtl="1"/>
            <a:r>
              <a:rPr lang="fa-IR" dirty="0" smtClean="0">
                <a:cs typeface="B Nazanin" panose="00000400000000000000" pitchFamily="2" charset="-78"/>
              </a:rPr>
              <a:t>✔ در بلندمدت، حساسیت انسولینی بهتر می‌شود</a:t>
            </a:r>
            <a:endParaRPr lang="fa-IR" dirty="0" smtClean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20863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۲. کاهش مقاومت به انسولین از طریق میکروبیوتای روده</a:t>
            </a:r>
            <a:br>
              <a:rPr lang="fa-IR" b="1" dirty="0" smtClean="0">
                <a:cs typeface="B Nazanin" panose="00000400000000000000" pitchFamily="2" charset="-78"/>
              </a:rPr>
            </a:b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3670"/>
            <a:ext cx="10515600" cy="5264330"/>
          </a:xfrm>
        </p:spPr>
        <p:txBody>
          <a:bodyPr>
            <a:normAutofit fontScale="32500" lnSpcReduction="20000"/>
          </a:bodyPr>
          <a:lstStyle/>
          <a:p>
            <a:pPr marL="0" indent="0" algn="r" rtl="1">
              <a:buNone/>
            </a:pPr>
            <a:r>
              <a:rPr lang="fa-IR" dirty="0" smtClean="0"/>
              <a:t> </a:t>
            </a:r>
          </a:p>
          <a:p>
            <a:pPr marL="0" indent="0" algn="r" rtl="1">
              <a:buNone/>
            </a:pPr>
            <a:r>
              <a:rPr lang="fa-IR" sz="7200" dirty="0" smtClean="0">
                <a:cs typeface="B Nazanin" panose="00000400000000000000" pitchFamily="2" charset="-78"/>
              </a:rPr>
              <a:t> </a:t>
            </a:r>
          </a:p>
          <a:p>
            <a:pPr marL="0" indent="0" algn="r" rtl="1">
              <a:buNone/>
            </a:pPr>
            <a:r>
              <a:rPr lang="fa-IR" sz="7200" dirty="0" smtClean="0">
                <a:cs typeface="B Nazanin" panose="00000400000000000000" pitchFamily="2" charset="-78"/>
              </a:rPr>
              <a:t>فیبرهای محلول غذای مفید برای باکتری‌های خوب روده هستند.</a:t>
            </a:r>
          </a:p>
          <a:p>
            <a:pPr marL="0" indent="0" algn="r" rtl="1">
              <a:buNone/>
            </a:pPr>
            <a:r>
              <a:rPr lang="fa-IR" sz="7200" dirty="0" smtClean="0">
                <a:cs typeface="B Nazanin" panose="00000400000000000000" pitchFamily="2" charset="-78"/>
              </a:rPr>
              <a:t>این باکتری‌ها فیبر را تخمیر کرده و اسیدهای چرب با زنجیره کوتاه (</a:t>
            </a:r>
            <a:r>
              <a:rPr lang="en-US" sz="7200" dirty="0" smtClean="0">
                <a:cs typeface="B Nazanin" panose="00000400000000000000" pitchFamily="2" charset="-78"/>
              </a:rPr>
              <a:t>SCFA</a:t>
            </a:r>
            <a:r>
              <a:rPr lang="fa-IR" sz="7200" dirty="0">
                <a:cs typeface="B Nazanin" panose="00000400000000000000" pitchFamily="2" charset="-78"/>
              </a:rPr>
              <a:t> </a:t>
            </a:r>
            <a:r>
              <a:rPr lang="fa-IR" sz="7200" dirty="0" smtClean="0">
                <a:cs typeface="B Nazanin" panose="00000400000000000000" pitchFamily="2" charset="-78"/>
              </a:rPr>
              <a:t>) تولید می‌کنند، مانند:</a:t>
            </a:r>
          </a:p>
          <a:p>
            <a:pPr marL="0" indent="0" algn="r" rtl="1">
              <a:buNone/>
            </a:pPr>
            <a:endParaRPr lang="fa-IR" sz="7200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sz="72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• بوتیرات                                       </a:t>
            </a:r>
            <a:r>
              <a:rPr lang="fa-IR" sz="72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cs typeface="B Nazanin" panose="00000400000000000000" pitchFamily="2" charset="-78"/>
              </a:rPr>
              <a:t>• پروپیونات                                           </a:t>
            </a:r>
            <a:r>
              <a:rPr lang="fa-IR" sz="7200" b="1" dirty="0" smtClean="0">
                <a:solidFill>
                  <a:schemeClr val="accent2"/>
                </a:solidFill>
                <a:cs typeface="B Nazanin" panose="00000400000000000000" pitchFamily="2" charset="-78"/>
              </a:rPr>
              <a:t>• استات</a:t>
            </a:r>
          </a:p>
          <a:p>
            <a:pPr marL="0" indent="0" algn="r" rtl="1">
              <a:buNone/>
            </a:pPr>
            <a:r>
              <a:rPr lang="fa-IR" sz="7200" dirty="0" smtClean="0">
                <a:cs typeface="B Nazanin" panose="00000400000000000000" pitchFamily="2" charset="-78"/>
              </a:rPr>
              <a:t> </a:t>
            </a:r>
          </a:p>
          <a:p>
            <a:pPr marL="0" indent="0" algn="r" rtl="1">
              <a:buNone/>
            </a:pPr>
            <a:r>
              <a:rPr lang="fa-IR" sz="7200" dirty="0" smtClean="0">
                <a:cs typeface="B Nazanin" panose="00000400000000000000" pitchFamily="2" charset="-78"/>
              </a:rPr>
              <a:t>این مواد اثرات مثبت مهمی دارند:</a:t>
            </a:r>
          </a:p>
          <a:p>
            <a:pPr marL="0" indent="0" algn="r" rtl="1">
              <a:buNone/>
            </a:pPr>
            <a:r>
              <a:rPr lang="fa-IR" sz="7200" dirty="0" smtClean="0">
                <a:cs typeface="B Nazanin" panose="00000400000000000000" pitchFamily="2" charset="-78"/>
              </a:rPr>
              <a:t>• کاهش التهاب سیستمیک (التهاب، یکی از عوامل اصلی مقاومت به انسولین است)</a:t>
            </a:r>
          </a:p>
          <a:p>
            <a:pPr marL="0" indent="0" algn="r" rtl="1">
              <a:buNone/>
            </a:pPr>
            <a:r>
              <a:rPr lang="fa-IR" sz="7200" dirty="0" smtClean="0">
                <a:cs typeface="B Nazanin" panose="00000400000000000000" pitchFamily="2" charset="-78"/>
              </a:rPr>
              <a:t>• بهبود عملکرد سلول‌های گیرنده انسولین</a:t>
            </a:r>
          </a:p>
          <a:p>
            <a:pPr marL="0" indent="0" algn="r" rtl="1">
              <a:buNone/>
            </a:pPr>
            <a:r>
              <a:rPr lang="fa-IR" sz="7200" dirty="0" smtClean="0">
                <a:cs typeface="B Nazanin" panose="00000400000000000000" pitchFamily="2" charset="-78"/>
              </a:rPr>
              <a:t>• افزایش توان سلول‌ها برای مصرف گلوکز</a:t>
            </a:r>
          </a:p>
          <a:p>
            <a:pPr marL="0" indent="0" algn="r" rtl="1">
              <a:buNone/>
            </a:pPr>
            <a:r>
              <a:rPr lang="fa-IR" sz="7200" dirty="0" smtClean="0">
                <a:cs typeface="B Nazanin" panose="00000400000000000000" pitchFamily="2" charset="-78"/>
              </a:rPr>
              <a:t> </a:t>
            </a:r>
          </a:p>
          <a:p>
            <a:pPr marL="0" indent="0" algn="r" rtl="1">
              <a:buNone/>
            </a:pPr>
            <a:r>
              <a:rPr lang="fa-IR" dirty="0" smtClean="0"/>
              <a:t> </a:t>
            </a:r>
          </a:p>
        </p:txBody>
      </p:sp>
      <p:cxnSp>
        <p:nvCxnSpPr>
          <p:cNvPr id="5" name="Elbow Connector 4"/>
          <p:cNvCxnSpPr/>
          <p:nvPr/>
        </p:nvCxnSpPr>
        <p:spPr>
          <a:xfrm rot="10800000" flipV="1">
            <a:off x="6270172" y="5172891"/>
            <a:ext cx="1201783" cy="60089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620634" y="5589118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1"/>
            <a:r>
              <a:rPr lang="fa-IR" dirty="0" smtClean="0">
                <a:solidFill>
                  <a:schemeClr val="accent1">
                    <a:lumMod val="75000"/>
                  </a:schemeClr>
                </a:solidFill>
                <a:cs typeface="B Nazanin" panose="00000400000000000000" pitchFamily="2" charset="-78"/>
              </a:rPr>
              <a:t>نتیجه</a:t>
            </a:r>
            <a:r>
              <a:rPr lang="fa-IR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Horizontal Scroll 6"/>
          <p:cNvSpPr/>
          <p:nvPr/>
        </p:nvSpPr>
        <p:spPr>
          <a:xfrm>
            <a:off x="1082040" y="5048795"/>
            <a:ext cx="4349932" cy="152835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645920" y="5644237"/>
            <a:ext cx="322074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B Nazanin" panose="00000400000000000000" pitchFamily="2" charset="-78"/>
              </a:rPr>
              <a:t>  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rgbClr val="324557"/>
                </a:solidFill>
                <a:effectLst/>
                <a:latin typeface="EstedadVF"/>
                <a:cs typeface="B Nazanin" panose="00000400000000000000" pitchFamily="2" charset="-78"/>
              </a:rPr>
              <a:t> </a:t>
            </a:r>
            <a:r>
              <a:rPr kumimoji="0" lang="ar-SA" altLang="en-US" sz="1600" b="1" i="0" u="none" strike="noStrike" cap="none" normalizeH="0" baseline="0" dirty="0" smtClean="0">
                <a:ln>
                  <a:noFill/>
                </a:ln>
                <a:solidFill>
                  <a:srgbClr val="324557"/>
                </a:solidFill>
                <a:effectLst/>
                <a:latin typeface="EstedadVF"/>
                <a:cs typeface="B Nazanin" panose="00000400000000000000" pitchFamily="2" charset="-78"/>
              </a:rPr>
              <a:t>بدن به انسولین پاسخ بهتری می‌دهد</a:t>
            </a:r>
            <a:r>
              <a:rPr kumimoji="0" lang="en-US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B Nazanin" panose="00000400000000000000" pitchFamily="2" charset="-78"/>
              </a:rPr>
              <a:t> </a:t>
            </a:r>
          </a:p>
        </p:txBody>
      </p:sp>
      <p:pic>
        <p:nvPicPr>
          <p:cNvPr id="4098" name="Picture 2" descr="✔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936" y="5704207"/>
            <a:ext cx="278584" cy="278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974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۳. کنترل بهتر وزن و کاهش چربی شکمی</a:t>
            </a:r>
            <a:br>
              <a:rPr lang="fa-IR" b="1" dirty="0" smtClean="0">
                <a:cs typeface="B Nazanin" panose="00000400000000000000" pitchFamily="2" charset="-78"/>
              </a:rPr>
            </a:b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فیبر باعث سیری طولانی‌تر و کاهش دریافت کالری می‌شود.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کاهش وزن—به‌ویژه چربی شکمی—به شدت با بهبود حساسیت انسولین در ارتباط است.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 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نتیجه:</a:t>
            </a:r>
          </a:p>
          <a:p>
            <a:pPr marL="0" indent="0" algn="r" rtl="1">
              <a:buNone/>
            </a:pPr>
            <a:endParaRPr lang="fa-IR" dirty="0" smtClean="0">
              <a:cs typeface="B Nazanin" panose="00000400000000000000" pitchFamily="2" charset="-78"/>
            </a:endParaRPr>
          </a:p>
          <a:p>
            <a:pPr marL="0" indent="0" algn="r" rtl="1">
              <a:buNone/>
            </a:pPr>
            <a:r>
              <a:rPr lang="fa-IR" dirty="0" smtClean="0"/>
              <a:t> </a:t>
            </a:r>
          </a:p>
        </p:txBody>
      </p:sp>
      <p:sp>
        <p:nvSpPr>
          <p:cNvPr id="4" name="Round Diagonal Corner Rectangle 3"/>
          <p:cNvSpPr/>
          <p:nvPr/>
        </p:nvSpPr>
        <p:spPr>
          <a:xfrm>
            <a:off x="1737360" y="4001294"/>
            <a:ext cx="9313817" cy="1110343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2400" b="1" dirty="0" smtClean="0">
                <a:cs typeface="B Nazanin" panose="00000400000000000000" pitchFamily="2" charset="-78"/>
              </a:rPr>
              <a:t>✔ با کاهش چربی احشایی، سلول‌ها عملکرد بهتری نسبت به انسولین پیدا می‌کنند.</a:t>
            </a:r>
            <a:endParaRPr lang="fa-IR" sz="2400" b="1" dirty="0" smtClean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97333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b="1" dirty="0" smtClean="0">
                <a:cs typeface="B Nazanin" panose="00000400000000000000" pitchFamily="2" charset="-78"/>
              </a:rPr>
              <a:t>۴. کاهش نوسانات قند خون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endParaRPr lang="fa-IR" dirty="0" smtClean="0"/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فیبر محلول باعث می‌شود: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• قند خون بعد از غذا آرام بالا برود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• افت و خیزهای سریع کمتر شود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 نوسانات شدید قند خون به‌تدریج باعث </a:t>
            </a:r>
            <a:r>
              <a:rPr lang="fa-IR" u="sng" dirty="0" smtClean="0">
                <a:solidFill>
                  <a:srgbClr val="FF0000"/>
                </a:solidFill>
                <a:cs typeface="B Nazanin" panose="00000400000000000000" pitchFamily="2" charset="-78"/>
              </a:rPr>
              <a:t>خستگی پانکراس </a:t>
            </a:r>
            <a:r>
              <a:rPr lang="fa-IR" dirty="0" smtClean="0">
                <a:cs typeface="B Nazanin" panose="00000400000000000000" pitchFamily="2" charset="-78"/>
              </a:rPr>
              <a:t>و </a:t>
            </a:r>
            <a:r>
              <a:rPr lang="fa-IR" u="sng" dirty="0" smtClean="0">
                <a:solidFill>
                  <a:srgbClr val="FF0000"/>
                </a:solidFill>
                <a:cs typeface="B Nazanin" panose="00000400000000000000" pitchFamily="2" charset="-78"/>
              </a:rPr>
              <a:t>کاهش اثر انسولین </a:t>
            </a:r>
            <a:r>
              <a:rPr lang="fa-IR" dirty="0" smtClean="0">
                <a:cs typeface="B Nazanin" panose="00000400000000000000" pitchFamily="2" charset="-78"/>
              </a:rPr>
              <a:t>می‌شود.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 </a:t>
            </a:r>
          </a:p>
          <a:p>
            <a:pPr marL="0" indent="0" algn="r" rtl="1">
              <a:buNone/>
            </a:pPr>
            <a:r>
              <a:rPr lang="fa-IR" dirty="0" smtClean="0">
                <a:cs typeface="B Nazanin" panose="00000400000000000000" pitchFamily="2" charset="-78"/>
              </a:rPr>
              <a:t>نتیجه:</a:t>
            </a:r>
          </a:p>
          <a:p>
            <a:pPr marL="0" indent="0" algn="r" rtl="1">
              <a:buNone/>
            </a:pPr>
            <a:endParaRPr lang="fa-IR" dirty="0" smtClean="0">
              <a:cs typeface="B Nazanin" panose="00000400000000000000" pitchFamily="2" charset="-78"/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2547256" y="4766174"/>
            <a:ext cx="7602583" cy="107115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fa-IR" sz="3200" b="1" dirty="0" smtClean="0">
                <a:cs typeface="B Nazanin" panose="00000400000000000000" pitchFamily="2" charset="-78"/>
              </a:rPr>
              <a:t>✔ ثبات بیشتر در قند خون = عملکرد بهتر انسولین</a:t>
            </a:r>
            <a:endParaRPr lang="en-US" sz="3200" b="1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5123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775</Words>
  <Application>Microsoft Office PowerPoint</Application>
  <PresentationFormat>Widescreen</PresentationFormat>
  <Paragraphs>124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B Nazanin</vt:lpstr>
      <vt:lpstr>Calibri</vt:lpstr>
      <vt:lpstr>Calibri Light</vt:lpstr>
      <vt:lpstr>EstedadVF</vt:lpstr>
      <vt:lpstr>Office Theme</vt:lpstr>
      <vt:lpstr>PowerPoint Presentation</vt:lpstr>
      <vt:lpstr>PowerPoint Presentation</vt:lpstr>
      <vt:lpstr>PowerPoint Presentation</vt:lpstr>
      <vt:lpstr>چرا نان کامل برای دیابتی‌ها مناسب‌تر است؟</vt:lpstr>
      <vt:lpstr>  الف) کاهش سرعت افزایش قند خون  </vt:lpstr>
      <vt:lpstr>ب) بهبود حساسیت به انسولین</vt:lpstr>
      <vt:lpstr>۲. کاهش مقاومت به انسولین از طریق میکروبیوتای روده </vt:lpstr>
      <vt:lpstr>۳. کنترل بهتر وزن و کاهش چربی شکمی </vt:lpstr>
      <vt:lpstr>۴. کاهش نوسانات قند خون</vt:lpstr>
      <vt:lpstr>۵. کاهش بار گلیسمی کل وعده غذایی</vt:lpstr>
      <vt:lpstr> ج ) کنترل وزن</vt:lpstr>
      <vt:lpstr>د) سلامت دستگاه گوارش</vt:lpstr>
      <vt:lpstr>چطور نان کامل را از نان غیراصیل تشخیص دهیم؟</vt:lpstr>
      <vt:lpstr>میزان مناسب مصرف نان برای افراد دیابتی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HC5</dc:creator>
  <cp:lastModifiedBy>HC5</cp:lastModifiedBy>
  <cp:revision>12</cp:revision>
  <dcterms:created xsi:type="dcterms:W3CDTF">2025-12-03T04:49:21Z</dcterms:created>
  <dcterms:modified xsi:type="dcterms:W3CDTF">2025-12-03T06:38:25Z</dcterms:modified>
</cp:coreProperties>
</file>